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57152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51616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2621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88237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393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03094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212180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5017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4488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8F412A-D74F-4A85-912A-43CAFE9D2BEF}" type="datetimeFigureOut">
              <a:rPr lang="es-MX" smtClean="0"/>
              <a:t>30/09/2020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61947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8F412A-D74F-4A85-912A-43CAFE9D2BEF}"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414920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8F412A-D74F-4A85-912A-43CAFE9D2BEF}" type="datetimeFigureOut">
              <a:rPr lang="es-MX" smtClean="0"/>
              <a:t>30/09/2020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643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8F412A-D74F-4A85-912A-43CAFE9D2BEF}" type="datetimeFigureOut">
              <a:rPr lang="es-MX" smtClean="0"/>
              <a:t>30/09/2020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197865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F412A-D74F-4A85-912A-43CAFE9D2BEF}" type="datetimeFigureOut">
              <a:rPr lang="es-MX" smtClean="0"/>
              <a:t>30/09/2020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6688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8F412A-D74F-4A85-912A-43CAFE9D2BEF}" type="datetimeFigureOut">
              <a:rPr lang="es-MX" smtClean="0"/>
              <a:t>30/09/2020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Tree>
    <p:extLst>
      <p:ext uri="{BB962C8B-B14F-4D97-AF65-F5344CB8AC3E}">
        <p14:creationId xmlns:p14="http://schemas.microsoft.com/office/powerpoint/2010/main" val="349306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6DBA08D-ACEE-45D7-8559-DDF7D9D4429D}" type="slidenum">
              <a:rPr lang="es-MX" smtClean="0"/>
              <a:t>‹Nº›</a:t>
            </a:fld>
            <a:endParaRPr lang="es-MX"/>
          </a:p>
        </p:txBody>
      </p:sp>
      <p:sp>
        <p:nvSpPr>
          <p:cNvPr id="5" name="Date Placeholder 4"/>
          <p:cNvSpPr>
            <a:spLocks noGrp="1"/>
          </p:cNvSpPr>
          <p:nvPr>
            <p:ph type="dt" sz="half" idx="10"/>
          </p:nvPr>
        </p:nvSpPr>
        <p:spPr/>
        <p:txBody>
          <a:bodyPr/>
          <a:lstStyle/>
          <a:p>
            <a:fld id="{D58F412A-D74F-4A85-912A-43CAFE9D2BEF}" type="datetimeFigureOut">
              <a:rPr lang="es-MX" smtClean="0"/>
              <a:t>30/09/2020</a:t>
            </a:fld>
            <a:endParaRPr lang="es-MX"/>
          </a:p>
        </p:txBody>
      </p:sp>
    </p:spTree>
    <p:extLst>
      <p:ext uri="{BB962C8B-B14F-4D97-AF65-F5344CB8AC3E}">
        <p14:creationId xmlns:p14="http://schemas.microsoft.com/office/powerpoint/2010/main" val="6568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8F412A-D74F-4A85-912A-43CAFE9D2BEF}" type="datetimeFigureOut">
              <a:rPr lang="es-MX" smtClean="0"/>
              <a:t>30/09/2020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DBA08D-ACEE-45D7-8559-DDF7D9D4429D}" type="slidenum">
              <a:rPr lang="es-MX" smtClean="0"/>
              <a:t>‹Nº›</a:t>
            </a:fld>
            <a:endParaRPr lang="es-MX"/>
          </a:p>
        </p:txBody>
      </p:sp>
    </p:spTree>
    <p:extLst>
      <p:ext uri="{BB962C8B-B14F-4D97-AF65-F5344CB8AC3E}">
        <p14:creationId xmlns:p14="http://schemas.microsoft.com/office/powerpoint/2010/main" val="320366087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pp.diagrams.net/#G1J68JCfBkgZsLo5WMbTPKHmnF9pdZQz0O"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E0CD8FBB-E489-4D85-BB5F-1D1186807E02}"/>
              </a:ext>
            </a:extLst>
          </p:cNvPr>
          <p:cNvPicPr>
            <a:picLocks noChangeAspect="1"/>
          </p:cNvPicPr>
          <p:nvPr/>
        </p:nvPicPr>
        <p:blipFill rotWithShape="1">
          <a:blip r:embed="rId3"/>
          <a:srcRect t="18394" b="5593"/>
          <a:stretch/>
        </p:blipFill>
        <p:spPr>
          <a:xfrm>
            <a:off x="-2376" y="10"/>
            <a:ext cx="12191980" cy="6857990"/>
          </a:xfrm>
          <a:prstGeom prst="rect">
            <a:avLst/>
          </a:prstGeom>
        </p:spPr>
      </p:pic>
      <p:sp>
        <p:nvSpPr>
          <p:cNvPr id="2" name="Título 1">
            <a:extLst>
              <a:ext uri="{FF2B5EF4-FFF2-40B4-BE49-F238E27FC236}">
                <a16:creationId xmlns:a16="http://schemas.microsoft.com/office/drawing/2014/main" id="{DE9533A0-2614-4855-AC42-DA356E287AAF}"/>
              </a:ext>
            </a:extLst>
          </p:cNvPr>
          <p:cNvSpPr>
            <a:spLocks noGrp="1"/>
          </p:cNvSpPr>
          <p:nvPr>
            <p:ph type="ctrTitle"/>
          </p:nvPr>
        </p:nvSpPr>
        <p:spPr>
          <a:xfrm>
            <a:off x="2396" y="3837278"/>
            <a:ext cx="6718966" cy="1226779"/>
          </a:xfrm>
        </p:spPr>
        <p:txBody>
          <a:bodyPr>
            <a:normAutofit/>
          </a:bodyPr>
          <a:lstStyle/>
          <a:p>
            <a:r>
              <a:rPr lang="es-MX" sz="6000" dirty="0">
                <a:solidFill>
                  <a:schemeClr val="tx1"/>
                </a:solidFill>
                <a:latin typeface="Arial Rounded MT Bold" panose="020F0704030504030204" pitchFamily="34" charset="0"/>
              </a:rPr>
              <a:t>Microprocesador</a:t>
            </a:r>
          </a:p>
        </p:txBody>
      </p:sp>
      <p:sp>
        <p:nvSpPr>
          <p:cNvPr id="3" name="Subtítulo 2">
            <a:extLst>
              <a:ext uri="{FF2B5EF4-FFF2-40B4-BE49-F238E27FC236}">
                <a16:creationId xmlns:a16="http://schemas.microsoft.com/office/drawing/2014/main" id="{05CF954E-3418-4319-8FA3-1370D177098F}"/>
              </a:ext>
            </a:extLst>
          </p:cNvPr>
          <p:cNvSpPr>
            <a:spLocks noGrp="1"/>
          </p:cNvSpPr>
          <p:nvPr>
            <p:ph type="subTitle" idx="1"/>
          </p:nvPr>
        </p:nvSpPr>
        <p:spPr>
          <a:xfrm>
            <a:off x="7115504" y="595395"/>
            <a:ext cx="4703379" cy="2443654"/>
          </a:xfrm>
        </p:spPr>
        <p:txBody>
          <a:bodyPr>
            <a:normAutofit/>
          </a:bodyPr>
          <a:lstStyle/>
          <a:p>
            <a:r>
              <a:rPr lang="es-MX" sz="1600" dirty="0">
                <a:solidFill>
                  <a:schemeClr val="tx1"/>
                </a:solidFill>
                <a:latin typeface="Arial Rounded MT Bold" panose="020F0704030504030204" pitchFamily="34" charset="0"/>
              </a:rPr>
              <a:t>Nombre del equipo: Doble V </a:t>
            </a:r>
          </a:p>
          <a:p>
            <a:r>
              <a:rPr lang="es-MX" sz="1600" dirty="0">
                <a:solidFill>
                  <a:schemeClr val="tx1"/>
                </a:solidFill>
                <a:latin typeface="Arial Rounded MT Bold" panose="020F0704030504030204" pitchFamily="34" charset="0"/>
              </a:rPr>
              <a:t>Integrantes: Juan Bernardo Esparza Luevano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Leonardo Daniel González Bribiesca</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Janelly de Jesús Aguilar Zamora </a:t>
            </a:r>
            <a:br>
              <a:rPr lang="es-MX" sz="1600" dirty="0">
                <a:solidFill>
                  <a:schemeClr val="tx1"/>
                </a:solidFill>
                <a:latin typeface="Arial Rounded MT Bold" panose="020F0704030504030204" pitchFamily="34" charset="0"/>
              </a:rPr>
            </a:br>
            <a:r>
              <a:rPr lang="es-MX" sz="1600" dirty="0">
                <a:solidFill>
                  <a:schemeClr val="tx1"/>
                </a:solidFill>
                <a:latin typeface="Arial Rounded MT Bold" panose="020F0704030504030204" pitchFamily="34" charset="0"/>
              </a:rPr>
              <a:t>Ricardo Heredia Dávila </a:t>
            </a:r>
          </a:p>
          <a:p>
            <a:r>
              <a:rPr lang="es-MX" sz="1600" dirty="0">
                <a:solidFill>
                  <a:schemeClr val="tx1"/>
                </a:solidFill>
                <a:latin typeface="Arial Rounded MT Bold" panose="020F0704030504030204" pitchFamily="34" charset="0"/>
              </a:rPr>
              <a:t>Docente: Remberto Sandoval Aréchiga</a:t>
            </a:r>
            <a:endParaRPr lang="es-MX" sz="2000" dirty="0">
              <a:solidFill>
                <a:schemeClr val="tx1"/>
              </a:solidFill>
              <a:latin typeface="Arial Rounded MT Bold" panose="020F0704030504030204" pitchFamily="34" charset="0"/>
            </a:endParaRPr>
          </a:p>
        </p:txBody>
      </p:sp>
      <p:pic>
        <p:nvPicPr>
          <p:cNvPr id="7" name="Picture 48" descr="Universidad Autónoma de Zacatecas - Wikipedia, la enciclopedia libre">
            <a:extLst>
              <a:ext uri="{FF2B5EF4-FFF2-40B4-BE49-F238E27FC236}">
                <a16:creationId xmlns:a16="http://schemas.microsoft.com/office/drawing/2014/main" id="{69983A53-23C7-40D4-A460-99D75EF76B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316730" cy="346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9">
            <a:extLst>
              <a:ext uri="{FF2B5EF4-FFF2-40B4-BE49-F238E27FC236}">
                <a16:creationId xmlns:a16="http://schemas.microsoft.com/office/drawing/2014/main" id="{6E2A274C-C962-49B1-93A9-FBE06F50AD0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888605" y="3395970"/>
            <a:ext cx="4303395" cy="346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0DC6843B-DC18-4303-BC4B-DEC50F17D228}"/>
              </a:ext>
            </a:extLst>
          </p:cNvPr>
          <p:cNvSpPr txBox="1"/>
          <p:nvPr/>
        </p:nvSpPr>
        <p:spPr>
          <a:xfrm>
            <a:off x="-4772" y="6262605"/>
            <a:ext cx="7540487" cy="369332"/>
          </a:xfrm>
          <a:prstGeom prst="rect">
            <a:avLst/>
          </a:prstGeom>
          <a:noFill/>
        </p:spPr>
        <p:txBody>
          <a:bodyPr wrap="square" rtlCol="0">
            <a:spAutoFit/>
          </a:bodyPr>
          <a:lstStyle/>
          <a:p>
            <a:r>
              <a:rPr lang="es-MX" dirty="0"/>
              <a:t>https://app.diagrams.net/#G1J68JCfBkgZsLo5WMbTPKHmnF9pdZQz0O</a:t>
            </a:r>
          </a:p>
        </p:txBody>
      </p:sp>
    </p:spTree>
    <p:extLst>
      <p:ext uri="{BB962C8B-B14F-4D97-AF65-F5344CB8AC3E}">
        <p14:creationId xmlns:p14="http://schemas.microsoft.com/office/powerpoint/2010/main" val="15570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358FD-94D1-4B2F-9F3D-87EE3AB4A376}"/>
              </a:ext>
            </a:extLst>
          </p:cNvPr>
          <p:cNvSpPr>
            <a:spLocks noGrp="1"/>
          </p:cNvSpPr>
          <p:nvPr>
            <p:ph type="title"/>
          </p:nvPr>
        </p:nvSpPr>
        <p:spPr/>
        <p:txBody>
          <a:bodyPr/>
          <a:lstStyle/>
          <a:p>
            <a:r>
              <a:rPr lang="es-MX" dirty="0">
                <a:latin typeface="Bahnschrift" panose="020B0502040204020203" pitchFamily="34" charset="0"/>
              </a:rPr>
              <a:t>Caja Negra</a:t>
            </a:r>
          </a:p>
        </p:txBody>
      </p:sp>
      <p:sp>
        <p:nvSpPr>
          <p:cNvPr id="3" name="Marcador de contenido 2">
            <a:extLst>
              <a:ext uri="{FF2B5EF4-FFF2-40B4-BE49-F238E27FC236}">
                <a16:creationId xmlns:a16="http://schemas.microsoft.com/office/drawing/2014/main" id="{66124C6A-C88B-4F7E-9940-EA8754A8AE58}"/>
              </a:ext>
            </a:extLst>
          </p:cNvPr>
          <p:cNvSpPr>
            <a:spLocks noGrp="1"/>
          </p:cNvSpPr>
          <p:nvPr>
            <p:ph idx="1"/>
          </p:nvPr>
        </p:nvSpPr>
        <p:spPr>
          <a:xfrm>
            <a:off x="677334" y="2160589"/>
            <a:ext cx="4265727" cy="3880773"/>
          </a:xfrm>
        </p:spPr>
        <p:txBody>
          <a:bodyPr/>
          <a:lstStyle/>
          <a:p>
            <a:r>
              <a:rPr lang="es-MX" dirty="0">
                <a:solidFill>
                  <a:srgbClr val="333333"/>
                </a:solidFill>
                <a:latin typeface="Arial Rounded MT Bold" panose="020F0704030504030204" pitchFamily="34" charset="0"/>
              </a:rPr>
              <a:t>S</a:t>
            </a:r>
            <a:r>
              <a:rPr lang="es-MX" b="0" i="0" dirty="0">
                <a:solidFill>
                  <a:srgbClr val="333333"/>
                </a:solidFill>
                <a:effectLst/>
                <a:latin typeface="Arial Rounded MT Bold" panose="020F0704030504030204" pitchFamily="34" charset="0"/>
              </a:rPr>
              <a:t>e denomina caja negra a aquel elemento que es estudiado desde el punto de vista de las entradas que recibe y las salidas o respuestas que produce, sin tener en cuenta su funcionamiento interno. Nos interesará su forma de interactuar con el medio que le rodea entendiendo qué es lo que hace, pero sin dar importancia a cómo lo hace. </a:t>
            </a:r>
            <a:endParaRPr lang="es-MX" dirty="0">
              <a:latin typeface="Arial Rounded MT Bold" panose="020F0704030504030204" pitchFamily="34" charset="0"/>
            </a:endParaRPr>
          </a:p>
        </p:txBody>
      </p:sp>
      <p:pic>
        <p:nvPicPr>
          <p:cNvPr id="1026" name="Picture 2" descr="Teoria de los Sistemas: Analisis y Sistesis, Elementos de un Sistema como  caja Negra">
            <a:extLst>
              <a:ext uri="{FF2B5EF4-FFF2-40B4-BE49-F238E27FC236}">
                <a16:creationId xmlns:a16="http://schemas.microsoft.com/office/drawing/2014/main" id="{B5028928-8F53-4D4A-88B9-511F89AD9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777" y="2160589"/>
            <a:ext cx="5245440" cy="276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40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DF18B-2280-4BA5-B17F-BE9D59DC7F77}"/>
              </a:ext>
            </a:extLst>
          </p:cNvPr>
          <p:cNvSpPr>
            <a:spLocks noGrp="1"/>
          </p:cNvSpPr>
          <p:nvPr>
            <p:ph type="title"/>
          </p:nvPr>
        </p:nvSpPr>
        <p:spPr>
          <a:xfrm>
            <a:off x="3971881" y="1245705"/>
            <a:ext cx="4248237" cy="1320800"/>
          </a:xfrm>
        </p:spPr>
        <p:txBody>
          <a:bodyPr>
            <a:normAutofit/>
          </a:bodyPr>
          <a:lstStyle/>
          <a:p>
            <a:r>
              <a:rPr lang="es-MX" sz="2800" b="1" i="0" dirty="0" err="1">
                <a:effectLst/>
                <a:latin typeface="Bahnschrift" panose="020B0502040204020203" pitchFamily="34" charset="0"/>
              </a:rPr>
              <a:t>Microprocesador_DobleV</a:t>
            </a:r>
            <a:endParaRPr lang="es-MX" sz="2800" dirty="0">
              <a:latin typeface="Bahnschrift" panose="020B0502040204020203" pitchFamily="34" charset="0"/>
            </a:endParaRPr>
          </a:p>
        </p:txBody>
      </p:sp>
      <p:pic>
        <p:nvPicPr>
          <p:cNvPr id="5" name="Marcador de contenido 4">
            <a:extLst>
              <a:ext uri="{FF2B5EF4-FFF2-40B4-BE49-F238E27FC236}">
                <a16:creationId xmlns:a16="http://schemas.microsoft.com/office/drawing/2014/main" id="{08C382B4-EAAC-448B-8FCA-E042C9C9FF82}"/>
              </a:ext>
            </a:extLst>
          </p:cNvPr>
          <p:cNvPicPr>
            <a:picLocks noGrp="1" noChangeAspect="1"/>
          </p:cNvPicPr>
          <p:nvPr>
            <p:ph sz="half" idx="1"/>
          </p:nvPr>
        </p:nvPicPr>
        <p:blipFill rotWithShape="1">
          <a:blip r:embed="rId2"/>
          <a:srcRect l="31471" t="51280" r="13505" b="16563"/>
          <a:stretch/>
        </p:blipFill>
        <p:spPr>
          <a:xfrm>
            <a:off x="833169" y="2134084"/>
            <a:ext cx="10525662" cy="3458333"/>
          </a:xfrm>
          <a:prstGeom prst="rect">
            <a:avLst/>
          </a:prstGeom>
        </p:spPr>
      </p:pic>
    </p:spTree>
    <p:extLst>
      <p:ext uri="{BB962C8B-B14F-4D97-AF65-F5344CB8AC3E}">
        <p14:creationId xmlns:p14="http://schemas.microsoft.com/office/powerpoint/2010/main" val="428803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49B0AA0-5808-4E1E-A5F2-9856027BA6A9}"/>
              </a:ext>
            </a:extLst>
          </p:cNvPr>
          <p:cNvPicPr>
            <a:picLocks noGrp="1" noChangeAspect="1"/>
          </p:cNvPicPr>
          <p:nvPr>
            <p:ph sz="half" idx="1"/>
          </p:nvPr>
        </p:nvPicPr>
        <p:blipFill rotWithShape="1">
          <a:blip r:embed="rId2"/>
          <a:srcRect l="30366" t="40713" r="10708" b="20406"/>
          <a:stretch/>
        </p:blipFill>
        <p:spPr>
          <a:xfrm>
            <a:off x="2955235" y="673388"/>
            <a:ext cx="6851373" cy="2292626"/>
          </a:xfrm>
          <a:prstGeom prst="rect">
            <a:avLst/>
          </a:prstGeom>
        </p:spPr>
      </p:pic>
      <p:sp>
        <p:nvSpPr>
          <p:cNvPr id="6" name="CuadroTexto 5">
            <a:extLst>
              <a:ext uri="{FF2B5EF4-FFF2-40B4-BE49-F238E27FC236}">
                <a16:creationId xmlns:a16="http://schemas.microsoft.com/office/drawing/2014/main" id="{F3873BD8-B3D8-481A-9B38-83AA81E91C39}"/>
              </a:ext>
            </a:extLst>
          </p:cNvPr>
          <p:cNvSpPr txBox="1"/>
          <p:nvPr/>
        </p:nvSpPr>
        <p:spPr>
          <a:xfrm>
            <a:off x="848139" y="781878"/>
            <a:ext cx="3405809" cy="584775"/>
          </a:xfrm>
          <a:prstGeom prst="rect">
            <a:avLst/>
          </a:prstGeom>
          <a:noFill/>
        </p:spPr>
        <p:txBody>
          <a:bodyPr wrap="square" rtlCol="0">
            <a:spAutoFit/>
          </a:bodyPr>
          <a:lstStyle/>
          <a:p>
            <a:r>
              <a:rPr lang="es-MX" sz="3200" dirty="0">
                <a:latin typeface="Arial Rounded MT Bold" panose="020F0704030504030204" pitchFamily="34" charset="0"/>
              </a:rPr>
              <a:t>Entradas:</a:t>
            </a:r>
          </a:p>
        </p:txBody>
      </p:sp>
      <p:sp>
        <p:nvSpPr>
          <p:cNvPr id="8" name="CuadroTexto 7">
            <a:extLst>
              <a:ext uri="{FF2B5EF4-FFF2-40B4-BE49-F238E27FC236}">
                <a16:creationId xmlns:a16="http://schemas.microsoft.com/office/drawing/2014/main" id="{8B51084C-B2A2-4FB3-BC31-1786F0592898}"/>
              </a:ext>
            </a:extLst>
          </p:cNvPr>
          <p:cNvSpPr txBox="1"/>
          <p:nvPr/>
        </p:nvSpPr>
        <p:spPr>
          <a:xfrm>
            <a:off x="848138" y="4565374"/>
            <a:ext cx="3405809" cy="584775"/>
          </a:xfrm>
          <a:prstGeom prst="rect">
            <a:avLst/>
          </a:prstGeom>
          <a:noFill/>
        </p:spPr>
        <p:txBody>
          <a:bodyPr wrap="square" rtlCol="0">
            <a:spAutoFit/>
          </a:bodyPr>
          <a:lstStyle/>
          <a:p>
            <a:r>
              <a:rPr lang="es-MX" sz="3200" dirty="0">
                <a:latin typeface="Arial Rounded MT Bold" panose="020F0704030504030204" pitchFamily="34" charset="0"/>
              </a:rPr>
              <a:t>Salidas:</a:t>
            </a:r>
          </a:p>
        </p:txBody>
      </p:sp>
      <p:pic>
        <p:nvPicPr>
          <p:cNvPr id="9" name="Imagen 8">
            <a:extLst>
              <a:ext uri="{FF2B5EF4-FFF2-40B4-BE49-F238E27FC236}">
                <a16:creationId xmlns:a16="http://schemas.microsoft.com/office/drawing/2014/main" id="{7A5EC41B-BC29-4E62-B73A-54A4CD5C6B1C}"/>
              </a:ext>
            </a:extLst>
          </p:cNvPr>
          <p:cNvPicPr>
            <a:picLocks noChangeAspect="1"/>
          </p:cNvPicPr>
          <p:nvPr/>
        </p:nvPicPr>
        <p:blipFill rotWithShape="1">
          <a:blip r:embed="rId3"/>
          <a:srcRect l="30979" t="31875" r="10978" b="15539"/>
          <a:stretch/>
        </p:blipFill>
        <p:spPr>
          <a:xfrm>
            <a:off x="3049136" y="3055465"/>
            <a:ext cx="6757473" cy="3604591"/>
          </a:xfrm>
          <a:prstGeom prst="rect">
            <a:avLst/>
          </a:prstGeom>
        </p:spPr>
      </p:pic>
    </p:spTree>
    <p:extLst>
      <p:ext uri="{BB962C8B-B14F-4D97-AF65-F5344CB8AC3E}">
        <p14:creationId xmlns:p14="http://schemas.microsoft.com/office/powerpoint/2010/main" val="2455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58D21-71F0-44DD-A597-B685EA5ED5C8}"/>
              </a:ext>
            </a:extLst>
          </p:cNvPr>
          <p:cNvSpPr>
            <a:spLocks noGrp="1"/>
          </p:cNvSpPr>
          <p:nvPr>
            <p:ph type="title"/>
          </p:nvPr>
        </p:nvSpPr>
        <p:spPr/>
        <p:txBody>
          <a:bodyPr/>
          <a:lstStyle/>
          <a:p>
            <a:r>
              <a:rPr lang="es-MX" dirty="0">
                <a:latin typeface="Bahnschrift" panose="020B0502040204020203" pitchFamily="34" charset="0"/>
              </a:rPr>
              <a:t>Caja blanca</a:t>
            </a:r>
          </a:p>
        </p:txBody>
      </p:sp>
      <p:sp>
        <p:nvSpPr>
          <p:cNvPr id="3" name="Marcador de contenido 2">
            <a:extLst>
              <a:ext uri="{FF2B5EF4-FFF2-40B4-BE49-F238E27FC236}">
                <a16:creationId xmlns:a16="http://schemas.microsoft.com/office/drawing/2014/main" id="{A40AB881-C267-4150-8866-56F826408422}"/>
              </a:ext>
            </a:extLst>
          </p:cNvPr>
          <p:cNvSpPr>
            <a:spLocks noGrp="1"/>
          </p:cNvSpPr>
          <p:nvPr>
            <p:ph idx="1"/>
          </p:nvPr>
        </p:nvSpPr>
        <p:spPr>
          <a:xfrm>
            <a:off x="677334" y="2160590"/>
            <a:ext cx="5206631" cy="3723376"/>
          </a:xfrm>
        </p:spPr>
        <p:txBody>
          <a:bodyPr/>
          <a:lstStyle/>
          <a:p>
            <a:r>
              <a:rPr lang="es-MX" dirty="0">
                <a:solidFill>
                  <a:srgbClr val="292929"/>
                </a:solidFill>
                <a:latin typeface="Arial Rounded MT Bold" panose="020F0704030504030204" pitchFamily="34" charset="0"/>
              </a:rPr>
              <a:t>H</a:t>
            </a:r>
            <a:r>
              <a:rPr lang="es-MX" b="0" i="0" dirty="0">
                <a:solidFill>
                  <a:srgbClr val="292929"/>
                </a:solidFill>
                <a:effectLst/>
                <a:latin typeface="Arial Rounded MT Bold" panose="020F0704030504030204" pitchFamily="34" charset="0"/>
              </a:rPr>
              <a:t>ace referencia al estudio que se realiza a un elemento dentro de un sistema desde su parte interna, este estudio se encarga de analizar como ese modulo trabaja internamente con los elementos que en él entran; y de que manera sus componentes internos crean o manejan las salidas de dichos módulos, sin tomar en cuenta de que forma interactúa dichas salidas y entradas, con los demás módulos que lo acompañan dentro del sistema.</a:t>
            </a:r>
            <a:endParaRPr lang="es-MX" dirty="0">
              <a:latin typeface="Arial Rounded MT Bold" panose="020F0704030504030204" pitchFamily="34" charset="0"/>
            </a:endParaRPr>
          </a:p>
        </p:txBody>
      </p:sp>
      <p:pic>
        <p:nvPicPr>
          <p:cNvPr id="2050" name="Picture 2" descr="Scrum-QA: Téc D P - Técnicas basadas en la estructura o técnicas de caja  blanca (K4).">
            <a:extLst>
              <a:ext uri="{FF2B5EF4-FFF2-40B4-BE49-F238E27FC236}">
                <a16:creationId xmlns:a16="http://schemas.microsoft.com/office/drawing/2014/main" id="{4270DE14-453A-41CC-9FB6-1B5C07C8B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722" y="2160590"/>
            <a:ext cx="4419550" cy="224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93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2"/>
          <p:cNvPicPr>
            <a:picLocks noGrp="1" noChangeAspect="1"/>
          </p:cNvPicPr>
          <p:nvPr>
            <p:ph idx="1"/>
          </p:nvPr>
        </p:nvPicPr>
        <p:blipFill rotWithShape="1">
          <a:blip r:embed="rId2"/>
          <a:srcRect l="15576" t="23088" r="20280" b="23402"/>
          <a:stretch/>
        </p:blipFill>
        <p:spPr>
          <a:xfrm>
            <a:off x="824193" y="1306286"/>
            <a:ext cx="9747849" cy="4702628"/>
          </a:xfrm>
          <a:prstGeom prst="rect">
            <a:avLst/>
          </a:prstGeom>
        </p:spPr>
      </p:pic>
    </p:spTree>
    <p:extLst>
      <p:ext uri="{BB962C8B-B14F-4D97-AF65-F5344CB8AC3E}">
        <p14:creationId xmlns:p14="http://schemas.microsoft.com/office/powerpoint/2010/main" val="187952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0155" t="23303" r="32597" b="11161"/>
          <a:stretch/>
        </p:blipFill>
        <p:spPr>
          <a:xfrm>
            <a:off x="2508070" y="509452"/>
            <a:ext cx="6126479" cy="6060426"/>
          </a:xfrm>
          <a:prstGeom prst="rect">
            <a:avLst/>
          </a:prstGeom>
        </p:spPr>
      </p:pic>
    </p:spTree>
    <p:extLst>
      <p:ext uri="{BB962C8B-B14F-4D97-AF65-F5344CB8AC3E}">
        <p14:creationId xmlns:p14="http://schemas.microsoft.com/office/powerpoint/2010/main" val="22751636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73</TotalTime>
  <Words>107</Words>
  <Application>Microsoft Office PowerPoint</Application>
  <PresentationFormat>Panorámica</PresentationFormat>
  <Paragraphs>12</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Arial Rounded MT Bold</vt:lpstr>
      <vt:lpstr>Bahnschrift</vt:lpstr>
      <vt:lpstr>Trebuchet MS</vt:lpstr>
      <vt:lpstr>Wingdings 3</vt:lpstr>
      <vt:lpstr>Faceta</vt:lpstr>
      <vt:lpstr>Microprocesador</vt:lpstr>
      <vt:lpstr>Caja Negra</vt:lpstr>
      <vt:lpstr>Microprocesador_DobleV</vt:lpstr>
      <vt:lpstr>Presentación de PowerPoint</vt:lpstr>
      <vt:lpstr>Caja blanca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Janelly Zamora</dc:creator>
  <cp:lastModifiedBy>berna 2</cp:lastModifiedBy>
  <cp:revision>10</cp:revision>
  <dcterms:created xsi:type="dcterms:W3CDTF">2020-09-25T23:58:10Z</dcterms:created>
  <dcterms:modified xsi:type="dcterms:W3CDTF">2020-09-30T05:42:11Z</dcterms:modified>
</cp:coreProperties>
</file>