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4"/>
  </p:notesMasterIdLst>
  <p:sldIdLst>
    <p:sldId id="256" r:id="rId2"/>
    <p:sldId id="266" r:id="rId3"/>
    <p:sldId id="257" r:id="rId4"/>
    <p:sldId id="258" r:id="rId5"/>
    <p:sldId id="259" r:id="rId6"/>
    <p:sldId id="261" r:id="rId7"/>
    <p:sldId id="260" r:id="rId8"/>
    <p:sldId id="262" r:id="rId9"/>
    <p:sldId id="263" r:id="rId10"/>
    <p:sldId id="264" r:id="rId11"/>
    <p:sldId id="268" r:id="rId12"/>
    <p:sldId id="267" r:id="rId13"/>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7292A2E-F333-43FB-9621-5CBBE7FDCDCB}" styleName="Estilo claro 2 - Acento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Estilo medio 1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Estilo medio 1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138" autoAdjust="0"/>
  </p:normalViewPr>
  <p:slideViewPr>
    <p:cSldViewPr snapToGrid="0">
      <p:cViewPr varScale="1">
        <p:scale>
          <a:sx n="108" d="100"/>
          <a:sy n="108" d="100"/>
        </p:scale>
        <p:origin x="6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441452-E5BA-4C78-846F-FFF4469D29BA}" type="datetimeFigureOut">
              <a:rPr lang="es-MX" smtClean="0"/>
              <a:t>29/09/2020</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AD22B6-996E-442A-8825-EEDE64048AB3}" type="slidenum">
              <a:rPr lang="es-MX" smtClean="0"/>
              <a:t>‹Nº›</a:t>
            </a:fld>
            <a:endParaRPr lang="es-MX"/>
          </a:p>
        </p:txBody>
      </p:sp>
    </p:spTree>
    <p:extLst>
      <p:ext uri="{BB962C8B-B14F-4D97-AF65-F5344CB8AC3E}">
        <p14:creationId xmlns:p14="http://schemas.microsoft.com/office/powerpoint/2010/main" val="31188123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21AD22B6-996E-442A-8825-EEDE64048AB3}" type="slidenum">
              <a:rPr lang="es-MX" smtClean="0"/>
              <a:t>9</a:t>
            </a:fld>
            <a:endParaRPr lang="es-MX"/>
          </a:p>
        </p:txBody>
      </p:sp>
    </p:spTree>
    <p:extLst>
      <p:ext uri="{BB962C8B-B14F-4D97-AF65-F5344CB8AC3E}">
        <p14:creationId xmlns:p14="http://schemas.microsoft.com/office/powerpoint/2010/main" val="2705379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21AD22B6-996E-442A-8825-EEDE64048AB3}" type="slidenum">
              <a:rPr lang="es-MX" smtClean="0"/>
              <a:t>10</a:t>
            </a:fld>
            <a:endParaRPr lang="es-MX"/>
          </a:p>
        </p:txBody>
      </p:sp>
    </p:spTree>
    <p:extLst>
      <p:ext uri="{BB962C8B-B14F-4D97-AF65-F5344CB8AC3E}">
        <p14:creationId xmlns:p14="http://schemas.microsoft.com/office/powerpoint/2010/main" val="1211433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9/29/2020</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3309158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9/29/2020</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1499834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9/29/2020</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419513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9/29/2020</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2242304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9/29/2020</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871482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9/29/2020</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3282968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9/29/2020</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790287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9/29/2020</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2300434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9/29/2020</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821305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9/29/2020</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532140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9/29/2020</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196136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9/29/2020</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‹Nº›</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5042367"/>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01" r:id="rId5"/>
    <p:sldLayoutId id="2147483706" r:id="rId6"/>
    <p:sldLayoutId id="2147483702" r:id="rId7"/>
    <p:sldLayoutId id="2147483703" r:id="rId8"/>
    <p:sldLayoutId id="2147483704" r:id="rId9"/>
    <p:sldLayoutId id="2147483705" r:id="rId10"/>
    <p:sldLayoutId id="2147483707"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0E52DF2-6802-459B-AC2A-AF976DEB1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C04DEB7-B8EA-4E3B-BD44-5FDE518605A8}"/>
              </a:ext>
            </a:extLst>
          </p:cNvPr>
          <p:cNvSpPr>
            <a:spLocks noGrp="1"/>
          </p:cNvSpPr>
          <p:nvPr>
            <p:ph type="ctrTitle"/>
          </p:nvPr>
        </p:nvSpPr>
        <p:spPr>
          <a:xfrm>
            <a:off x="8002184" y="863061"/>
            <a:ext cx="3730839" cy="3569150"/>
          </a:xfrm>
        </p:spPr>
        <p:txBody>
          <a:bodyPr anchor="ctr">
            <a:normAutofit/>
          </a:bodyPr>
          <a:lstStyle/>
          <a:p>
            <a:pPr algn="ctr"/>
            <a:r>
              <a:rPr lang="es-MX" sz="2800" b="1" dirty="0"/>
              <a:t>UNIVERSIDAD Autónoma de zacatecas</a:t>
            </a:r>
            <a:br>
              <a:rPr lang="es-MX" sz="4000" dirty="0"/>
            </a:br>
            <a:r>
              <a:rPr lang="es-MX" sz="1800" dirty="0"/>
              <a:t>Ingeniería en Robótica y mecatrónica</a:t>
            </a:r>
            <a:br>
              <a:rPr lang="es-MX" sz="1800" dirty="0"/>
            </a:br>
            <a:r>
              <a:rPr lang="es-MX" sz="1600" dirty="0">
                <a:solidFill>
                  <a:srgbClr val="0070C0"/>
                </a:solidFill>
              </a:rPr>
              <a:t>Diseño de un microprocesador con arquitectura Harvard y set de instrucciones RISC</a:t>
            </a:r>
            <a:endParaRPr lang="es-MX" sz="4000" dirty="0">
              <a:solidFill>
                <a:srgbClr val="0070C0"/>
              </a:solidFill>
            </a:endParaRPr>
          </a:p>
        </p:txBody>
      </p:sp>
      <p:sp>
        <p:nvSpPr>
          <p:cNvPr id="3" name="Subtítulo 2">
            <a:extLst>
              <a:ext uri="{FF2B5EF4-FFF2-40B4-BE49-F238E27FC236}">
                <a16:creationId xmlns:a16="http://schemas.microsoft.com/office/drawing/2014/main" id="{04A8AF9B-2255-4F44-A0F6-85A842C22C43}"/>
              </a:ext>
            </a:extLst>
          </p:cNvPr>
          <p:cNvSpPr>
            <a:spLocks noGrp="1"/>
          </p:cNvSpPr>
          <p:nvPr>
            <p:ph type="subTitle" idx="1"/>
          </p:nvPr>
        </p:nvSpPr>
        <p:spPr>
          <a:xfrm>
            <a:off x="8444990" y="4317282"/>
            <a:ext cx="3137031" cy="1677657"/>
          </a:xfrm>
        </p:spPr>
        <p:txBody>
          <a:bodyPr anchor="t">
            <a:normAutofit fontScale="85000" lnSpcReduction="20000"/>
          </a:bodyPr>
          <a:lstStyle/>
          <a:p>
            <a:r>
              <a:rPr lang="es-MX" sz="1600" dirty="0"/>
              <a:t>Equipo: Legión H	Grupo: 5°A</a:t>
            </a:r>
          </a:p>
          <a:p>
            <a:r>
              <a:rPr lang="es-MX" sz="1600" dirty="0"/>
              <a:t>-Francisco Javier Ruiz Bravo H.</a:t>
            </a:r>
          </a:p>
          <a:p>
            <a:r>
              <a:rPr lang="es-MX" sz="1600" dirty="0"/>
              <a:t>-Ana Sofía Martínez Murillo</a:t>
            </a:r>
          </a:p>
          <a:p>
            <a:r>
              <a:rPr lang="es-MX" sz="1600" dirty="0"/>
              <a:t>-Francisco Javier López Vázquez</a:t>
            </a:r>
          </a:p>
          <a:p>
            <a:r>
              <a:rPr lang="es-MX" sz="1600" dirty="0"/>
              <a:t>-José Rosario Guerrero Flores</a:t>
            </a:r>
          </a:p>
        </p:txBody>
      </p:sp>
      <p:pic>
        <p:nvPicPr>
          <p:cNvPr id="30" name="Picture 3">
            <a:extLst>
              <a:ext uri="{FF2B5EF4-FFF2-40B4-BE49-F238E27FC236}">
                <a16:creationId xmlns:a16="http://schemas.microsoft.com/office/drawing/2014/main" id="{9F995770-94CA-4319-91DC-F2D11E26343F}"/>
              </a:ext>
            </a:extLst>
          </p:cNvPr>
          <p:cNvPicPr>
            <a:picLocks noChangeAspect="1"/>
          </p:cNvPicPr>
          <p:nvPr/>
        </p:nvPicPr>
        <p:blipFill rotWithShape="1">
          <a:blip r:embed="rId2"/>
          <a:srcRect l="17004" r="-2" b="-2"/>
          <a:stretch/>
        </p:blipFill>
        <p:spPr>
          <a:xfrm>
            <a:off x="20" y="10"/>
            <a:ext cx="7320707" cy="6857985"/>
          </a:xfrm>
          <a:prstGeom prst="rect">
            <a:avLst/>
          </a:prstGeom>
        </p:spPr>
      </p:pic>
      <p:cxnSp>
        <p:nvCxnSpPr>
          <p:cNvPr id="31" name="Straight Connector 1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153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CuadroTexto 5">
            <a:extLst>
              <a:ext uri="{FF2B5EF4-FFF2-40B4-BE49-F238E27FC236}">
                <a16:creationId xmlns:a16="http://schemas.microsoft.com/office/drawing/2014/main" id="{33FFC513-50FA-46F8-A919-160F421562ED}"/>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1206389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C1CAE9-F0E2-46E7-8C9D-B465A67B5113}"/>
              </a:ext>
            </a:extLst>
          </p:cNvPr>
          <p:cNvSpPr>
            <a:spLocks noGrp="1"/>
          </p:cNvSpPr>
          <p:nvPr>
            <p:ph type="title"/>
          </p:nvPr>
        </p:nvSpPr>
        <p:spPr/>
        <p:txBody>
          <a:bodyPr/>
          <a:lstStyle/>
          <a:p>
            <a:r>
              <a:rPr lang="es-MX" dirty="0"/>
              <a:t>Bloques de la arquitectura</a:t>
            </a:r>
          </a:p>
        </p:txBody>
      </p:sp>
      <p:sp>
        <p:nvSpPr>
          <p:cNvPr id="4" name="Marcador de texto 3">
            <a:extLst>
              <a:ext uri="{FF2B5EF4-FFF2-40B4-BE49-F238E27FC236}">
                <a16:creationId xmlns:a16="http://schemas.microsoft.com/office/drawing/2014/main" id="{90A60222-795F-4F7B-B766-9290A09FF2C7}"/>
              </a:ext>
            </a:extLst>
          </p:cNvPr>
          <p:cNvSpPr>
            <a:spLocks noGrp="1"/>
          </p:cNvSpPr>
          <p:nvPr>
            <p:ph type="body" sz="half" idx="2"/>
          </p:nvPr>
        </p:nvSpPr>
        <p:spPr/>
        <p:txBody>
          <a:bodyPr/>
          <a:lstStyle/>
          <a:p>
            <a:endParaRPr lang="es-MX" dirty="0"/>
          </a:p>
        </p:txBody>
      </p:sp>
      <p:graphicFrame>
        <p:nvGraphicFramePr>
          <p:cNvPr id="5" name="Tabla 5">
            <a:extLst>
              <a:ext uri="{FF2B5EF4-FFF2-40B4-BE49-F238E27FC236}">
                <a16:creationId xmlns:a16="http://schemas.microsoft.com/office/drawing/2014/main" id="{BC8EA622-6AA8-409C-B602-DF746876EC1C}"/>
              </a:ext>
            </a:extLst>
          </p:cNvPr>
          <p:cNvGraphicFramePr>
            <a:graphicFrameLocks noGrp="1"/>
          </p:cNvGraphicFramePr>
          <p:nvPr>
            <p:extLst>
              <p:ext uri="{D42A27DB-BD31-4B8C-83A1-F6EECF244321}">
                <p14:modId xmlns:p14="http://schemas.microsoft.com/office/powerpoint/2010/main" val="538905324"/>
              </p:ext>
            </p:extLst>
          </p:nvPr>
        </p:nvGraphicFramePr>
        <p:xfrm>
          <a:off x="4940300" y="872198"/>
          <a:ext cx="6568358" cy="5190978"/>
        </p:xfrm>
        <a:graphic>
          <a:graphicData uri="http://schemas.openxmlformats.org/drawingml/2006/table">
            <a:tbl>
              <a:tblPr firstRow="1" bandRow="1">
                <a:tableStyleId>{1FECB4D8-DB02-4DC6-A0A2-4F2EBAE1DC90}</a:tableStyleId>
              </a:tblPr>
              <a:tblGrid>
                <a:gridCol w="982198">
                  <a:extLst>
                    <a:ext uri="{9D8B030D-6E8A-4147-A177-3AD203B41FA5}">
                      <a16:colId xmlns:a16="http://schemas.microsoft.com/office/drawing/2014/main" val="153100154"/>
                    </a:ext>
                  </a:extLst>
                </a:gridCol>
                <a:gridCol w="5586160">
                  <a:extLst>
                    <a:ext uri="{9D8B030D-6E8A-4147-A177-3AD203B41FA5}">
                      <a16:colId xmlns:a16="http://schemas.microsoft.com/office/drawing/2014/main" val="1823026192"/>
                    </a:ext>
                  </a:extLst>
                </a:gridCol>
              </a:tblGrid>
              <a:tr h="657904">
                <a:tc>
                  <a:txBody>
                    <a:bodyPr/>
                    <a:lstStyle/>
                    <a:p>
                      <a:r>
                        <a:rPr lang="es-MX" sz="1400" dirty="0"/>
                        <a:t>Bloque</a:t>
                      </a:r>
                    </a:p>
                  </a:txBody>
                  <a:tcPr/>
                </a:tc>
                <a:tc>
                  <a:txBody>
                    <a:bodyPr/>
                    <a:lstStyle/>
                    <a:p>
                      <a:r>
                        <a:rPr lang="es-MX" sz="1400" dirty="0"/>
                        <a:t>Descripción</a:t>
                      </a:r>
                    </a:p>
                  </a:txBody>
                  <a:tcPr/>
                </a:tc>
                <a:extLst>
                  <a:ext uri="{0D108BD9-81ED-4DB2-BD59-A6C34878D82A}">
                    <a16:rowId xmlns:a16="http://schemas.microsoft.com/office/drawing/2014/main" val="974265463"/>
                  </a:ext>
                </a:extLst>
              </a:tr>
              <a:tr h="895076">
                <a:tc>
                  <a:txBody>
                    <a:bodyPr/>
                    <a:lstStyle/>
                    <a:p>
                      <a:r>
                        <a:rPr lang="es-MX" sz="1400" dirty="0"/>
                        <a:t>Acumulador</a:t>
                      </a:r>
                    </a:p>
                  </a:txBody>
                  <a:tcPr/>
                </a:tc>
                <a:tc>
                  <a:txBody>
                    <a:bodyPr/>
                    <a:lstStyle/>
                    <a:p>
                      <a:r>
                        <a:rPr lang="es-MX" sz="1400" dirty="0"/>
                        <a:t>Es una estructura flip flop que se encarga de guardar el valor de la operación para que la ALU pueda volver a trabajar con él, también permite guardar el acarreo y se lo entrega al bloque </a:t>
                      </a:r>
                      <a:r>
                        <a:rPr lang="es-MX" sz="1400" dirty="0" err="1"/>
                        <a:t>Flags</a:t>
                      </a:r>
                      <a:r>
                        <a:rPr lang="es-MX" sz="1400" dirty="0"/>
                        <a:t>. </a:t>
                      </a:r>
                    </a:p>
                  </a:txBody>
                  <a:tcPr/>
                </a:tc>
                <a:extLst>
                  <a:ext uri="{0D108BD9-81ED-4DB2-BD59-A6C34878D82A}">
                    <a16:rowId xmlns:a16="http://schemas.microsoft.com/office/drawing/2014/main" val="2494856363"/>
                  </a:ext>
                </a:extLst>
              </a:tr>
              <a:tr h="793745">
                <a:tc>
                  <a:txBody>
                    <a:bodyPr/>
                    <a:lstStyle/>
                    <a:p>
                      <a:r>
                        <a:rPr lang="es-MX" sz="1400" dirty="0" err="1"/>
                        <a:t>Flags</a:t>
                      </a:r>
                      <a:endParaRPr lang="es-MX" sz="1400" dirty="0"/>
                    </a:p>
                  </a:txBody>
                  <a:tcPr/>
                </a:tc>
                <a:tc>
                  <a:txBody>
                    <a:bodyPr/>
                    <a:lstStyle/>
                    <a:p>
                      <a:r>
                        <a:rPr lang="es-MX" sz="1400" dirty="0"/>
                        <a:t>Se encarga de establecer banderas o avisos que le servirán a la unidad de control para evaluar el estado de la operación, las banderas que contiene pueden ser de acarreo, de cero, de desbordamiento y de signo.</a:t>
                      </a:r>
                    </a:p>
                  </a:txBody>
                  <a:tcPr/>
                </a:tc>
                <a:extLst>
                  <a:ext uri="{0D108BD9-81ED-4DB2-BD59-A6C34878D82A}">
                    <a16:rowId xmlns:a16="http://schemas.microsoft.com/office/drawing/2014/main" val="997413106"/>
                  </a:ext>
                </a:extLst>
              </a:tr>
              <a:tr h="1025254">
                <a:tc>
                  <a:txBody>
                    <a:bodyPr/>
                    <a:lstStyle/>
                    <a:p>
                      <a:r>
                        <a:rPr lang="es-MX" sz="1400" dirty="0"/>
                        <a:t>MUX_1</a:t>
                      </a:r>
                    </a:p>
                  </a:txBody>
                  <a:tcPr/>
                </a:tc>
                <a:tc>
                  <a:txBody>
                    <a:bodyPr/>
                    <a:lstStyle/>
                    <a:p>
                      <a:r>
                        <a:rPr lang="es-MX" sz="1400" dirty="0"/>
                        <a:t>Se encarga de manejar el direccionamiento directo, indirecto o inmediato en el bus de direcciones de salida </a:t>
                      </a:r>
                      <a:r>
                        <a:rPr lang="es-MX" sz="1400" dirty="0" err="1"/>
                        <a:t>o_Direcciones_Datos</a:t>
                      </a:r>
                      <a:endParaRPr lang="es-MX" sz="1400" dirty="0"/>
                    </a:p>
                  </a:txBody>
                  <a:tcPr/>
                </a:tc>
                <a:extLst>
                  <a:ext uri="{0D108BD9-81ED-4DB2-BD59-A6C34878D82A}">
                    <a16:rowId xmlns:a16="http://schemas.microsoft.com/office/drawing/2014/main" val="2337298609"/>
                  </a:ext>
                </a:extLst>
              </a:tr>
              <a:tr h="793745">
                <a:tc>
                  <a:txBody>
                    <a:bodyPr/>
                    <a:lstStyle/>
                    <a:p>
                      <a:r>
                        <a:rPr lang="es-MX" sz="1400" dirty="0"/>
                        <a:t>MUX_2</a:t>
                      </a:r>
                    </a:p>
                  </a:txBody>
                  <a:tcPr/>
                </a:tc>
                <a:tc>
                  <a:txBody>
                    <a:bodyPr/>
                    <a:lstStyle/>
                    <a:p>
                      <a:r>
                        <a:rPr lang="es-MX" sz="1400" dirty="0"/>
                        <a:t>Se encarga de pasar los operandos a la unidad lógico aritmética o establecer un estado de alta impedancia.</a:t>
                      </a:r>
                    </a:p>
                  </a:txBody>
                  <a:tcPr/>
                </a:tc>
                <a:extLst>
                  <a:ext uri="{0D108BD9-81ED-4DB2-BD59-A6C34878D82A}">
                    <a16:rowId xmlns:a16="http://schemas.microsoft.com/office/drawing/2014/main" val="1788541414"/>
                  </a:ext>
                </a:extLst>
              </a:tr>
              <a:tr h="1025254">
                <a:tc>
                  <a:txBody>
                    <a:bodyPr/>
                    <a:lstStyle/>
                    <a:p>
                      <a:r>
                        <a:rPr lang="es-MX" sz="1400" dirty="0"/>
                        <a:t>MUX_3</a:t>
                      </a:r>
                    </a:p>
                  </a:txBody>
                  <a:tcPr/>
                </a:tc>
                <a:tc>
                  <a:txBody>
                    <a:bodyPr/>
                    <a:lstStyle/>
                    <a:p>
                      <a:r>
                        <a:rPr lang="es-MX" sz="1400" dirty="0"/>
                        <a:t>Se guía de la señal de control para pasar datos desde una salida de registros al bus de datos de salida </a:t>
                      </a:r>
                      <a:r>
                        <a:rPr lang="es-MX" sz="1400" dirty="0" err="1"/>
                        <a:t>o_Bus_Datos</a:t>
                      </a:r>
                      <a:r>
                        <a:rPr lang="es-MX" sz="1400" dirty="0"/>
                        <a:t> o establecer un estado de alta impedancia.</a:t>
                      </a:r>
                    </a:p>
                  </a:txBody>
                  <a:tcPr/>
                </a:tc>
                <a:extLst>
                  <a:ext uri="{0D108BD9-81ED-4DB2-BD59-A6C34878D82A}">
                    <a16:rowId xmlns:a16="http://schemas.microsoft.com/office/drawing/2014/main" val="1986674057"/>
                  </a:ext>
                </a:extLst>
              </a:tr>
            </a:tbl>
          </a:graphicData>
        </a:graphic>
      </p:graphicFrame>
      <p:sp>
        <p:nvSpPr>
          <p:cNvPr id="3" name="CuadroTexto 2">
            <a:extLst>
              <a:ext uri="{FF2B5EF4-FFF2-40B4-BE49-F238E27FC236}">
                <a16:creationId xmlns:a16="http://schemas.microsoft.com/office/drawing/2014/main" id="{AE1CA335-B272-472D-BC1C-1206873BAA07}"/>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2950751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862D7F-70F2-4685-8504-F79685B3EB64}"/>
              </a:ext>
            </a:extLst>
          </p:cNvPr>
          <p:cNvSpPr>
            <a:spLocks noGrp="1"/>
          </p:cNvSpPr>
          <p:nvPr>
            <p:ph type="title"/>
          </p:nvPr>
        </p:nvSpPr>
        <p:spPr/>
        <p:txBody>
          <a:bodyPr>
            <a:normAutofit fontScale="90000"/>
          </a:bodyPr>
          <a:lstStyle/>
          <a:p>
            <a:r>
              <a:rPr lang="es-MX" dirty="0"/>
              <a:t>Modificación de Diagrama de caja blanca</a:t>
            </a:r>
          </a:p>
        </p:txBody>
      </p:sp>
      <p:pic>
        <p:nvPicPr>
          <p:cNvPr id="6" name="Marcador de posición de imagen 5">
            <a:extLst>
              <a:ext uri="{FF2B5EF4-FFF2-40B4-BE49-F238E27FC236}">
                <a16:creationId xmlns:a16="http://schemas.microsoft.com/office/drawing/2014/main" id="{8234C66A-C34A-4A47-9E3A-250C45CD01D4}"/>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2794" b="65180"/>
          <a:stretch/>
        </p:blipFill>
        <p:spPr>
          <a:xfrm>
            <a:off x="4572183" y="1066800"/>
            <a:ext cx="6936475" cy="4724400"/>
          </a:xfrm>
        </p:spPr>
      </p:pic>
      <p:sp>
        <p:nvSpPr>
          <p:cNvPr id="4" name="Marcador de texto 3">
            <a:extLst>
              <a:ext uri="{FF2B5EF4-FFF2-40B4-BE49-F238E27FC236}">
                <a16:creationId xmlns:a16="http://schemas.microsoft.com/office/drawing/2014/main" id="{12422476-488A-4F57-9F79-5094BF8A6427}"/>
              </a:ext>
            </a:extLst>
          </p:cNvPr>
          <p:cNvSpPr>
            <a:spLocks noGrp="1"/>
          </p:cNvSpPr>
          <p:nvPr>
            <p:ph type="body" sz="half" idx="2"/>
          </p:nvPr>
        </p:nvSpPr>
        <p:spPr>
          <a:xfrm>
            <a:off x="683342" y="2384323"/>
            <a:ext cx="4790358" cy="3800578"/>
          </a:xfrm>
        </p:spPr>
        <p:txBody>
          <a:bodyPr>
            <a:normAutofit fontScale="92500" lnSpcReduction="20000"/>
          </a:bodyPr>
          <a:lstStyle/>
          <a:p>
            <a:r>
              <a:rPr lang="es-MX" dirty="0"/>
              <a:t>Bloques internos:</a:t>
            </a:r>
          </a:p>
          <a:p>
            <a:pPr marL="285750" indent="-285750">
              <a:buFont typeface="Arial" panose="020B0604020202020204" pitchFamily="34" charset="0"/>
              <a:buChar char="•"/>
            </a:pPr>
            <a:r>
              <a:rPr lang="es-MX" dirty="0"/>
              <a:t>Preescalador (</a:t>
            </a:r>
            <a:r>
              <a:rPr lang="es-MX" dirty="0" err="1"/>
              <a:t>Timmer</a:t>
            </a:r>
            <a:r>
              <a:rPr lang="es-MX" dirty="0"/>
              <a:t>)</a:t>
            </a:r>
          </a:p>
          <a:p>
            <a:pPr marL="285750" indent="-285750">
              <a:buFont typeface="Arial" panose="020B0604020202020204" pitchFamily="34" charset="0"/>
              <a:buChar char="•"/>
            </a:pPr>
            <a:r>
              <a:rPr lang="es-MX" dirty="0"/>
              <a:t>PC (PC </a:t>
            </a:r>
            <a:r>
              <a:rPr lang="es-MX" dirty="0" err="1"/>
              <a:t>counter</a:t>
            </a:r>
            <a:r>
              <a:rPr lang="es-MX" dirty="0"/>
              <a:t>)</a:t>
            </a:r>
          </a:p>
          <a:p>
            <a:pPr marL="285750" indent="-285750">
              <a:buFont typeface="Arial" panose="020B0604020202020204" pitchFamily="34" charset="0"/>
              <a:buChar char="•"/>
            </a:pPr>
            <a:r>
              <a:rPr lang="es-MX" dirty="0" err="1"/>
              <a:t>Banco_de_registros</a:t>
            </a:r>
            <a:r>
              <a:rPr lang="es-MX" dirty="0"/>
              <a:t> (</a:t>
            </a:r>
            <a:r>
              <a:rPr lang="es-MX" dirty="0" err="1"/>
              <a:t>Registros_de_instrucciones</a:t>
            </a:r>
            <a:r>
              <a:rPr lang="es-MX" dirty="0"/>
              <a:t>, </a:t>
            </a:r>
            <a:r>
              <a:rPr lang="es-MX" dirty="0" err="1"/>
              <a:t>Registros_de_datos</a:t>
            </a:r>
            <a:r>
              <a:rPr lang="es-MX" dirty="0"/>
              <a:t>, </a:t>
            </a:r>
            <a:r>
              <a:rPr lang="es-MX" dirty="0" err="1"/>
              <a:t>Registros_de_direcciones</a:t>
            </a:r>
            <a:r>
              <a:rPr lang="es-MX" dirty="0"/>
              <a:t>)</a:t>
            </a:r>
          </a:p>
          <a:p>
            <a:pPr marL="285750" indent="-285750">
              <a:buFont typeface="Arial" panose="020B0604020202020204" pitchFamily="34" charset="0"/>
              <a:buChar char="•"/>
            </a:pPr>
            <a:r>
              <a:rPr lang="es-MX" dirty="0" err="1"/>
              <a:t>Unidad_de_control</a:t>
            </a:r>
            <a:endParaRPr lang="es-MX" dirty="0"/>
          </a:p>
          <a:p>
            <a:pPr marL="285750" indent="-285750">
              <a:buFont typeface="Arial" panose="020B0604020202020204" pitchFamily="34" charset="0"/>
              <a:buChar char="•"/>
            </a:pPr>
            <a:r>
              <a:rPr lang="es-MX" dirty="0"/>
              <a:t>ALU (Unidad lógico aritmética)</a:t>
            </a:r>
          </a:p>
          <a:p>
            <a:pPr marL="285750" indent="-285750">
              <a:buFont typeface="Arial" panose="020B0604020202020204" pitchFamily="34" charset="0"/>
              <a:buChar char="•"/>
            </a:pPr>
            <a:r>
              <a:rPr lang="es-MX" dirty="0" err="1"/>
              <a:t>Flags</a:t>
            </a:r>
            <a:r>
              <a:rPr lang="es-MX" dirty="0"/>
              <a:t> (Banderas de operaciones)</a:t>
            </a:r>
          </a:p>
          <a:p>
            <a:pPr marL="285750" indent="-285750">
              <a:buFont typeface="Arial" panose="020B0604020202020204" pitchFamily="34" charset="0"/>
              <a:buChar char="•"/>
            </a:pPr>
            <a:r>
              <a:rPr lang="es-MX" dirty="0" err="1"/>
              <a:t>Manager_de_salidas_a_memoria</a:t>
            </a:r>
            <a:endParaRPr lang="es-MX" dirty="0"/>
          </a:p>
          <a:p>
            <a:pPr marL="285750" indent="-285750">
              <a:buFont typeface="Arial" panose="020B0604020202020204" pitchFamily="34" charset="0"/>
              <a:buChar char="•"/>
            </a:pPr>
            <a:r>
              <a:rPr lang="es-MX" dirty="0"/>
              <a:t>MUX_1, MUX_2 (Multiplexores controlados por señal de control)</a:t>
            </a:r>
          </a:p>
        </p:txBody>
      </p:sp>
      <p:sp>
        <p:nvSpPr>
          <p:cNvPr id="8" name="CuadroTexto 7">
            <a:extLst>
              <a:ext uri="{FF2B5EF4-FFF2-40B4-BE49-F238E27FC236}">
                <a16:creationId xmlns:a16="http://schemas.microsoft.com/office/drawing/2014/main" id="{2B3F0FDA-381F-4ED3-90EF-26F81F22AC84}"/>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3626458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319FD69-43C2-43F9-A073-756161467E3E}"/>
              </a:ext>
            </a:extLst>
          </p:cNvPr>
          <p:cNvSpPr txBox="1"/>
          <p:nvPr/>
        </p:nvSpPr>
        <p:spPr>
          <a:xfrm>
            <a:off x="3094892" y="2725615"/>
            <a:ext cx="6386733" cy="707886"/>
          </a:xfrm>
          <a:prstGeom prst="rect">
            <a:avLst/>
          </a:prstGeom>
          <a:noFill/>
        </p:spPr>
        <p:txBody>
          <a:bodyPr wrap="square" rtlCol="0">
            <a:spAutoFit/>
          </a:bodyPr>
          <a:lstStyle/>
          <a:p>
            <a:pPr algn="ctr"/>
            <a:r>
              <a:rPr lang="es-MX" sz="4000" dirty="0"/>
              <a:t>Gracias por su atención</a:t>
            </a:r>
          </a:p>
        </p:txBody>
      </p:sp>
    </p:spTree>
    <p:extLst>
      <p:ext uri="{BB962C8B-B14F-4D97-AF65-F5344CB8AC3E}">
        <p14:creationId xmlns:p14="http://schemas.microsoft.com/office/powerpoint/2010/main" val="3655163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64A7CC-42E8-45FC-B646-D7BB89601A9B}"/>
              </a:ext>
            </a:extLst>
          </p:cNvPr>
          <p:cNvSpPr>
            <a:spLocks noGrp="1"/>
          </p:cNvSpPr>
          <p:nvPr>
            <p:ph type="title"/>
          </p:nvPr>
        </p:nvSpPr>
        <p:spPr/>
        <p:txBody>
          <a:bodyPr>
            <a:normAutofit/>
          </a:bodyPr>
          <a:lstStyle/>
          <a:p>
            <a:r>
              <a:rPr lang="es-MX" dirty="0"/>
              <a:t>Objetivo de la práctica</a:t>
            </a:r>
          </a:p>
        </p:txBody>
      </p:sp>
      <p:sp>
        <p:nvSpPr>
          <p:cNvPr id="4" name="Marcador de texto 3">
            <a:extLst>
              <a:ext uri="{FF2B5EF4-FFF2-40B4-BE49-F238E27FC236}">
                <a16:creationId xmlns:a16="http://schemas.microsoft.com/office/drawing/2014/main" id="{0E607C7A-B8AB-4D1F-B251-C43C6A3F7A74}"/>
              </a:ext>
            </a:extLst>
          </p:cNvPr>
          <p:cNvSpPr>
            <a:spLocks noGrp="1"/>
          </p:cNvSpPr>
          <p:nvPr>
            <p:ph type="body" sz="half" idx="2"/>
          </p:nvPr>
        </p:nvSpPr>
        <p:spPr/>
        <p:txBody>
          <a:bodyPr/>
          <a:lstStyle/>
          <a:p>
            <a:pPr algn="just"/>
            <a:r>
              <a:rPr lang="es-MX" dirty="0"/>
              <a:t>-Crear un primer diseño de un microprocesador de 8-bits con arquitectura Harvard.</a:t>
            </a:r>
          </a:p>
          <a:p>
            <a:pPr algn="just"/>
            <a:r>
              <a:rPr lang="es-MX" dirty="0"/>
              <a:t>-Analizar el set de instrucciones RISC propuesto para idear los componentes internos del microprocesador.</a:t>
            </a:r>
          </a:p>
          <a:p>
            <a:pPr algn="just"/>
            <a:r>
              <a:rPr lang="es-MX" dirty="0"/>
              <a:t>-Realizar el diseño de la arquitectura interna del microprocesador y describir uno a uno su funcionamiento.</a:t>
            </a:r>
          </a:p>
        </p:txBody>
      </p:sp>
      <p:pic>
        <p:nvPicPr>
          <p:cNvPr id="1026" name="Picture 2" descr="Qué es ARM y por qué es fundamental en tu móvil">
            <a:extLst>
              <a:ext uri="{FF2B5EF4-FFF2-40B4-BE49-F238E27FC236}">
                <a16:creationId xmlns:a16="http://schemas.microsoft.com/office/drawing/2014/main" id="{E9DDD720-173B-4912-8BDF-D597677280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4700" y="1543050"/>
            <a:ext cx="5280660" cy="3771900"/>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62D2933B-51D1-4BE3-B5E8-4466E54C256E}"/>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2794852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64A7CC-42E8-45FC-B646-D7BB89601A9B}"/>
              </a:ext>
            </a:extLst>
          </p:cNvPr>
          <p:cNvSpPr>
            <a:spLocks noGrp="1"/>
          </p:cNvSpPr>
          <p:nvPr>
            <p:ph type="title"/>
          </p:nvPr>
        </p:nvSpPr>
        <p:spPr/>
        <p:txBody>
          <a:bodyPr>
            <a:normAutofit fontScale="90000"/>
          </a:bodyPr>
          <a:lstStyle/>
          <a:p>
            <a:r>
              <a:rPr lang="es-MX" dirty="0"/>
              <a:t>Diseño de una arquitectura harvard</a:t>
            </a:r>
          </a:p>
        </p:txBody>
      </p:sp>
      <p:pic>
        <p:nvPicPr>
          <p:cNvPr id="6" name="Marcador de posición de imagen 5">
            <a:extLst>
              <a:ext uri="{FF2B5EF4-FFF2-40B4-BE49-F238E27FC236}">
                <a16:creationId xmlns:a16="http://schemas.microsoft.com/office/drawing/2014/main" id="{DD3E6471-FA68-45F2-9442-80D76835F42C}"/>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36" t="4035" r="-325" b="62643"/>
          <a:stretch/>
        </p:blipFill>
        <p:spPr>
          <a:xfrm>
            <a:off x="5183187" y="1434517"/>
            <a:ext cx="6200673" cy="3657599"/>
          </a:xfrm>
        </p:spPr>
      </p:pic>
      <p:sp>
        <p:nvSpPr>
          <p:cNvPr id="4" name="Marcador de texto 3">
            <a:extLst>
              <a:ext uri="{FF2B5EF4-FFF2-40B4-BE49-F238E27FC236}">
                <a16:creationId xmlns:a16="http://schemas.microsoft.com/office/drawing/2014/main" id="{0E607C7A-B8AB-4D1F-B251-C43C6A3F7A74}"/>
              </a:ext>
            </a:extLst>
          </p:cNvPr>
          <p:cNvSpPr>
            <a:spLocks noGrp="1"/>
          </p:cNvSpPr>
          <p:nvPr>
            <p:ph type="body" sz="half" idx="2"/>
          </p:nvPr>
        </p:nvSpPr>
        <p:spPr/>
        <p:txBody>
          <a:bodyPr/>
          <a:lstStyle/>
          <a:p>
            <a:pPr algn="just"/>
            <a:r>
              <a:rPr lang="es-MX" b="1" dirty="0"/>
              <a:t>Características:</a:t>
            </a:r>
          </a:p>
          <a:p>
            <a:pPr algn="just"/>
            <a:r>
              <a:rPr lang="es-MX" dirty="0"/>
              <a:t>-Memoria de datos y memoria de instrucciones están separadas y tienen sus propios buses.</a:t>
            </a:r>
          </a:p>
          <a:p>
            <a:pPr algn="just"/>
            <a:r>
              <a:rPr lang="es-MX" dirty="0"/>
              <a:t>-Se pueden paralelizar procesos.</a:t>
            </a:r>
          </a:p>
          <a:p>
            <a:pPr algn="just"/>
            <a:r>
              <a:rPr lang="es-MX" dirty="0"/>
              <a:t>-Mientras una instrucción es ejecutada la siguiente es leída.</a:t>
            </a:r>
          </a:p>
        </p:txBody>
      </p:sp>
      <p:sp>
        <p:nvSpPr>
          <p:cNvPr id="8" name="CuadroTexto 7">
            <a:extLst>
              <a:ext uri="{FF2B5EF4-FFF2-40B4-BE49-F238E27FC236}">
                <a16:creationId xmlns:a16="http://schemas.microsoft.com/office/drawing/2014/main" id="{B6535130-1A5F-437A-869D-ABBBCF028990}"/>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772836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D7D787-AC9D-4760-B50D-A22C903E2940}"/>
              </a:ext>
            </a:extLst>
          </p:cNvPr>
          <p:cNvSpPr>
            <a:spLocks noGrp="1"/>
          </p:cNvSpPr>
          <p:nvPr>
            <p:ph type="title"/>
          </p:nvPr>
        </p:nvSpPr>
        <p:spPr/>
        <p:txBody>
          <a:bodyPr>
            <a:normAutofit fontScale="90000"/>
          </a:bodyPr>
          <a:lstStyle/>
          <a:p>
            <a:r>
              <a:rPr lang="es-MX" dirty="0"/>
              <a:t>Visión del equipo de una arquitectura Harvard</a:t>
            </a:r>
          </a:p>
        </p:txBody>
      </p:sp>
      <p:pic>
        <p:nvPicPr>
          <p:cNvPr id="6" name="Marcador de posición de imagen 5">
            <a:extLst>
              <a:ext uri="{FF2B5EF4-FFF2-40B4-BE49-F238E27FC236}">
                <a16:creationId xmlns:a16="http://schemas.microsoft.com/office/drawing/2014/main" id="{1DC6CA9C-FD40-4E90-9180-C9420397AD67}"/>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223" t="47900" r="-1223" b="-674"/>
          <a:stretch/>
        </p:blipFill>
        <p:spPr>
          <a:xfrm>
            <a:off x="5183188" y="1066800"/>
            <a:ext cx="6172200" cy="4794250"/>
          </a:xfrm>
        </p:spPr>
      </p:pic>
      <p:sp>
        <p:nvSpPr>
          <p:cNvPr id="4" name="Marcador de texto 3">
            <a:extLst>
              <a:ext uri="{FF2B5EF4-FFF2-40B4-BE49-F238E27FC236}">
                <a16:creationId xmlns:a16="http://schemas.microsoft.com/office/drawing/2014/main" id="{D3CFB9CB-975B-4DA1-9894-442EB6C8108D}"/>
              </a:ext>
            </a:extLst>
          </p:cNvPr>
          <p:cNvSpPr>
            <a:spLocks noGrp="1"/>
          </p:cNvSpPr>
          <p:nvPr>
            <p:ph type="body" sz="half" idx="2"/>
          </p:nvPr>
        </p:nvSpPr>
        <p:spPr/>
        <p:txBody>
          <a:bodyPr/>
          <a:lstStyle/>
          <a:p>
            <a:pPr algn="just"/>
            <a:r>
              <a:rPr lang="es-MX" dirty="0"/>
              <a:t>Tras analizar lo que es una arquitectura Harvard el equipo se dispuso a crear un primer diseño de lo que sería una microprocesador de aplicación general con dicha arquitectura para tener una visión más clara de lo que se hará posteriormente.</a:t>
            </a:r>
          </a:p>
        </p:txBody>
      </p:sp>
      <p:sp>
        <p:nvSpPr>
          <p:cNvPr id="8" name="CuadroTexto 7">
            <a:extLst>
              <a:ext uri="{FF2B5EF4-FFF2-40B4-BE49-F238E27FC236}">
                <a16:creationId xmlns:a16="http://schemas.microsoft.com/office/drawing/2014/main" id="{72FFB44B-08B2-45AC-84B5-8F43EF7DACE8}"/>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3971782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E99073-D83C-4887-9F07-3094D961347D}"/>
              </a:ext>
            </a:extLst>
          </p:cNvPr>
          <p:cNvSpPr>
            <a:spLocks noGrp="1"/>
          </p:cNvSpPr>
          <p:nvPr>
            <p:ph type="title"/>
          </p:nvPr>
        </p:nvSpPr>
        <p:spPr/>
        <p:txBody>
          <a:bodyPr>
            <a:normAutofit/>
          </a:bodyPr>
          <a:lstStyle/>
          <a:p>
            <a:r>
              <a:rPr lang="es-MX" dirty="0"/>
              <a:t>Set de instrucciones</a:t>
            </a:r>
          </a:p>
        </p:txBody>
      </p:sp>
      <p:sp>
        <p:nvSpPr>
          <p:cNvPr id="4" name="Marcador de texto 3">
            <a:extLst>
              <a:ext uri="{FF2B5EF4-FFF2-40B4-BE49-F238E27FC236}">
                <a16:creationId xmlns:a16="http://schemas.microsoft.com/office/drawing/2014/main" id="{AC4B8C15-3551-4C8E-BBB6-35F514177CB7}"/>
              </a:ext>
            </a:extLst>
          </p:cNvPr>
          <p:cNvSpPr>
            <a:spLocks noGrp="1"/>
          </p:cNvSpPr>
          <p:nvPr>
            <p:ph type="body" sz="half" idx="2"/>
          </p:nvPr>
        </p:nvSpPr>
        <p:spPr/>
        <p:txBody>
          <a:bodyPr numCol="2">
            <a:normAutofit/>
          </a:bodyPr>
          <a:lstStyle/>
          <a:p>
            <a:r>
              <a:rPr lang="es-MX" dirty="0"/>
              <a:t>Las operaciones matemáticas son:</a:t>
            </a:r>
          </a:p>
          <a:p>
            <a:r>
              <a:rPr lang="pt-BR" dirty="0"/>
              <a:t>0: R0=R0+RX</a:t>
            </a:r>
          </a:p>
          <a:p>
            <a:r>
              <a:rPr lang="pt-BR" dirty="0"/>
              <a:t>1: R0=R0-RX</a:t>
            </a:r>
          </a:p>
          <a:p>
            <a:r>
              <a:rPr lang="pt-BR" dirty="0"/>
              <a:t>2: R0=R0&lt;&lt;RX</a:t>
            </a:r>
          </a:p>
          <a:p>
            <a:r>
              <a:rPr lang="pt-BR" dirty="0"/>
              <a:t>3: R0=R0&gt;&gt;RY</a:t>
            </a:r>
          </a:p>
          <a:p>
            <a:r>
              <a:rPr lang="pt-BR" dirty="0"/>
              <a:t>4: R0=RX</a:t>
            </a:r>
          </a:p>
          <a:p>
            <a:endParaRPr lang="pt-BR" dirty="0"/>
          </a:p>
          <a:p>
            <a:endParaRPr lang="pt-BR" dirty="0"/>
          </a:p>
          <a:p>
            <a:endParaRPr lang="pt-BR" dirty="0"/>
          </a:p>
          <a:p>
            <a:r>
              <a:rPr lang="pt-BR" dirty="0"/>
              <a:t>5: R0=R0&amp;RX</a:t>
            </a:r>
          </a:p>
          <a:p>
            <a:r>
              <a:rPr lang="pt-BR" dirty="0"/>
              <a:t>6: R0=R0|RX</a:t>
            </a:r>
          </a:p>
          <a:p>
            <a:r>
              <a:rPr lang="pt-BR" dirty="0"/>
              <a:t>8: R0=R0^RX</a:t>
            </a:r>
            <a:endParaRPr lang="es-MX" dirty="0"/>
          </a:p>
        </p:txBody>
      </p:sp>
      <p:graphicFrame>
        <p:nvGraphicFramePr>
          <p:cNvPr id="5" name="Tabla 5">
            <a:extLst>
              <a:ext uri="{FF2B5EF4-FFF2-40B4-BE49-F238E27FC236}">
                <a16:creationId xmlns:a16="http://schemas.microsoft.com/office/drawing/2014/main" id="{6371BF19-7BCB-49AA-B874-E5C221286D6A}"/>
              </a:ext>
            </a:extLst>
          </p:cNvPr>
          <p:cNvGraphicFramePr>
            <a:graphicFrameLocks noGrp="1"/>
          </p:cNvGraphicFramePr>
          <p:nvPr>
            <p:extLst>
              <p:ext uri="{D42A27DB-BD31-4B8C-83A1-F6EECF244321}">
                <p14:modId xmlns:p14="http://schemas.microsoft.com/office/powerpoint/2010/main" val="3300215057"/>
              </p:ext>
            </p:extLst>
          </p:nvPr>
        </p:nvGraphicFramePr>
        <p:xfrm>
          <a:off x="4635499" y="788874"/>
          <a:ext cx="6756401" cy="5280252"/>
        </p:xfrm>
        <a:graphic>
          <a:graphicData uri="http://schemas.openxmlformats.org/drawingml/2006/table">
            <a:tbl>
              <a:tblPr firstRow="1" bandRow="1">
                <a:tableStyleId>{1E171933-4619-4E11-9A3F-F7608DF75F80}</a:tableStyleId>
              </a:tblPr>
              <a:tblGrid>
                <a:gridCol w="1541390">
                  <a:extLst>
                    <a:ext uri="{9D8B030D-6E8A-4147-A177-3AD203B41FA5}">
                      <a16:colId xmlns:a16="http://schemas.microsoft.com/office/drawing/2014/main" val="1970598084"/>
                    </a:ext>
                  </a:extLst>
                </a:gridCol>
                <a:gridCol w="1932386">
                  <a:extLst>
                    <a:ext uri="{9D8B030D-6E8A-4147-A177-3AD203B41FA5}">
                      <a16:colId xmlns:a16="http://schemas.microsoft.com/office/drawing/2014/main" val="4146590479"/>
                    </a:ext>
                  </a:extLst>
                </a:gridCol>
                <a:gridCol w="3282625">
                  <a:extLst>
                    <a:ext uri="{9D8B030D-6E8A-4147-A177-3AD203B41FA5}">
                      <a16:colId xmlns:a16="http://schemas.microsoft.com/office/drawing/2014/main" val="2856714691"/>
                    </a:ext>
                  </a:extLst>
                </a:gridCol>
              </a:tblGrid>
              <a:tr h="586197">
                <a:tc>
                  <a:txBody>
                    <a:bodyPr/>
                    <a:lstStyle/>
                    <a:p>
                      <a:r>
                        <a:rPr lang="es-MX" sz="1600" dirty="0"/>
                        <a:t>Instrucción</a:t>
                      </a:r>
                    </a:p>
                  </a:txBody>
                  <a:tcPr>
                    <a:lnR w="12700" cap="flat" cmpd="sng" algn="ctr">
                      <a:solidFill>
                        <a:schemeClr val="tx1"/>
                      </a:solidFill>
                      <a:prstDash val="solid"/>
                      <a:round/>
                      <a:headEnd type="none" w="med" len="med"/>
                      <a:tailEnd type="none" w="med" len="med"/>
                    </a:lnR>
                  </a:tcPr>
                </a:tc>
                <a:tc>
                  <a:txBody>
                    <a:bodyPr/>
                    <a:lstStyle/>
                    <a:p>
                      <a:r>
                        <a:rPr lang="es-MX" sz="1600" dirty="0"/>
                        <a:t>Argumentos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600" dirty="0"/>
                        <a:t>Descripción</a:t>
                      </a:r>
                    </a:p>
                    <a:p>
                      <a:endParaRPr lang="es-MX" sz="16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427433288"/>
                  </a:ext>
                </a:extLst>
              </a:tr>
              <a:tr h="473477">
                <a:tc>
                  <a:txBody>
                    <a:bodyPr/>
                    <a:lstStyle/>
                    <a:p>
                      <a:r>
                        <a:rPr lang="es-MX" sz="1600" dirty="0"/>
                        <a:t>LOAD</a:t>
                      </a:r>
                    </a:p>
                  </a:txBody>
                  <a:tcPr/>
                </a:tc>
                <a:tc>
                  <a:txBody>
                    <a:bodyPr/>
                    <a:lstStyle/>
                    <a:p>
                      <a:pPr algn="ctr"/>
                      <a:r>
                        <a:rPr lang="es-MX" sz="1600" b="0" i="0" kern="1200" dirty="0">
                          <a:solidFill>
                            <a:schemeClr val="dk1"/>
                          </a:solidFill>
                          <a:effectLst/>
                          <a:latin typeface="+mn-lt"/>
                          <a:ea typeface="+mn-ea"/>
                          <a:cs typeface="+mn-cs"/>
                        </a:rPr>
                        <a:t>RX,#NUM</a:t>
                      </a:r>
                      <a:endParaRPr lang="es-MX" sz="1600" dirty="0"/>
                    </a:p>
                  </a:txBody>
                  <a:tcPr>
                    <a:lnT w="12700" cap="flat" cmpd="sng" algn="ctr">
                      <a:solidFill>
                        <a:schemeClr val="tx1"/>
                      </a:solidFill>
                      <a:prstDash val="solid"/>
                      <a:round/>
                      <a:headEnd type="none" w="med" len="med"/>
                      <a:tailEnd type="none" w="med" len="med"/>
                    </a:lnT>
                  </a:tcPr>
                </a:tc>
                <a:tc>
                  <a:txBody>
                    <a:bodyPr/>
                    <a:lstStyle/>
                    <a:p>
                      <a:pPr algn="ctr"/>
                      <a:r>
                        <a:rPr lang="en-US" sz="1600" dirty="0"/>
                        <a:t>Carga el #Num al </a:t>
                      </a:r>
                      <a:r>
                        <a:rPr lang="en-US" sz="1600" dirty="0" err="1"/>
                        <a:t>registro</a:t>
                      </a:r>
                      <a:r>
                        <a:rPr lang="en-US" sz="1600" dirty="0"/>
                        <a:t> X</a:t>
                      </a:r>
                      <a:endParaRPr lang="es-MX" sz="1600" dirty="0"/>
                    </a:p>
                  </a:txBody>
                  <a:tcPr/>
                </a:tc>
                <a:extLst>
                  <a:ext uri="{0D108BD9-81ED-4DB2-BD59-A6C34878D82A}">
                    <a16:rowId xmlns:a16="http://schemas.microsoft.com/office/drawing/2014/main" val="1102415751"/>
                  </a:ext>
                </a:extLst>
              </a:tr>
              <a:tr h="586197">
                <a:tc>
                  <a:txBody>
                    <a:bodyPr/>
                    <a:lstStyle/>
                    <a:p>
                      <a:r>
                        <a:rPr lang="es-MX" sz="1600" dirty="0"/>
                        <a:t>LOAD</a:t>
                      </a:r>
                    </a:p>
                  </a:txBody>
                  <a:tcPr/>
                </a:tc>
                <a:tc>
                  <a:txBody>
                    <a:bodyPr/>
                    <a:lstStyle/>
                    <a:p>
                      <a:pPr algn="ctr"/>
                      <a:r>
                        <a:rPr lang="es-MX" sz="1600" b="0" i="0" kern="1200" dirty="0">
                          <a:solidFill>
                            <a:schemeClr val="dk1"/>
                          </a:solidFill>
                          <a:effectLst/>
                          <a:latin typeface="+mn-lt"/>
                          <a:ea typeface="+mn-ea"/>
                          <a:cs typeface="+mn-cs"/>
                        </a:rPr>
                        <a:t>RX,[RY]</a:t>
                      </a:r>
                      <a:endParaRPr lang="es-MX" sz="1600" dirty="0"/>
                    </a:p>
                  </a:txBody>
                  <a:tcPr/>
                </a:tc>
                <a:tc>
                  <a:txBody>
                    <a:bodyPr/>
                    <a:lstStyle/>
                    <a:p>
                      <a:pPr algn="ctr"/>
                      <a:r>
                        <a:rPr lang="en-US" sz="1600" dirty="0"/>
                        <a:t>Carga los </a:t>
                      </a:r>
                      <a:r>
                        <a:rPr lang="en-US" sz="1600" dirty="0" err="1"/>
                        <a:t>datos</a:t>
                      </a:r>
                      <a:r>
                        <a:rPr lang="en-US" sz="1600" dirty="0"/>
                        <a:t> de la </a:t>
                      </a:r>
                      <a:r>
                        <a:rPr lang="es-MX" sz="1600" noProof="0" dirty="0"/>
                        <a:t>dirección</a:t>
                      </a:r>
                      <a:r>
                        <a:rPr lang="en-US" sz="1600" dirty="0"/>
                        <a:t> [RY] </a:t>
                      </a:r>
                      <a:r>
                        <a:rPr lang="es-MX" sz="1600" noProof="0" dirty="0"/>
                        <a:t>desde</a:t>
                      </a:r>
                      <a:r>
                        <a:rPr lang="en-US" sz="1600" dirty="0"/>
                        <a:t> la </a:t>
                      </a:r>
                      <a:r>
                        <a:rPr lang="en-US" sz="1600" dirty="0" err="1"/>
                        <a:t>memoria</a:t>
                      </a:r>
                      <a:endParaRPr lang="es-MX" sz="1600" dirty="0"/>
                    </a:p>
                  </a:txBody>
                  <a:tcPr/>
                </a:tc>
                <a:extLst>
                  <a:ext uri="{0D108BD9-81ED-4DB2-BD59-A6C34878D82A}">
                    <a16:rowId xmlns:a16="http://schemas.microsoft.com/office/drawing/2014/main" val="3595667715"/>
                  </a:ext>
                </a:extLst>
              </a:tr>
              <a:tr h="582775">
                <a:tc>
                  <a:txBody>
                    <a:bodyPr/>
                    <a:lstStyle/>
                    <a:p>
                      <a:r>
                        <a:rPr lang="es-MX" sz="1600" dirty="0"/>
                        <a:t>STORE</a:t>
                      </a:r>
                    </a:p>
                  </a:txBody>
                  <a:tcPr/>
                </a:tc>
                <a:tc>
                  <a:txBody>
                    <a:bodyPr/>
                    <a:lstStyle/>
                    <a:p>
                      <a:pPr algn="ctr"/>
                      <a:r>
                        <a:rPr lang="es-MX" sz="1600" b="0" i="0" kern="1200" dirty="0">
                          <a:solidFill>
                            <a:schemeClr val="dk1"/>
                          </a:solidFill>
                          <a:effectLst/>
                          <a:latin typeface="+mn-lt"/>
                          <a:ea typeface="+mn-ea"/>
                          <a:cs typeface="+mn-cs"/>
                        </a:rPr>
                        <a:t>#NUM</a:t>
                      </a:r>
                      <a:endParaRPr lang="es-MX" sz="1600" dirty="0"/>
                    </a:p>
                  </a:txBody>
                  <a:tcPr/>
                </a:tc>
                <a:tc>
                  <a:txBody>
                    <a:bodyPr/>
                    <a:lstStyle/>
                    <a:p>
                      <a:pPr algn="ctr"/>
                      <a:r>
                        <a:rPr lang="en-US" sz="1600" dirty="0" err="1"/>
                        <a:t>Almacena</a:t>
                      </a:r>
                      <a:r>
                        <a:rPr lang="en-US" sz="1600" dirty="0"/>
                        <a:t> #NUM </a:t>
                      </a:r>
                      <a:r>
                        <a:rPr lang="en-US" sz="1600" dirty="0" err="1"/>
                        <a:t>en</a:t>
                      </a:r>
                      <a:r>
                        <a:rPr lang="en-US" sz="1600" dirty="0"/>
                        <a:t> la </a:t>
                      </a:r>
                      <a:r>
                        <a:rPr lang="en-US" sz="1600" dirty="0" err="1"/>
                        <a:t>dirección</a:t>
                      </a:r>
                      <a:r>
                        <a:rPr lang="en-US" sz="1600" dirty="0"/>
                        <a:t> de </a:t>
                      </a:r>
                      <a:r>
                        <a:rPr lang="en-US" sz="1600" dirty="0" err="1"/>
                        <a:t>memoria</a:t>
                      </a:r>
                      <a:r>
                        <a:rPr lang="en-US" sz="1600" dirty="0"/>
                        <a:t> [RX]</a:t>
                      </a:r>
                      <a:endParaRPr lang="es-MX" sz="1600" dirty="0"/>
                    </a:p>
                  </a:txBody>
                  <a:tcPr/>
                </a:tc>
                <a:extLst>
                  <a:ext uri="{0D108BD9-81ED-4DB2-BD59-A6C34878D82A}">
                    <a16:rowId xmlns:a16="http://schemas.microsoft.com/office/drawing/2014/main" val="1220706394"/>
                  </a:ext>
                </a:extLst>
              </a:tr>
              <a:tr h="586197">
                <a:tc>
                  <a:txBody>
                    <a:bodyPr/>
                    <a:lstStyle/>
                    <a:p>
                      <a:r>
                        <a:rPr lang="es-MX" sz="1600" dirty="0"/>
                        <a:t>STORE</a:t>
                      </a:r>
                    </a:p>
                  </a:txBody>
                  <a:tcPr/>
                </a:tc>
                <a:tc>
                  <a:txBody>
                    <a:bodyPr/>
                    <a:lstStyle/>
                    <a:p>
                      <a:pPr algn="ctr"/>
                      <a:r>
                        <a:rPr lang="es-MX" sz="1600" dirty="0"/>
                        <a:t>[RX],RY</a:t>
                      </a:r>
                    </a:p>
                  </a:txBody>
                  <a:tcPr/>
                </a:tc>
                <a:tc>
                  <a:txBody>
                    <a:bodyPr/>
                    <a:lstStyle/>
                    <a:p>
                      <a:pPr algn="ctr"/>
                      <a:r>
                        <a:rPr lang="en-US" sz="1600" dirty="0" err="1"/>
                        <a:t>Almacena</a:t>
                      </a:r>
                      <a:r>
                        <a:rPr lang="en-US" sz="1600" dirty="0"/>
                        <a:t> los </a:t>
                      </a:r>
                      <a:r>
                        <a:rPr lang="en-US" sz="1600" dirty="0" err="1"/>
                        <a:t>datos</a:t>
                      </a:r>
                      <a:r>
                        <a:rPr lang="en-US" sz="1600" dirty="0"/>
                        <a:t> del </a:t>
                      </a:r>
                      <a:r>
                        <a:rPr lang="en-US" sz="1600" dirty="0" err="1"/>
                        <a:t>registro</a:t>
                      </a:r>
                      <a:r>
                        <a:rPr lang="en-US" sz="1600" dirty="0"/>
                        <a:t> RY </a:t>
                      </a:r>
                      <a:r>
                        <a:rPr lang="en-US" sz="1600" dirty="0" err="1"/>
                        <a:t>en</a:t>
                      </a:r>
                      <a:r>
                        <a:rPr lang="en-US" sz="1600" dirty="0"/>
                        <a:t> la </a:t>
                      </a:r>
                      <a:r>
                        <a:rPr lang="en-US" sz="1600" dirty="0" err="1"/>
                        <a:t>dirección</a:t>
                      </a:r>
                      <a:r>
                        <a:rPr lang="en-US" sz="1600" dirty="0"/>
                        <a:t> de </a:t>
                      </a:r>
                      <a:r>
                        <a:rPr lang="en-US" sz="1600" dirty="0" err="1"/>
                        <a:t>memoria</a:t>
                      </a:r>
                      <a:r>
                        <a:rPr lang="en-US" sz="1600" dirty="0"/>
                        <a:t> [RX]</a:t>
                      </a:r>
                      <a:endParaRPr lang="es-MX" sz="1600" dirty="0"/>
                    </a:p>
                  </a:txBody>
                  <a:tcPr/>
                </a:tc>
                <a:extLst>
                  <a:ext uri="{0D108BD9-81ED-4DB2-BD59-A6C34878D82A}">
                    <a16:rowId xmlns:a16="http://schemas.microsoft.com/office/drawing/2014/main" val="188124765"/>
                  </a:ext>
                </a:extLst>
              </a:tr>
              <a:tr h="582775">
                <a:tc>
                  <a:txBody>
                    <a:bodyPr/>
                    <a:lstStyle/>
                    <a:p>
                      <a:r>
                        <a:rPr lang="es-MX" sz="1600" dirty="0"/>
                        <a:t>MOVE</a:t>
                      </a:r>
                    </a:p>
                  </a:txBody>
                  <a:tcPr/>
                </a:tc>
                <a:tc>
                  <a:txBody>
                    <a:bodyPr/>
                    <a:lstStyle/>
                    <a:p>
                      <a:pPr algn="ctr"/>
                      <a:r>
                        <a:rPr lang="es-MX" sz="1600" dirty="0"/>
                        <a:t>RX,RY</a:t>
                      </a:r>
                    </a:p>
                  </a:txBody>
                  <a:tcPr/>
                </a:tc>
                <a:tc>
                  <a:txBody>
                    <a:bodyPr/>
                    <a:lstStyle/>
                    <a:p>
                      <a:pPr algn="ctr"/>
                      <a:r>
                        <a:rPr lang="en-US" sz="1600" dirty="0" err="1"/>
                        <a:t>Mueve</a:t>
                      </a:r>
                      <a:r>
                        <a:rPr lang="en-US" sz="1600" dirty="0"/>
                        <a:t> los </a:t>
                      </a:r>
                      <a:r>
                        <a:rPr lang="en-US" sz="1600" dirty="0" err="1"/>
                        <a:t>datos</a:t>
                      </a:r>
                      <a:r>
                        <a:rPr lang="en-US" sz="1600" dirty="0"/>
                        <a:t> </a:t>
                      </a:r>
                      <a:r>
                        <a:rPr lang="en-US" sz="1600" dirty="0" err="1"/>
                        <a:t>desde</a:t>
                      </a:r>
                      <a:r>
                        <a:rPr lang="en-US" sz="1600" dirty="0"/>
                        <a:t> el RY al </a:t>
                      </a:r>
                      <a:r>
                        <a:rPr lang="en-US" sz="1600" dirty="0" err="1"/>
                        <a:t>registro</a:t>
                      </a:r>
                      <a:r>
                        <a:rPr lang="en-US" sz="1600" dirty="0"/>
                        <a:t>  RX</a:t>
                      </a:r>
                      <a:endParaRPr lang="es-MX" sz="1600" dirty="0"/>
                    </a:p>
                  </a:txBody>
                  <a:tcPr/>
                </a:tc>
                <a:extLst>
                  <a:ext uri="{0D108BD9-81ED-4DB2-BD59-A6C34878D82A}">
                    <a16:rowId xmlns:a16="http://schemas.microsoft.com/office/drawing/2014/main" val="1439159411"/>
                  </a:ext>
                </a:extLst>
              </a:tr>
              <a:tr h="586197">
                <a:tc>
                  <a:txBody>
                    <a:bodyPr/>
                    <a:lstStyle/>
                    <a:p>
                      <a:r>
                        <a:rPr lang="es-MX" sz="1600" dirty="0"/>
                        <a:t>MATH</a:t>
                      </a:r>
                    </a:p>
                  </a:txBody>
                  <a:tcPr/>
                </a:tc>
                <a:tc>
                  <a:txBody>
                    <a:bodyPr/>
                    <a:lstStyle/>
                    <a:p>
                      <a:pPr algn="ctr"/>
                      <a:r>
                        <a:rPr lang="es-MX" sz="1600" dirty="0"/>
                        <a:t>RX,OP</a:t>
                      </a:r>
                    </a:p>
                  </a:txBody>
                  <a:tcPr/>
                </a:tc>
                <a:tc>
                  <a:txBody>
                    <a:bodyPr/>
                    <a:lstStyle/>
                    <a:p>
                      <a:pPr algn="ctr"/>
                      <a:r>
                        <a:rPr lang="en-US" sz="1600" dirty="0" err="1"/>
                        <a:t>Realiza</a:t>
                      </a:r>
                      <a:r>
                        <a:rPr lang="en-US" sz="1600" dirty="0"/>
                        <a:t> una </a:t>
                      </a:r>
                      <a:r>
                        <a:rPr lang="en-US" sz="1600" dirty="0" err="1"/>
                        <a:t>operación</a:t>
                      </a:r>
                      <a:r>
                        <a:rPr lang="en-US" sz="1600" dirty="0"/>
                        <a:t> </a:t>
                      </a:r>
                      <a:r>
                        <a:rPr lang="en-US" sz="1600" dirty="0" err="1"/>
                        <a:t>matemática</a:t>
                      </a:r>
                      <a:r>
                        <a:rPr lang="en-US" sz="1600" dirty="0"/>
                        <a:t> con RX y </a:t>
                      </a:r>
                      <a:r>
                        <a:rPr lang="en-US" sz="1600" dirty="0" err="1"/>
                        <a:t>almacena</a:t>
                      </a:r>
                      <a:r>
                        <a:rPr lang="en-US" sz="1600" dirty="0"/>
                        <a:t> el </a:t>
                      </a:r>
                      <a:r>
                        <a:rPr lang="en-US" sz="1600" dirty="0" err="1"/>
                        <a:t>resultado</a:t>
                      </a:r>
                      <a:r>
                        <a:rPr lang="en-US" sz="1600" dirty="0"/>
                        <a:t> </a:t>
                      </a:r>
                      <a:r>
                        <a:rPr lang="en-US" sz="1600" dirty="0" err="1"/>
                        <a:t>en</a:t>
                      </a:r>
                      <a:r>
                        <a:rPr lang="en-US" sz="1600" dirty="0"/>
                        <a:t> R0</a:t>
                      </a:r>
                      <a:endParaRPr lang="es-MX" sz="1600" dirty="0"/>
                    </a:p>
                  </a:txBody>
                  <a:tcPr/>
                </a:tc>
                <a:extLst>
                  <a:ext uri="{0D108BD9-81ED-4DB2-BD59-A6C34878D82A}">
                    <a16:rowId xmlns:a16="http://schemas.microsoft.com/office/drawing/2014/main" val="1893389337"/>
                  </a:ext>
                </a:extLst>
              </a:tr>
              <a:tr h="586197">
                <a:tc>
                  <a:txBody>
                    <a:bodyPr/>
                    <a:lstStyle/>
                    <a:p>
                      <a:r>
                        <a:rPr lang="es-MX" sz="1600" dirty="0"/>
                        <a:t>JUMP</a:t>
                      </a:r>
                    </a:p>
                  </a:txBody>
                  <a:tcPr/>
                </a:tc>
                <a:tc>
                  <a:txBody>
                    <a:bodyPr/>
                    <a:lstStyle/>
                    <a:p>
                      <a:pPr algn="ctr"/>
                      <a:r>
                        <a:rPr lang="es-MX" sz="1600" dirty="0"/>
                        <a:t>[RX],COND</a:t>
                      </a:r>
                    </a:p>
                  </a:txBody>
                  <a:tcPr/>
                </a:tc>
                <a:tc>
                  <a:txBody>
                    <a:bodyPr/>
                    <a:lstStyle/>
                    <a:p>
                      <a:pPr algn="ctr"/>
                      <a:r>
                        <a:rPr lang="en-US" sz="1600" dirty="0"/>
                        <a:t>Salta el PC a la </a:t>
                      </a:r>
                      <a:r>
                        <a:rPr lang="en-US" sz="1600" dirty="0" err="1"/>
                        <a:t>dirección</a:t>
                      </a:r>
                      <a:r>
                        <a:rPr lang="en-US" sz="1600" dirty="0"/>
                        <a:t> [RX] </a:t>
                      </a:r>
                      <a:r>
                        <a:rPr lang="en-US" sz="1600" dirty="0" err="1"/>
                        <a:t>si</a:t>
                      </a:r>
                      <a:r>
                        <a:rPr lang="en-US" sz="1600" dirty="0"/>
                        <a:t> la </a:t>
                      </a:r>
                      <a:r>
                        <a:rPr lang="en-US" sz="1600" dirty="0" err="1"/>
                        <a:t>condición</a:t>
                      </a:r>
                      <a:r>
                        <a:rPr lang="en-US" sz="1600" dirty="0"/>
                        <a:t> se </a:t>
                      </a:r>
                      <a:r>
                        <a:rPr lang="en-US" sz="1600" dirty="0" err="1"/>
                        <a:t>cumple</a:t>
                      </a:r>
                      <a:endParaRPr lang="es-MX" sz="1600" dirty="0"/>
                    </a:p>
                  </a:txBody>
                  <a:tcPr/>
                </a:tc>
                <a:extLst>
                  <a:ext uri="{0D108BD9-81ED-4DB2-BD59-A6C34878D82A}">
                    <a16:rowId xmlns:a16="http://schemas.microsoft.com/office/drawing/2014/main" val="3380983910"/>
                  </a:ext>
                </a:extLst>
              </a:tr>
              <a:tr h="473477">
                <a:tc>
                  <a:txBody>
                    <a:bodyPr/>
                    <a:lstStyle/>
                    <a:p>
                      <a:r>
                        <a:rPr lang="es-MX" sz="1600" dirty="0"/>
                        <a:t>NOP</a:t>
                      </a:r>
                    </a:p>
                  </a:txBody>
                  <a:tcPr/>
                </a:tc>
                <a:tc>
                  <a:txBody>
                    <a:bodyPr/>
                    <a:lstStyle/>
                    <a:p>
                      <a:pPr algn="ctr"/>
                      <a:r>
                        <a:rPr lang="es-MX" sz="1600" dirty="0"/>
                        <a:t>-</a:t>
                      </a:r>
                    </a:p>
                  </a:txBody>
                  <a:tcPr/>
                </a:tc>
                <a:tc>
                  <a:txBody>
                    <a:bodyPr/>
                    <a:lstStyle/>
                    <a:p>
                      <a:pPr algn="ctr"/>
                      <a:r>
                        <a:rPr lang="es-MX" sz="1600" dirty="0"/>
                        <a:t>Sin operación</a:t>
                      </a:r>
                    </a:p>
                  </a:txBody>
                  <a:tcPr/>
                </a:tc>
                <a:extLst>
                  <a:ext uri="{0D108BD9-81ED-4DB2-BD59-A6C34878D82A}">
                    <a16:rowId xmlns:a16="http://schemas.microsoft.com/office/drawing/2014/main" val="1153517974"/>
                  </a:ext>
                </a:extLst>
              </a:tr>
            </a:tbl>
          </a:graphicData>
        </a:graphic>
      </p:graphicFrame>
      <p:sp>
        <p:nvSpPr>
          <p:cNvPr id="7" name="CuadroTexto 6">
            <a:extLst>
              <a:ext uri="{FF2B5EF4-FFF2-40B4-BE49-F238E27FC236}">
                <a16:creationId xmlns:a16="http://schemas.microsoft.com/office/drawing/2014/main" id="{AD49D63D-B01F-47B8-8BFE-A3109BFC972C}"/>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1148509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E99073-D83C-4887-9F07-3094D961347D}"/>
              </a:ext>
            </a:extLst>
          </p:cNvPr>
          <p:cNvSpPr>
            <a:spLocks noGrp="1"/>
          </p:cNvSpPr>
          <p:nvPr>
            <p:ph type="title"/>
          </p:nvPr>
        </p:nvSpPr>
        <p:spPr/>
        <p:txBody>
          <a:bodyPr>
            <a:normAutofit/>
          </a:bodyPr>
          <a:lstStyle/>
          <a:p>
            <a:r>
              <a:rPr lang="es-MX" dirty="0"/>
              <a:t>Set de instrucciones</a:t>
            </a:r>
          </a:p>
        </p:txBody>
      </p:sp>
      <p:sp>
        <p:nvSpPr>
          <p:cNvPr id="4" name="Marcador de texto 3">
            <a:extLst>
              <a:ext uri="{FF2B5EF4-FFF2-40B4-BE49-F238E27FC236}">
                <a16:creationId xmlns:a16="http://schemas.microsoft.com/office/drawing/2014/main" id="{AC4B8C15-3551-4C8E-BBB6-35F514177CB7}"/>
              </a:ext>
            </a:extLst>
          </p:cNvPr>
          <p:cNvSpPr>
            <a:spLocks noGrp="1"/>
          </p:cNvSpPr>
          <p:nvPr>
            <p:ph type="body" sz="half" idx="2"/>
          </p:nvPr>
        </p:nvSpPr>
        <p:spPr>
          <a:xfrm>
            <a:off x="683342" y="2568580"/>
            <a:ext cx="4367673" cy="3316288"/>
          </a:xfrm>
        </p:spPr>
        <p:txBody>
          <a:bodyPr numCol="2">
            <a:normAutofit/>
          </a:bodyPr>
          <a:lstStyle/>
          <a:p>
            <a:r>
              <a:rPr lang="es-MX" dirty="0"/>
              <a:t>Las operaciones lógicas son:</a:t>
            </a:r>
          </a:p>
          <a:p>
            <a:r>
              <a:rPr lang="en-US" dirty="0"/>
              <a:t>0:No condition</a:t>
            </a:r>
          </a:p>
          <a:p>
            <a:r>
              <a:rPr lang="en-US" dirty="0"/>
              <a:t>1: No condition save PC in R7 </a:t>
            </a:r>
          </a:p>
          <a:p>
            <a:r>
              <a:rPr lang="en-US" dirty="0"/>
              <a:t>2:Z Flag is true</a:t>
            </a:r>
          </a:p>
          <a:p>
            <a:r>
              <a:rPr lang="en-US" dirty="0"/>
              <a:t>3:Z Flag is false</a:t>
            </a:r>
          </a:p>
          <a:p>
            <a:r>
              <a:rPr lang="en-US" dirty="0"/>
              <a:t>4: C Flag is true</a:t>
            </a:r>
          </a:p>
          <a:p>
            <a:endParaRPr lang="en-US" dirty="0"/>
          </a:p>
          <a:p>
            <a:endParaRPr lang="en-US" dirty="0"/>
          </a:p>
          <a:p>
            <a:r>
              <a:rPr lang="en-US" dirty="0"/>
              <a:t>5: C Flag is false</a:t>
            </a:r>
          </a:p>
          <a:p>
            <a:r>
              <a:rPr lang="en-US" dirty="0"/>
              <a:t>6: N Flag is true</a:t>
            </a:r>
          </a:p>
          <a:p>
            <a:r>
              <a:rPr lang="en-US" dirty="0"/>
              <a:t>7: N Flag is false</a:t>
            </a:r>
            <a:endParaRPr lang="pt-BR" dirty="0"/>
          </a:p>
          <a:p>
            <a:endParaRPr lang="es-MX" dirty="0"/>
          </a:p>
        </p:txBody>
      </p:sp>
      <p:graphicFrame>
        <p:nvGraphicFramePr>
          <p:cNvPr id="5" name="Tabla 5">
            <a:extLst>
              <a:ext uri="{FF2B5EF4-FFF2-40B4-BE49-F238E27FC236}">
                <a16:creationId xmlns:a16="http://schemas.microsoft.com/office/drawing/2014/main" id="{6371BF19-7BCB-49AA-B874-E5C221286D6A}"/>
              </a:ext>
            </a:extLst>
          </p:cNvPr>
          <p:cNvGraphicFramePr>
            <a:graphicFrameLocks noGrp="1"/>
          </p:cNvGraphicFramePr>
          <p:nvPr>
            <p:extLst>
              <p:ext uri="{D42A27DB-BD31-4B8C-83A1-F6EECF244321}">
                <p14:modId xmlns:p14="http://schemas.microsoft.com/office/powerpoint/2010/main" val="3564849104"/>
              </p:ext>
            </p:extLst>
          </p:nvPr>
        </p:nvGraphicFramePr>
        <p:xfrm>
          <a:off x="4635499" y="788874"/>
          <a:ext cx="6756401" cy="5280252"/>
        </p:xfrm>
        <a:graphic>
          <a:graphicData uri="http://schemas.openxmlformats.org/drawingml/2006/table">
            <a:tbl>
              <a:tblPr firstRow="1" bandRow="1">
                <a:tableStyleId>{1E171933-4619-4E11-9A3F-F7608DF75F80}</a:tableStyleId>
              </a:tblPr>
              <a:tblGrid>
                <a:gridCol w="1541390">
                  <a:extLst>
                    <a:ext uri="{9D8B030D-6E8A-4147-A177-3AD203B41FA5}">
                      <a16:colId xmlns:a16="http://schemas.microsoft.com/office/drawing/2014/main" val="1970598084"/>
                    </a:ext>
                  </a:extLst>
                </a:gridCol>
                <a:gridCol w="1932386">
                  <a:extLst>
                    <a:ext uri="{9D8B030D-6E8A-4147-A177-3AD203B41FA5}">
                      <a16:colId xmlns:a16="http://schemas.microsoft.com/office/drawing/2014/main" val="4146590479"/>
                    </a:ext>
                  </a:extLst>
                </a:gridCol>
                <a:gridCol w="3282625">
                  <a:extLst>
                    <a:ext uri="{9D8B030D-6E8A-4147-A177-3AD203B41FA5}">
                      <a16:colId xmlns:a16="http://schemas.microsoft.com/office/drawing/2014/main" val="2856714691"/>
                    </a:ext>
                  </a:extLst>
                </a:gridCol>
              </a:tblGrid>
              <a:tr h="586197">
                <a:tc>
                  <a:txBody>
                    <a:bodyPr/>
                    <a:lstStyle/>
                    <a:p>
                      <a:r>
                        <a:rPr lang="es-MX" sz="1600" dirty="0"/>
                        <a:t>Instrucción</a:t>
                      </a:r>
                    </a:p>
                  </a:txBody>
                  <a:tcPr>
                    <a:lnR w="12700" cap="flat" cmpd="sng" algn="ctr">
                      <a:solidFill>
                        <a:schemeClr val="tx1"/>
                      </a:solidFill>
                      <a:prstDash val="solid"/>
                      <a:round/>
                      <a:headEnd type="none" w="med" len="med"/>
                      <a:tailEnd type="none" w="med" len="med"/>
                    </a:lnR>
                  </a:tcPr>
                </a:tc>
                <a:tc>
                  <a:txBody>
                    <a:bodyPr/>
                    <a:lstStyle/>
                    <a:p>
                      <a:r>
                        <a:rPr lang="es-MX" sz="1600" dirty="0"/>
                        <a:t>Argumentos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600" dirty="0"/>
                        <a:t>Descripción</a:t>
                      </a:r>
                    </a:p>
                    <a:p>
                      <a:endParaRPr lang="es-MX" sz="16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427433288"/>
                  </a:ext>
                </a:extLst>
              </a:tr>
              <a:tr h="473477">
                <a:tc>
                  <a:txBody>
                    <a:bodyPr/>
                    <a:lstStyle/>
                    <a:p>
                      <a:r>
                        <a:rPr lang="es-MX" sz="1600" dirty="0"/>
                        <a:t>LOAD</a:t>
                      </a:r>
                    </a:p>
                  </a:txBody>
                  <a:tcPr/>
                </a:tc>
                <a:tc>
                  <a:txBody>
                    <a:bodyPr/>
                    <a:lstStyle/>
                    <a:p>
                      <a:pPr algn="ctr"/>
                      <a:r>
                        <a:rPr lang="es-MX" sz="1600" b="0" i="0" kern="1200" dirty="0">
                          <a:solidFill>
                            <a:schemeClr val="dk1"/>
                          </a:solidFill>
                          <a:effectLst/>
                          <a:latin typeface="+mn-lt"/>
                          <a:ea typeface="+mn-ea"/>
                          <a:cs typeface="+mn-cs"/>
                        </a:rPr>
                        <a:t>RX,#NUM</a:t>
                      </a:r>
                      <a:endParaRPr lang="es-MX" sz="1600" dirty="0"/>
                    </a:p>
                  </a:txBody>
                  <a:tcPr>
                    <a:lnT w="12700" cap="flat" cmpd="sng" algn="ctr">
                      <a:solidFill>
                        <a:schemeClr val="tx1"/>
                      </a:solidFill>
                      <a:prstDash val="solid"/>
                      <a:round/>
                      <a:headEnd type="none" w="med" len="med"/>
                      <a:tailEnd type="none" w="med" len="med"/>
                    </a:lnT>
                  </a:tcPr>
                </a:tc>
                <a:tc>
                  <a:txBody>
                    <a:bodyPr/>
                    <a:lstStyle/>
                    <a:p>
                      <a:pPr algn="ctr"/>
                      <a:r>
                        <a:rPr lang="en-US" sz="1600" dirty="0"/>
                        <a:t>Carga el #Num al </a:t>
                      </a:r>
                      <a:r>
                        <a:rPr lang="en-US" sz="1600" dirty="0" err="1"/>
                        <a:t>registro</a:t>
                      </a:r>
                      <a:r>
                        <a:rPr lang="en-US" sz="1600" dirty="0"/>
                        <a:t> X</a:t>
                      </a:r>
                      <a:endParaRPr lang="es-MX" sz="1600" dirty="0"/>
                    </a:p>
                  </a:txBody>
                  <a:tcPr/>
                </a:tc>
                <a:extLst>
                  <a:ext uri="{0D108BD9-81ED-4DB2-BD59-A6C34878D82A}">
                    <a16:rowId xmlns:a16="http://schemas.microsoft.com/office/drawing/2014/main" val="1102415751"/>
                  </a:ext>
                </a:extLst>
              </a:tr>
              <a:tr h="586197">
                <a:tc>
                  <a:txBody>
                    <a:bodyPr/>
                    <a:lstStyle/>
                    <a:p>
                      <a:r>
                        <a:rPr lang="es-MX" sz="1600" dirty="0"/>
                        <a:t>LOAD</a:t>
                      </a:r>
                    </a:p>
                  </a:txBody>
                  <a:tcPr/>
                </a:tc>
                <a:tc>
                  <a:txBody>
                    <a:bodyPr/>
                    <a:lstStyle/>
                    <a:p>
                      <a:pPr algn="ctr"/>
                      <a:r>
                        <a:rPr lang="es-MX" sz="1600" b="0" i="0" kern="1200" dirty="0">
                          <a:solidFill>
                            <a:schemeClr val="dk1"/>
                          </a:solidFill>
                          <a:effectLst/>
                          <a:latin typeface="+mn-lt"/>
                          <a:ea typeface="+mn-ea"/>
                          <a:cs typeface="+mn-cs"/>
                        </a:rPr>
                        <a:t>RX,[RY]</a:t>
                      </a:r>
                      <a:endParaRPr lang="es-MX" sz="1600" dirty="0"/>
                    </a:p>
                  </a:txBody>
                  <a:tcPr/>
                </a:tc>
                <a:tc>
                  <a:txBody>
                    <a:bodyPr/>
                    <a:lstStyle/>
                    <a:p>
                      <a:pPr algn="ctr"/>
                      <a:r>
                        <a:rPr lang="en-US" sz="1600" dirty="0"/>
                        <a:t>Carga los </a:t>
                      </a:r>
                      <a:r>
                        <a:rPr lang="en-US" sz="1600" dirty="0" err="1"/>
                        <a:t>datos</a:t>
                      </a:r>
                      <a:r>
                        <a:rPr lang="en-US" sz="1600" dirty="0"/>
                        <a:t> de la </a:t>
                      </a:r>
                      <a:r>
                        <a:rPr lang="es-MX" sz="1600" noProof="0" dirty="0"/>
                        <a:t>dirección</a:t>
                      </a:r>
                      <a:r>
                        <a:rPr lang="en-US" sz="1600" dirty="0"/>
                        <a:t> [RY] </a:t>
                      </a:r>
                      <a:r>
                        <a:rPr lang="es-MX" sz="1600" noProof="0" dirty="0"/>
                        <a:t>desde</a:t>
                      </a:r>
                      <a:r>
                        <a:rPr lang="en-US" sz="1600" dirty="0"/>
                        <a:t> la </a:t>
                      </a:r>
                      <a:r>
                        <a:rPr lang="en-US" sz="1600" dirty="0" err="1"/>
                        <a:t>memoria</a:t>
                      </a:r>
                      <a:endParaRPr lang="es-MX" sz="1600" dirty="0"/>
                    </a:p>
                  </a:txBody>
                  <a:tcPr/>
                </a:tc>
                <a:extLst>
                  <a:ext uri="{0D108BD9-81ED-4DB2-BD59-A6C34878D82A}">
                    <a16:rowId xmlns:a16="http://schemas.microsoft.com/office/drawing/2014/main" val="3595667715"/>
                  </a:ext>
                </a:extLst>
              </a:tr>
              <a:tr h="582775">
                <a:tc>
                  <a:txBody>
                    <a:bodyPr/>
                    <a:lstStyle/>
                    <a:p>
                      <a:r>
                        <a:rPr lang="es-MX" sz="1600" dirty="0"/>
                        <a:t>STORE</a:t>
                      </a:r>
                    </a:p>
                  </a:txBody>
                  <a:tcPr/>
                </a:tc>
                <a:tc>
                  <a:txBody>
                    <a:bodyPr/>
                    <a:lstStyle/>
                    <a:p>
                      <a:pPr algn="ctr"/>
                      <a:r>
                        <a:rPr lang="es-MX" sz="1600" b="0" i="0" kern="1200" dirty="0">
                          <a:solidFill>
                            <a:schemeClr val="dk1"/>
                          </a:solidFill>
                          <a:effectLst/>
                          <a:latin typeface="+mn-lt"/>
                          <a:ea typeface="+mn-ea"/>
                          <a:cs typeface="+mn-cs"/>
                        </a:rPr>
                        <a:t>#NUM</a:t>
                      </a:r>
                      <a:endParaRPr lang="es-MX" sz="1600" dirty="0"/>
                    </a:p>
                  </a:txBody>
                  <a:tcPr/>
                </a:tc>
                <a:tc>
                  <a:txBody>
                    <a:bodyPr/>
                    <a:lstStyle/>
                    <a:p>
                      <a:pPr algn="ctr"/>
                      <a:r>
                        <a:rPr lang="en-US" sz="1600" dirty="0" err="1"/>
                        <a:t>Almacena</a:t>
                      </a:r>
                      <a:r>
                        <a:rPr lang="en-US" sz="1600" dirty="0"/>
                        <a:t> #NUM </a:t>
                      </a:r>
                      <a:r>
                        <a:rPr lang="en-US" sz="1600" dirty="0" err="1"/>
                        <a:t>en</a:t>
                      </a:r>
                      <a:r>
                        <a:rPr lang="en-US" sz="1600" dirty="0"/>
                        <a:t> la </a:t>
                      </a:r>
                      <a:r>
                        <a:rPr lang="en-US" sz="1600" dirty="0" err="1"/>
                        <a:t>dirección</a:t>
                      </a:r>
                      <a:r>
                        <a:rPr lang="en-US" sz="1600" dirty="0"/>
                        <a:t> de </a:t>
                      </a:r>
                      <a:r>
                        <a:rPr lang="en-US" sz="1600" dirty="0" err="1"/>
                        <a:t>memoria</a:t>
                      </a:r>
                      <a:r>
                        <a:rPr lang="en-US" sz="1600" dirty="0"/>
                        <a:t> [RX]</a:t>
                      </a:r>
                      <a:endParaRPr lang="es-MX" sz="1600" dirty="0"/>
                    </a:p>
                  </a:txBody>
                  <a:tcPr/>
                </a:tc>
                <a:extLst>
                  <a:ext uri="{0D108BD9-81ED-4DB2-BD59-A6C34878D82A}">
                    <a16:rowId xmlns:a16="http://schemas.microsoft.com/office/drawing/2014/main" val="1220706394"/>
                  </a:ext>
                </a:extLst>
              </a:tr>
              <a:tr h="586197">
                <a:tc>
                  <a:txBody>
                    <a:bodyPr/>
                    <a:lstStyle/>
                    <a:p>
                      <a:r>
                        <a:rPr lang="es-MX" sz="1600" dirty="0"/>
                        <a:t>STORE</a:t>
                      </a:r>
                    </a:p>
                  </a:txBody>
                  <a:tcPr/>
                </a:tc>
                <a:tc>
                  <a:txBody>
                    <a:bodyPr/>
                    <a:lstStyle/>
                    <a:p>
                      <a:pPr algn="ctr"/>
                      <a:r>
                        <a:rPr lang="es-MX" sz="1600" dirty="0"/>
                        <a:t>[RX],RY</a:t>
                      </a:r>
                    </a:p>
                  </a:txBody>
                  <a:tcPr/>
                </a:tc>
                <a:tc>
                  <a:txBody>
                    <a:bodyPr/>
                    <a:lstStyle/>
                    <a:p>
                      <a:pPr algn="ctr"/>
                      <a:r>
                        <a:rPr lang="en-US" sz="1600" dirty="0" err="1"/>
                        <a:t>Almacena</a:t>
                      </a:r>
                      <a:r>
                        <a:rPr lang="en-US" sz="1600" dirty="0"/>
                        <a:t> los </a:t>
                      </a:r>
                      <a:r>
                        <a:rPr lang="en-US" sz="1600" dirty="0" err="1"/>
                        <a:t>datos</a:t>
                      </a:r>
                      <a:r>
                        <a:rPr lang="en-US" sz="1600" dirty="0"/>
                        <a:t> del </a:t>
                      </a:r>
                      <a:r>
                        <a:rPr lang="en-US" sz="1600" dirty="0" err="1"/>
                        <a:t>registro</a:t>
                      </a:r>
                      <a:r>
                        <a:rPr lang="en-US" sz="1600" dirty="0"/>
                        <a:t> RY </a:t>
                      </a:r>
                      <a:r>
                        <a:rPr lang="en-US" sz="1600" dirty="0" err="1"/>
                        <a:t>en</a:t>
                      </a:r>
                      <a:r>
                        <a:rPr lang="en-US" sz="1600" dirty="0"/>
                        <a:t> la </a:t>
                      </a:r>
                      <a:r>
                        <a:rPr lang="en-US" sz="1600" dirty="0" err="1"/>
                        <a:t>dirección</a:t>
                      </a:r>
                      <a:r>
                        <a:rPr lang="en-US" sz="1600" dirty="0"/>
                        <a:t> de </a:t>
                      </a:r>
                      <a:r>
                        <a:rPr lang="en-US" sz="1600" dirty="0" err="1"/>
                        <a:t>memoria</a:t>
                      </a:r>
                      <a:r>
                        <a:rPr lang="en-US" sz="1600" dirty="0"/>
                        <a:t> [RX]</a:t>
                      </a:r>
                      <a:endParaRPr lang="es-MX" sz="1600" dirty="0"/>
                    </a:p>
                  </a:txBody>
                  <a:tcPr/>
                </a:tc>
                <a:extLst>
                  <a:ext uri="{0D108BD9-81ED-4DB2-BD59-A6C34878D82A}">
                    <a16:rowId xmlns:a16="http://schemas.microsoft.com/office/drawing/2014/main" val="188124765"/>
                  </a:ext>
                </a:extLst>
              </a:tr>
              <a:tr h="582775">
                <a:tc>
                  <a:txBody>
                    <a:bodyPr/>
                    <a:lstStyle/>
                    <a:p>
                      <a:r>
                        <a:rPr lang="es-MX" sz="1600" dirty="0"/>
                        <a:t>MOVE</a:t>
                      </a:r>
                    </a:p>
                  </a:txBody>
                  <a:tcPr/>
                </a:tc>
                <a:tc>
                  <a:txBody>
                    <a:bodyPr/>
                    <a:lstStyle/>
                    <a:p>
                      <a:pPr algn="ctr"/>
                      <a:r>
                        <a:rPr lang="es-MX" sz="1600" dirty="0"/>
                        <a:t>RX,RY</a:t>
                      </a:r>
                    </a:p>
                  </a:txBody>
                  <a:tcPr/>
                </a:tc>
                <a:tc>
                  <a:txBody>
                    <a:bodyPr/>
                    <a:lstStyle/>
                    <a:p>
                      <a:pPr algn="ctr"/>
                      <a:r>
                        <a:rPr lang="en-US" sz="1600" dirty="0" err="1"/>
                        <a:t>Mueve</a:t>
                      </a:r>
                      <a:r>
                        <a:rPr lang="en-US" sz="1600" dirty="0"/>
                        <a:t> los </a:t>
                      </a:r>
                      <a:r>
                        <a:rPr lang="en-US" sz="1600" dirty="0" err="1"/>
                        <a:t>datos</a:t>
                      </a:r>
                      <a:r>
                        <a:rPr lang="en-US" sz="1600" dirty="0"/>
                        <a:t> </a:t>
                      </a:r>
                      <a:r>
                        <a:rPr lang="en-US" sz="1600" dirty="0" err="1"/>
                        <a:t>desde</a:t>
                      </a:r>
                      <a:r>
                        <a:rPr lang="en-US" sz="1600" dirty="0"/>
                        <a:t> el RY al </a:t>
                      </a:r>
                      <a:r>
                        <a:rPr lang="en-US" sz="1600" dirty="0" err="1"/>
                        <a:t>registro</a:t>
                      </a:r>
                      <a:r>
                        <a:rPr lang="en-US" sz="1600" dirty="0"/>
                        <a:t>  RX</a:t>
                      </a:r>
                      <a:endParaRPr lang="es-MX" sz="1600" dirty="0"/>
                    </a:p>
                  </a:txBody>
                  <a:tcPr/>
                </a:tc>
                <a:extLst>
                  <a:ext uri="{0D108BD9-81ED-4DB2-BD59-A6C34878D82A}">
                    <a16:rowId xmlns:a16="http://schemas.microsoft.com/office/drawing/2014/main" val="1439159411"/>
                  </a:ext>
                </a:extLst>
              </a:tr>
              <a:tr h="586197">
                <a:tc>
                  <a:txBody>
                    <a:bodyPr/>
                    <a:lstStyle/>
                    <a:p>
                      <a:r>
                        <a:rPr lang="es-MX" sz="1600" dirty="0"/>
                        <a:t>MATH</a:t>
                      </a:r>
                    </a:p>
                  </a:txBody>
                  <a:tcPr/>
                </a:tc>
                <a:tc>
                  <a:txBody>
                    <a:bodyPr/>
                    <a:lstStyle/>
                    <a:p>
                      <a:pPr algn="ctr"/>
                      <a:r>
                        <a:rPr lang="es-MX" sz="1600" dirty="0"/>
                        <a:t>RX,OP</a:t>
                      </a:r>
                    </a:p>
                  </a:txBody>
                  <a:tcPr/>
                </a:tc>
                <a:tc>
                  <a:txBody>
                    <a:bodyPr/>
                    <a:lstStyle/>
                    <a:p>
                      <a:pPr algn="ctr"/>
                      <a:r>
                        <a:rPr lang="en-US" sz="1600" dirty="0" err="1"/>
                        <a:t>Realiza</a:t>
                      </a:r>
                      <a:r>
                        <a:rPr lang="en-US" sz="1600" dirty="0"/>
                        <a:t> una </a:t>
                      </a:r>
                      <a:r>
                        <a:rPr lang="en-US" sz="1600" dirty="0" err="1"/>
                        <a:t>operación</a:t>
                      </a:r>
                      <a:r>
                        <a:rPr lang="en-US" sz="1600" dirty="0"/>
                        <a:t> </a:t>
                      </a:r>
                      <a:r>
                        <a:rPr lang="en-US" sz="1600" dirty="0" err="1"/>
                        <a:t>matemática</a:t>
                      </a:r>
                      <a:r>
                        <a:rPr lang="en-US" sz="1600" dirty="0"/>
                        <a:t> con RX y </a:t>
                      </a:r>
                      <a:r>
                        <a:rPr lang="en-US" sz="1600" dirty="0" err="1"/>
                        <a:t>almacena</a:t>
                      </a:r>
                      <a:r>
                        <a:rPr lang="en-US" sz="1600" dirty="0"/>
                        <a:t> el </a:t>
                      </a:r>
                      <a:r>
                        <a:rPr lang="en-US" sz="1600" dirty="0" err="1"/>
                        <a:t>resultado</a:t>
                      </a:r>
                      <a:r>
                        <a:rPr lang="en-US" sz="1600" dirty="0"/>
                        <a:t> </a:t>
                      </a:r>
                      <a:r>
                        <a:rPr lang="en-US" sz="1600" dirty="0" err="1"/>
                        <a:t>en</a:t>
                      </a:r>
                      <a:r>
                        <a:rPr lang="en-US" sz="1600" dirty="0"/>
                        <a:t> R0</a:t>
                      </a:r>
                      <a:endParaRPr lang="es-MX" sz="1600" dirty="0"/>
                    </a:p>
                  </a:txBody>
                  <a:tcPr/>
                </a:tc>
                <a:extLst>
                  <a:ext uri="{0D108BD9-81ED-4DB2-BD59-A6C34878D82A}">
                    <a16:rowId xmlns:a16="http://schemas.microsoft.com/office/drawing/2014/main" val="1893389337"/>
                  </a:ext>
                </a:extLst>
              </a:tr>
              <a:tr h="586197">
                <a:tc>
                  <a:txBody>
                    <a:bodyPr/>
                    <a:lstStyle/>
                    <a:p>
                      <a:r>
                        <a:rPr lang="es-MX" sz="1600" dirty="0"/>
                        <a:t>JUMP</a:t>
                      </a:r>
                    </a:p>
                  </a:txBody>
                  <a:tcPr/>
                </a:tc>
                <a:tc>
                  <a:txBody>
                    <a:bodyPr/>
                    <a:lstStyle/>
                    <a:p>
                      <a:pPr algn="ctr"/>
                      <a:r>
                        <a:rPr lang="es-MX" sz="1600" dirty="0"/>
                        <a:t>[RX],COND</a:t>
                      </a:r>
                    </a:p>
                  </a:txBody>
                  <a:tcPr/>
                </a:tc>
                <a:tc>
                  <a:txBody>
                    <a:bodyPr/>
                    <a:lstStyle/>
                    <a:p>
                      <a:pPr algn="ctr"/>
                      <a:r>
                        <a:rPr lang="en-US" sz="1600" dirty="0"/>
                        <a:t>Salta el PC a la </a:t>
                      </a:r>
                      <a:r>
                        <a:rPr lang="en-US" sz="1600" dirty="0" err="1"/>
                        <a:t>dirección</a:t>
                      </a:r>
                      <a:r>
                        <a:rPr lang="en-US" sz="1600" dirty="0"/>
                        <a:t> [RX] </a:t>
                      </a:r>
                      <a:r>
                        <a:rPr lang="en-US" sz="1600" dirty="0" err="1"/>
                        <a:t>si</a:t>
                      </a:r>
                      <a:r>
                        <a:rPr lang="en-US" sz="1600" dirty="0"/>
                        <a:t> la </a:t>
                      </a:r>
                      <a:r>
                        <a:rPr lang="en-US" sz="1600" dirty="0" err="1"/>
                        <a:t>condición</a:t>
                      </a:r>
                      <a:r>
                        <a:rPr lang="en-US" sz="1600" dirty="0"/>
                        <a:t> se </a:t>
                      </a:r>
                      <a:r>
                        <a:rPr lang="en-US" sz="1600" dirty="0" err="1"/>
                        <a:t>cumple</a:t>
                      </a:r>
                      <a:endParaRPr lang="es-MX" sz="1600" dirty="0"/>
                    </a:p>
                  </a:txBody>
                  <a:tcPr/>
                </a:tc>
                <a:extLst>
                  <a:ext uri="{0D108BD9-81ED-4DB2-BD59-A6C34878D82A}">
                    <a16:rowId xmlns:a16="http://schemas.microsoft.com/office/drawing/2014/main" val="3380983910"/>
                  </a:ext>
                </a:extLst>
              </a:tr>
              <a:tr h="473477">
                <a:tc>
                  <a:txBody>
                    <a:bodyPr/>
                    <a:lstStyle/>
                    <a:p>
                      <a:r>
                        <a:rPr lang="es-MX" sz="1600" dirty="0"/>
                        <a:t>NOP</a:t>
                      </a:r>
                    </a:p>
                  </a:txBody>
                  <a:tcPr/>
                </a:tc>
                <a:tc>
                  <a:txBody>
                    <a:bodyPr/>
                    <a:lstStyle/>
                    <a:p>
                      <a:pPr algn="ctr"/>
                      <a:r>
                        <a:rPr lang="es-MX" sz="1600" dirty="0"/>
                        <a:t>-</a:t>
                      </a:r>
                    </a:p>
                  </a:txBody>
                  <a:tcPr/>
                </a:tc>
                <a:tc>
                  <a:txBody>
                    <a:bodyPr/>
                    <a:lstStyle/>
                    <a:p>
                      <a:pPr algn="ctr"/>
                      <a:r>
                        <a:rPr lang="es-MX" sz="1600" dirty="0"/>
                        <a:t>Sin operación</a:t>
                      </a:r>
                    </a:p>
                  </a:txBody>
                  <a:tcPr/>
                </a:tc>
                <a:extLst>
                  <a:ext uri="{0D108BD9-81ED-4DB2-BD59-A6C34878D82A}">
                    <a16:rowId xmlns:a16="http://schemas.microsoft.com/office/drawing/2014/main" val="1153517974"/>
                  </a:ext>
                </a:extLst>
              </a:tr>
            </a:tbl>
          </a:graphicData>
        </a:graphic>
      </p:graphicFrame>
      <p:sp>
        <p:nvSpPr>
          <p:cNvPr id="3" name="CuadroTexto 2">
            <a:extLst>
              <a:ext uri="{FF2B5EF4-FFF2-40B4-BE49-F238E27FC236}">
                <a16:creationId xmlns:a16="http://schemas.microsoft.com/office/drawing/2014/main" id="{8AF1AB40-F244-4D07-B341-42DBDCFD7130}"/>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135318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76ABAF-1C45-4B98-BFBB-4760ED94BD77}"/>
              </a:ext>
            </a:extLst>
          </p:cNvPr>
          <p:cNvSpPr>
            <a:spLocks noGrp="1"/>
          </p:cNvSpPr>
          <p:nvPr>
            <p:ph type="title"/>
          </p:nvPr>
        </p:nvSpPr>
        <p:spPr/>
        <p:txBody>
          <a:bodyPr/>
          <a:lstStyle/>
          <a:p>
            <a:r>
              <a:rPr lang="es-MX" dirty="0"/>
              <a:t>Diagrama de caja negra</a:t>
            </a:r>
          </a:p>
        </p:txBody>
      </p:sp>
      <p:pic>
        <p:nvPicPr>
          <p:cNvPr id="6" name="Marcador de posición de imagen 5">
            <a:extLst>
              <a:ext uri="{FF2B5EF4-FFF2-40B4-BE49-F238E27FC236}">
                <a16:creationId xmlns:a16="http://schemas.microsoft.com/office/drawing/2014/main" id="{D5FB46B0-332C-460F-9806-05D7AB8CAF58}"/>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2483" t="1900" r="-2968" b="82633"/>
          <a:stretch/>
        </p:blipFill>
        <p:spPr>
          <a:xfrm>
            <a:off x="4229100" y="1514526"/>
            <a:ext cx="7279558" cy="3316288"/>
          </a:xfrm>
        </p:spPr>
      </p:pic>
      <p:sp>
        <p:nvSpPr>
          <p:cNvPr id="4" name="Marcador de texto 3">
            <a:extLst>
              <a:ext uri="{FF2B5EF4-FFF2-40B4-BE49-F238E27FC236}">
                <a16:creationId xmlns:a16="http://schemas.microsoft.com/office/drawing/2014/main" id="{31818D2E-D982-4F72-9648-CF92A8BDF0D3}"/>
              </a:ext>
            </a:extLst>
          </p:cNvPr>
          <p:cNvSpPr>
            <a:spLocks noGrp="1"/>
          </p:cNvSpPr>
          <p:nvPr>
            <p:ph type="body" sz="half" idx="2"/>
          </p:nvPr>
        </p:nvSpPr>
        <p:spPr>
          <a:xfrm>
            <a:off x="683342" y="2384323"/>
            <a:ext cx="4103431" cy="3556000"/>
          </a:xfrm>
        </p:spPr>
        <p:txBody>
          <a:bodyPr>
            <a:normAutofit lnSpcReduction="10000"/>
          </a:bodyPr>
          <a:lstStyle/>
          <a:p>
            <a:r>
              <a:rPr lang="es-MX" dirty="0"/>
              <a:t>Entradas:</a:t>
            </a:r>
          </a:p>
          <a:p>
            <a:pPr marL="285750" indent="-285750">
              <a:buFont typeface="Arial" panose="020B0604020202020204" pitchFamily="34" charset="0"/>
              <a:buChar char="•"/>
            </a:pPr>
            <a:r>
              <a:rPr lang="es-MX" dirty="0" err="1"/>
              <a:t>i_Instrucciones</a:t>
            </a:r>
            <a:r>
              <a:rPr lang="es-MX" dirty="0"/>
              <a:t> (8 bits)</a:t>
            </a:r>
          </a:p>
          <a:p>
            <a:pPr marL="285750" indent="-285750">
              <a:buFont typeface="Arial" panose="020B0604020202020204" pitchFamily="34" charset="0"/>
              <a:buChar char="•"/>
            </a:pPr>
            <a:r>
              <a:rPr lang="es-MX" dirty="0" err="1"/>
              <a:t>i_Bus_de_Datos</a:t>
            </a:r>
            <a:r>
              <a:rPr lang="es-MX" dirty="0"/>
              <a:t> (8 bits)</a:t>
            </a:r>
          </a:p>
          <a:p>
            <a:pPr marL="285750" indent="-285750">
              <a:buFont typeface="Arial" panose="020B0604020202020204" pitchFamily="34" charset="0"/>
              <a:buChar char="•"/>
            </a:pPr>
            <a:r>
              <a:rPr lang="es-MX" dirty="0" err="1"/>
              <a:t>i_Clk</a:t>
            </a:r>
            <a:r>
              <a:rPr lang="es-MX" dirty="0"/>
              <a:t> (1 bit)</a:t>
            </a:r>
          </a:p>
          <a:p>
            <a:pPr marL="285750" indent="-285750">
              <a:buFont typeface="Arial" panose="020B0604020202020204" pitchFamily="34" charset="0"/>
              <a:buChar char="•"/>
            </a:pPr>
            <a:r>
              <a:rPr lang="es-MX" dirty="0" err="1"/>
              <a:t>i_Rst</a:t>
            </a:r>
            <a:r>
              <a:rPr lang="es-MX" dirty="0"/>
              <a:t> (1 bit)</a:t>
            </a:r>
          </a:p>
          <a:p>
            <a:r>
              <a:rPr lang="es-MX" dirty="0"/>
              <a:t>Salidas:</a:t>
            </a:r>
          </a:p>
          <a:p>
            <a:pPr marL="285750" indent="-285750">
              <a:buFont typeface="Arial" panose="020B0604020202020204" pitchFamily="34" charset="0"/>
              <a:buChar char="•"/>
            </a:pPr>
            <a:r>
              <a:rPr lang="es-MX" dirty="0" err="1"/>
              <a:t>o_Direcciones_Instrucciones</a:t>
            </a:r>
            <a:r>
              <a:rPr lang="es-MX" dirty="0"/>
              <a:t> (8 bits)</a:t>
            </a:r>
          </a:p>
          <a:p>
            <a:pPr marL="285750" indent="-285750">
              <a:buFont typeface="Arial" panose="020B0604020202020204" pitchFamily="34" charset="0"/>
              <a:buChar char="•"/>
            </a:pPr>
            <a:r>
              <a:rPr lang="es-MX" dirty="0" err="1"/>
              <a:t>O_Direcciones_Datos</a:t>
            </a:r>
            <a:r>
              <a:rPr lang="es-MX" dirty="0"/>
              <a:t> (8 bits)</a:t>
            </a:r>
          </a:p>
          <a:p>
            <a:pPr marL="285750" indent="-285750">
              <a:buFont typeface="Arial" panose="020B0604020202020204" pitchFamily="34" charset="0"/>
              <a:buChar char="•"/>
            </a:pPr>
            <a:r>
              <a:rPr lang="es-MX" dirty="0" err="1"/>
              <a:t>O_Bus_de_Datos</a:t>
            </a:r>
            <a:r>
              <a:rPr lang="es-MX" dirty="0"/>
              <a:t> (8 bits)</a:t>
            </a:r>
          </a:p>
        </p:txBody>
      </p:sp>
      <p:sp>
        <p:nvSpPr>
          <p:cNvPr id="8" name="CuadroTexto 7">
            <a:extLst>
              <a:ext uri="{FF2B5EF4-FFF2-40B4-BE49-F238E27FC236}">
                <a16:creationId xmlns:a16="http://schemas.microsoft.com/office/drawing/2014/main" id="{622AA162-0A40-4B7A-B8F2-2A8A86B2FB0F}"/>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939206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862D7F-70F2-4685-8504-F79685B3EB64}"/>
              </a:ext>
            </a:extLst>
          </p:cNvPr>
          <p:cNvSpPr>
            <a:spLocks noGrp="1"/>
          </p:cNvSpPr>
          <p:nvPr>
            <p:ph type="title"/>
          </p:nvPr>
        </p:nvSpPr>
        <p:spPr/>
        <p:txBody>
          <a:bodyPr/>
          <a:lstStyle/>
          <a:p>
            <a:r>
              <a:rPr lang="es-MX" dirty="0"/>
              <a:t>Diagrama de caja blanca</a:t>
            </a:r>
          </a:p>
        </p:txBody>
      </p:sp>
      <p:pic>
        <p:nvPicPr>
          <p:cNvPr id="6" name="Marcador de posición de imagen 5">
            <a:extLst>
              <a:ext uri="{FF2B5EF4-FFF2-40B4-BE49-F238E27FC236}">
                <a16:creationId xmlns:a16="http://schemas.microsoft.com/office/drawing/2014/main" id="{8234C66A-C34A-4A47-9E3A-250C45CD01D4}"/>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 t="2494" r="93" b="65636"/>
          <a:stretch/>
        </p:blipFill>
        <p:spPr>
          <a:xfrm>
            <a:off x="4681913" y="1066800"/>
            <a:ext cx="6826745" cy="4724400"/>
          </a:xfrm>
        </p:spPr>
      </p:pic>
      <p:sp>
        <p:nvSpPr>
          <p:cNvPr id="4" name="Marcador de texto 3">
            <a:extLst>
              <a:ext uri="{FF2B5EF4-FFF2-40B4-BE49-F238E27FC236}">
                <a16:creationId xmlns:a16="http://schemas.microsoft.com/office/drawing/2014/main" id="{12422476-488A-4F57-9F79-5094BF8A6427}"/>
              </a:ext>
            </a:extLst>
          </p:cNvPr>
          <p:cNvSpPr>
            <a:spLocks noGrp="1"/>
          </p:cNvSpPr>
          <p:nvPr>
            <p:ph type="body" sz="half" idx="2"/>
          </p:nvPr>
        </p:nvSpPr>
        <p:spPr>
          <a:xfrm>
            <a:off x="683342" y="2384323"/>
            <a:ext cx="4790358" cy="3800578"/>
          </a:xfrm>
        </p:spPr>
        <p:txBody>
          <a:bodyPr>
            <a:normAutofit fontScale="92500" lnSpcReduction="20000"/>
          </a:bodyPr>
          <a:lstStyle/>
          <a:p>
            <a:r>
              <a:rPr lang="es-MX" dirty="0"/>
              <a:t>Bloques internos:</a:t>
            </a:r>
          </a:p>
          <a:p>
            <a:pPr marL="285750" indent="-285750">
              <a:buFont typeface="Arial" panose="020B0604020202020204" pitchFamily="34" charset="0"/>
              <a:buChar char="•"/>
            </a:pPr>
            <a:r>
              <a:rPr lang="es-MX" dirty="0"/>
              <a:t>Preescalador (</a:t>
            </a:r>
            <a:r>
              <a:rPr lang="es-MX" dirty="0" err="1"/>
              <a:t>Timmer</a:t>
            </a:r>
            <a:r>
              <a:rPr lang="es-MX" dirty="0"/>
              <a:t>)</a:t>
            </a:r>
          </a:p>
          <a:p>
            <a:pPr marL="285750" indent="-285750">
              <a:buFont typeface="Arial" panose="020B0604020202020204" pitchFamily="34" charset="0"/>
              <a:buChar char="•"/>
            </a:pPr>
            <a:r>
              <a:rPr lang="es-MX" dirty="0"/>
              <a:t>PC (PC </a:t>
            </a:r>
            <a:r>
              <a:rPr lang="es-MX" dirty="0" err="1"/>
              <a:t>counter</a:t>
            </a:r>
            <a:r>
              <a:rPr lang="es-MX" dirty="0"/>
              <a:t>)</a:t>
            </a:r>
          </a:p>
          <a:p>
            <a:pPr marL="285750" indent="-285750">
              <a:buFont typeface="Arial" panose="020B0604020202020204" pitchFamily="34" charset="0"/>
              <a:buChar char="•"/>
            </a:pPr>
            <a:r>
              <a:rPr lang="es-MX" dirty="0" err="1"/>
              <a:t>Banco_de_registros</a:t>
            </a:r>
            <a:r>
              <a:rPr lang="es-MX" dirty="0"/>
              <a:t> (</a:t>
            </a:r>
            <a:r>
              <a:rPr lang="es-MX" dirty="0" err="1"/>
              <a:t>Registros_de_instrucciones</a:t>
            </a:r>
            <a:r>
              <a:rPr lang="es-MX" dirty="0"/>
              <a:t>, </a:t>
            </a:r>
            <a:r>
              <a:rPr lang="es-MX" dirty="0" err="1"/>
              <a:t>Registros_de_datos</a:t>
            </a:r>
            <a:r>
              <a:rPr lang="es-MX" dirty="0"/>
              <a:t>, </a:t>
            </a:r>
            <a:r>
              <a:rPr lang="es-MX" dirty="0" err="1"/>
              <a:t>Registros_de_direcciones</a:t>
            </a:r>
            <a:r>
              <a:rPr lang="es-MX" dirty="0"/>
              <a:t>)</a:t>
            </a:r>
          </a:p>
          <a:p>
            <a:pPr marL="285750" indent="-285750">
              <a:buFont typeface="Arial" panose="020B0604020202020204" pitchFamily="34" charset="0"/>
              <a:buChar char="•"/>
            </a:pPr>
            <a:r>
              <a:rPr lang="es-MX" dirty="0" err="1"/>
              <a:t>Unidad_de_control</a:t>
            </a:r>
            <a:endParaRPr lang="es-MX" dirty="0"/>
          </a:p>
          <a:p>
            <a:pPr marL="285750" indent="-285750">
              <a:buFont typeface="Arial" panose="020B0604020202020204" pitchFamily="34" charset="0"/>
              <a:buChar char="•"/>
            </a:pPr>
            <a:r>
              <a:rPr lang="es-MX" dirty="0"/>
              <a:t>ALU (Unidad lógico aritmética)</a:t>
            </a:r>
          </a:p>
          <a:p>
            <a:pPr marL="285750" indent="-285750">
              <a:buFont typeface="Arial" panose="020B0604020202020204" pitchFamily="34" charset="0"/>
              <a:buChar char="•"/>
            </a:pPr>
            <a:r>
              <a:rPr lang="es-MX" dirty="0" err="1"/>
              <a:t>Flags</a:t>
            </a:r>
            <a:r>
              <a:rPr lang="es-MX" dirty="0"/>
              <a:t> (Banderas de operaciones)</a:t>
            </a:r>
          </a:p>
          <a:p>
            <a:pPr marL="285750" indent="-285750">
              <a:buFont typeface="Arial" panose="020B0604020202020204" pitchFamily="34" charset="0"/>
              <a:buChar char="•"/>
            </a:pPr>
            <a:r>
              <a:rPr lang="es-MX" dirty="0"/>
              <a:t>Acumulador</a:t>
            </a:r>
          </a:p>
          <a:p>
            <a:pPr marL="285750" indent="-285750">
              <a:buFont typeface="Arial" panose="020B0604020202020204" pitchFamily="34" charset="0"/>
              <a:buChar char="•"/>
            </a:pPr>
            <a:r>
              <a:rPr lang="es-MX" dirty="0"/>
              <a:t>MUX_1, MUX_2, MUX_3 (Multiplexores controlados por señal de control)</a:t>
            </a:r>
          </a:p>
        </p:txBody>
      </p:sp>
      <p:sp>
        <p:nvSpPr>
          <p:cNvPr id="8" name="CuadroTexto 7">
            <a:extLst>
              <a:ext uri="{FF2B5EF4-FFF2-40B4-BE49-F238E27FC236}">
                <a16:creationId xmlns:a16="http://schemas.microsoft.com/office/drawing/2014/main" id="{2B3F0FDA-381F-4ED3-90EF-26F81F22AC84}"/>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812300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C1CAE9-F0E2-46E7-8C9D-B465A67B5113}"/>
              </a:ext>
            </a:extLst>
          </p:cNvPr>
          <p:cNvSpPr>
            <a:spLocks noGrp="1"/>
          </p:cNvSpPr>
          <p:nvPr>
            <p:ph type="title"/>
          </p:nvPr>
        </p:nvSpPr>
        <p:spPr/>
        <p:txBody>
          <a:bodyPr/>
          <a:lstStyle/>
          <a:p>
            <a:r>
              <a:rPr lang="es-MX" dirty="0"/>
              <a:t>Bloques de la arquitectura</a:t>
            </a:r>
          </a:p>
        </p:txBody>
      </p:sp>
      <p:sp>
        <p:nvSpPr>
          <p:cNvPr id="4" name="Marcador de texto 3">
            <a:extLst>
              <a:ext uri="{FF2B5EF4-FFF2-40B4-BE49-F238E27FC236}">
                <a16:creationId xmlns:a16="http://schemas.microsoft.com/office/drawing/2014/main" id="{90A60222-795F-4F7B-B766-9290A09FF2C7}"/>
              </a:ext>
            </a:extLst>
          </p:cNvPr>
          <p:cNvSpPr>
            <a:spLocks noGrp="1"/>
          </p:cNvSpPr>
          <p:nvPr>
            <p:ph type="body" sz="half" idx="2"/>
          </p:nvPr>
        </p:nvSpPr>
        <p:spPr>
          <a:xfrm>
            <a:off x="683342" y="2548652"/>
            <a:ext cx="4103431" cy="3316288"/>
          </a:xfrm>
        </p:spPr>
        <p:txBody>
          <a:bodyPr/>
          <a:lstStyle/>
          <a:p>
            <a:pPr algn="just"/>
            <a:r>
              <a:rPr lang="es-MX" dirty="0"/>
              <a:t>Los bloques elegidos para el diseño de la arquitectura se basaron en el set de instrucciones propuesto, cada uno de ellos resuelve un problema dentro del microprocesador. La facilidad de los procesos se debe a la implementación de un set de instrucciones RISC. </a:t>
            </a:r>
          </a:p>
          <a:p>
            <a:pPr algn="just"/>
            <a:r>
              <a:rPr lang="es-MX" dirty="0"/>
              <a:t>En la siguiente tabla se proporciona una descripción básica de la función de cada bloque.</a:t>
            </a:r>
          </a:p>
        </p:txBody>
      </p:sp>
      <p:graphicFrame>
        <p:nvGraphicFramePr>
          <p:cNvPr id="5" name="Tabla 5">
            <a:extLst>
              <a:ext uri="{FF2B5EF4-FFF2-40B4-BE49-F238E27FC236}">
                <a16:creationId xmlns:a16="http://schemas.microsoft.com/office/drawing/2014/main" id="{BC8EA622-6AA8-409C-B602-DF746876EC1C}"/>
              </a:ext>
            </a:extLst>
          </p:cNvPr>
          <p:cNvGraphicFramePr>
            <a:graphicFrameLocks noGrp="1"/>
          </p:cNvGraphicFramePr>
          <p:nvPr>
            <p:extLst>
              <p:ext uri="{D42A27DB-BD31-4B8C-83A1-F6EECF244321}">
                <p14:modId xmlns:p14="http://schemas.microsoft.com/office/powerpoint/2010/main" val="2467076065"/>
              </p:ext>
            </p:extLst>
          </p:nvPr>
        </p:nvGraphicFramePr>
        <p:xfrm>
          <a:off x="4940300" y="853359"/>
          <a:ext cx="6568358" cy="5151281"/>
        </p:xfrm>
        <a:graphic>
          <a:graphicData uri="http://schemas.openxmlformats.org/drawingml/2006/table">
            <a:tbl>
              <a:tblPr firstRow="1" bandRow="1">
                <a:tableStyleId>{1FECB4D8-DB02-4DC6-A0A2-4F2EBAE1DC90}</a:tableStyleId>
              </a:tblPr>
              <a:tblGrid>
                <a:gridCol w="1016000">
                  <a:extLst>
                    <a:ext uri="{9D8B030D-6E8A-4147-A177-3AD203B41FA5}">
                      <a16:colId xmlns:a16="http://schemas.microsoft.com/office/drawing/2014/main" val="153100154"/>
                    </a:ext>
                  </a:extLst>
                </a:gridCol>
                <a:gridCol w="5552358">
                  <a:extLst>
                    <a:ext uri="{9D8B030D-6E8A-4147-A177-3AD203B41FA5}">
                      <a16:colId xmlns:a16="http://schemas.microsoft.com/office/drawing/2014/main" val="1823026192"/>
                    </a:ext>
                  </a:extLst>
                </a:gridCol>
              </a:tblGrid>
              <a:tr h="629352">
                <a:tc>
                  <a:txBody>
                    <a:bodyPr/>
                    <a:lstStyle/>
                    <a:p>
                      <a:r>
                        <a:rPr lang="es-MX" sz="1400" dirty="0"/>
                        <a:t>Bloque</a:t>
                      </a:r>
                    </a:p>
                  </a:txBody>
                  <a:tcPr/>
                </a:tc>
                <a:tc>
                  <a:txBody>
                    <a:bodyPr/>
                    <a:lstStyle/>
                    <a:p>
                      <a:r>
                        <a:rPr lang="es-MX" sz="1400" dirty="0"/>
                        <a:t>Descripción</a:t>
                      </a:r>
                    </a:p>
                  </a:txBody>
                  <a:tcPr/>
                </a:tc>
                <a:extLst>
                  <a:ext uri="{0D108BD9-81ED-4DB2-BD59-A6C34878D82A}">
                    <a16:rowId xmlns:a16="http://schemas.microsoft.com/office/drawing/2014/main" val="974265463"/>
                  </a:ext>
                </a:extLst>
              </a:tr>
              <a:tr h="856231">
                <a:tc>
                  <a:txBody>
                    <a:bodyPr/>
                    <a:lstStyle/>
                    <a:p>
                      <a:r>
                        <a:rPr lang="es-MX" sz="1400" dirty="0"/>
                        <a:t>Preescalador</a:t>
                      </a:r>
                    </a:p>
                  </a:txBody>
                  <a:tcPr/>
                </a:tc>
                <a:tc>
                  <a:txBody>
                    <a:bodyPr/>
                    <a:lstStyle/>
                    <a:p>
                      <a:r>
                        <a:rPr lang="es-MX" sz="1400" dirty="0"/>
                        <a:t>Se encarga de dividir la frecuencia de entrada para adaptarla a la frecuencia de funcionamiento de los componentes internos, otorga una señal lógica cuyo fin será sincronizar los procesos del sistema.</a:t>
                      </a:r>
                    </a:p>
                  </a:txBody>
                  <a:tcPr/>
                </a:tc>
                <a:extLst>
                  <a:ext uri="{0D108BD9-81ED-4DB2-BD59-A6C34878D82A}">
                    <a16:rowId xmlns:a16="http://schemas.microsoft.com/office/drawing/2014/main" val="2494856363"/>
                  </a:ext>
                </a:extLst>
              </a:tr>
              <a:tr h="759298">
                <a:tc>
                  <a:txBody>
                    <a:bodyPr/>
                    <a:lstStyle/>
                    <a:p>
                      <a:r>
                        <a:rPr lang="es-MX" sz="1400" dirty="0"/>
                        <a:t>PC</a:t>
                      </a:r>
                    </a:p>
                  </a:txBody>
                  <a:tcPr/>
                </a:tc>
                <a:tc>
                  <a:txBody>
                    <a:bodyPr/>
                    <a:lstStyle/>
                    <a:p>
                      <a:r>
                        <a:rPr lang="es-MX" sz="1400" dirty="0"/>
                        <a:t>El PC </a:t>
                      </a:r>
                      <a:r>
                        <a:rPr lang="es-MX" sz="1400" dirty="0" err="1"/>
                        <a:t>counter</a:t>
                      </a:r>
                      <a:r>
                        <a:rPr lang="es-MX" sz="1400" dirty="0"/>
                        <a:t> que funge como puntero de instrucciones, se encarga de registrar e indicar la posición del procesador en la secuencia de instrucciones e incrementa con cada ciclo de la señal </a:t>
                      </a:r>
                      <a:r>
                        <a:rPr lang="es-MX" sz="1400" dirty="0" err="1"/>
                        <a:t>timming</a:t>
                      </a:r>
                      <a:r>
                        <a:rPr lang="es-MX" sz="1400" dirty="0"/>
                        <a:t>.</a:t>
                      </a:r>
                    </a:p>
                  </a:txBody>
                  <a:tcPr/>
                </a:tc>
                <a:extLst>
                  <a:ext uri="{0D108BD9-81ED-4DB2-BD59-A6C34878D82A}">
                    <a16:rowId xmlns:a16="http://schemas.microsoft.com/office/drawing/2014/main" val="997413106"/>
                  </a:ext>
                </a:extLst>
              </a:tr>
              <a:tr h="980760">
                <a:tc>
                  <a:txBody>
                    <a:bodyPr/>
                    <a:lstStyle/>
                    <a:p>
                      <a:r>
                        <a:rPr lang="es-MX" sz="1400" dirty="0" err="1"/>
                        <a:t>Banco_de_registros</a:t>
                      </a:r>
                      <a:endParaRPr lang="es-MX" sz="1400" dirty="0"/>
                    </a:p>
                  </a:txBody>
                  <a:tcPr/>
                </a:tc>
                <a:tc>
                  <a:txBody>
                    <a:bodyPr/>
                    <a:lstStyle/>
                    <a:p>
                      <a:r>
                        <a:rPr lang="es-MX" sz="1400" dirty="0"/>
                        <a:t>Contiene los registros de uso general, los registros </a:t>
                      </a:r>
                      <a:r>
                        <a:rPr lang="es-MX" sz="1400"/>
                        <a:t>de instrucciones y </a:t>
                      </a:r>
                      <a:r>
                        <a:rPr lang="es-MX" sz="1400" dirty="0"/>
                        <a:t>los registros de direcciones, estas últimas con el fin de cargar el contenido de los registros de datos en la memoria. </a:t>
                      </a:r>
                    </a:p>
                  </a:txBody>
                  <a:tcPr/>
                </a:tc>
                <a:extLst>
                  <a:ext uri="{0D108BD9-81ED-4DB2-BD59-A6C34878D82A}">
                    <a16:rowId xmlns:a16="http://schemas.microsoft.com/office/drawing/2014/main" val="2337298609"/>
                  </a:ext>
                </a:extLst>
              </a:tr>
              <a:tr h="759298">
                <a:tc>
                  <a:txBody>
                    <a:bodyPr/>
                    <a:lstStyle/>
                    <a:p>
                      <a:r>
                        <a:rPr lang="es-MX" sz="1400" dirty="0"/>
                        <a:t>Unidad_de_control</a:t>
                      </a:r>
                    </a:p>
                  </a:txBody>
                  <a:tcPr/>
                </a:tc>
                <a:tc>
                  <a:txBody>
                    <a:bodyPr/>
                    <a:lstStyle/>
                    <a:p>
                      <a:r>
                        <a:rPr lang="es-MX" sz="1400" dirty="0"/>
                        <a:t>Decodifica las instrucciones que llegan desde el registro de instrucciones y actúa conforme al set de instrucciones establecido y coordina las operaciones en la unidad lógica aritmética y del sistema en si.</a:t>
                      </a:r>
                    </a:p>
                  </a:txBody>
                  <a:tcPr/>
                </a:tc>
                <a:extLst>
                  <a:ext uri="{0D108BD9-81ED-4DB2-BD59-A6C34878D82A}">
                    <a16:rowId xmlns:a16="http://schemas.microsoft.com/office/drawing/2014/main" val="1788541414"/>
                  </a:ext>
                </a:extLst>
              </a:tr>
              <a:tr h="980760">
                <a:tc>
                  <a:txBody>
                    <a:bodyPr/>
                    <a:lstStyle/>
                    <a:p>
                      <a:r>
                        <a:rPr lang="es-MX" sz="1400" dirty="0"/>
                        <a:t>ALU</a:t>
                      </a:r>
                    </a:p>
                  </a:txBody>
                  <a:tcPr/>
                </a:tc>
                <a:tc>
                  <a:txBody>
                    <a:bodyPr/>
                    <a:lstStyle/>
                    <a:p>
                      <a:r>
                        <a:rPr lang="es-MX" sz="1400" dirty="0"/>
                        <a:t>Se encarga de realizar las operaciones matemáticas y lógicas, se sirve del acumulador y del bloque de banderas </a:t>
                      </a:r>
                      <a:r>
                        <a:rPr lang="es-MX" sz="1400" dirty="0" err="1"/>
                        <a:t>Flags</a:t>
                      </a:r>
                      <a:r>
                        <a:rPr lang="es-MX" sz="1400" dirty="0"/>
                        <a:t> para enviar los datos de las operaciones a la unidad de control y posteriormente poder almacenar los resultados en los registros.</a:t>
                      </a:r>
                    </a:p>
                  </a:txBody>
                  <a:tcPr/>
                </a:tc>
                <a:extLst>
                  <a:ext uri="{0D108BD9-81ED-4DB2-BD59-A6C34878D82A}">
                    <a16:rowId xmlns:a16="http://schemas.microsoft.com/office/drawing/2014/main" val="1986674057"/>
                  </a:ext>
                </a:extLst>
              </a:tr>
            </a:tbl>
          </a:graphicData>
        </a:graphic>
      </p:graphicFrame>
      <p:sp>
        <p:nvSpPr>
          <p:cNvPr id="7" name="CuadroTexto 6">
            <a:extLst>
              <a:ext uri="{FF2B5EF4-FFF2-40B4-BE49-F238E27FC236}">
                <a16:creationId xmlns:a16="http://schemas.microsoft.com/office/drawing/2014/main" id="{62666BC2-FA70-4CCE-BEF9-ACD61288A850}"/>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3402173260"/>
      </p:ext>
    </p:extLst>
  </p:cSld>
  <p:clrMapOvr>
    <a:masterClrMapping/>
  </p:clrMapOvr>
</p:sld>
</file>

<file path=ppt/theme/theme1.xml><?xml version="1.0" encoding="utf-8"?>
<a:theme xmlns:a="http://schemas.openxmlformats.org/drawingml/2006/main" name="ChronicleVTI">
  <a:themeElements>
    <a:clrScheme name="AnalogousFromDarkSeedLeftStep">
      <a:dk1>
        <a:srgbClr val="000000"/>
      </a:dk1>
      <a:lt1>
        <a:srgbClr val="FFFFFF"/>
      </a:lt1>
      <a:dk2>
        <a:srgbClr val="243141"/>
      </a:dk2>
      <a:lt2>
        <a:srgbClr val="E2E8E2"/>
      </a:lt2>
      <a:accent1>
        <a:srgbClr val="D530E0"/>
      </a:accent1>
      <a:accent2>
        <a:srgbClr val="812BD1"/>
      </a:accent2>
      <a:accent3>
        <a:srgbClr val="5342E3"/>
      </a:accent3>
      <a:accent4>
        <a:srgbClr val="1E55CE"/>
      </a:accent4>
      <a:accent5>
        <a:srgbClr val="2CAEDE"/>
      </a:accent5>
      <a:accent6>
        <a:srgbClr val="1AB69F"/>
      </a:accent6>
      <a:hlink>
        <a:srgbClr val="3F87BF"/>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TotalTime>
  <Words>1244</Words>
  <Application>Microsoft Office PowerPoint</Application>
  <PresentationFormat>Panorámica</PresentationFormat>
  <Paragraphs>168</Paragraphs>
  <Slides>12</Slides>
  <Notes>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Arial</vt:lpstr>
      <vt:lpstr>Calibri</vt:lpstr>
      <vt:lpstr>Calisto MT</vt:lpstr>
      <vt:lpstr>Univers Condensed</vt:lpstr>
      <vt:lpstr>ChronicleVTI</vt:lpstr>
      <vt:lpstr>UNIVERSIDAD Autónoma de zacatecas Ingeniería en Robótica y mecatrónica Diseño de un microprocesador con arquitectura Harvard y set de instrucciones RISC</vt:lpstr>
      <vt:lpstr>Objetivo de la práctica</vt:lpstr>
      <vt:lpstr>Diseño de una arquitectura harvard</vt:lpstr>
      <vt:lpstr>Visión del equipo de una arquitectura Harvard</vt:lpstr>
      <vt:lpstr>Set de instrucciones</vt:lpstr>
      <vt:lpstr>Set de instrucciones</vt:lpstr>
      <vt:lpstr>Diagrama de caja negra</vt:lpstr>
      <vt:lpstr>Diagrama de caja blanca</vt:lpstr>
      <vt:lpstr>Bloques de la arquitectura</vt:lpstr>
      <vt:lpstr>Bloques de la arquitectura</vt:lpstr>
      <vt:lpstr>Modificación de Diagrama de caja blanca</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UNIVERSIDAD Autónoma de zacatecas Ingeniería en Robótica y mecatrónica Diseño de un microprocesador con arquitectura Harvard y set de instrucciones RISC</dc:title>
  <dc:creator>Paco R.B.</dc:creator>
  <cp:lastModifiedBy>Paco R.B.</cp:lastModifiedBy>
  <cp:revision>18</cp:revision>
  <dcterms:created xsi:type="dcterms:W3CDTF">2020-09-24T20:02:11Z</dcterms:created>
  <dcterms:modified xsi:type="dcterms:W3CDTF">2020-09-30T04:21:21Z</dcterms:modified>
</cp:coreProperties>
</file>