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66" r:id="rId3"/>
    <p:sldId id="282" r:id="rId4"/>
    <p:sldId id="283" r:id="rId5"/>
    <p:sldId id="269" r:id="rId6"/>
    <p:sldId id="284" r:id="rId7"/>
    <p:sldId id="270" r:id="rId8"/>
    <p:sldId id="285" r:id="rId9"/>
    <p:sldId id="273" r:id="rId10"/>
    <p:sldId id="286" r:id="rId11"/>
    <p:sldId id="275" r:id="rId12"/>
    <p:sldId id="276" r:id="rId13"/>
    <p:sldId id="277" r:id="rId14"/>
    <p:sldId id="280" r:id="rId15"/>
    <p:sldId id="281" r:id="rId16"/>
    <p:sldId id="26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09/10/2020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9</a:t>
            </a:fld>
            <a:endParaRPr lang="es-MX"/>
          </a:p>
        </p:txBody>
      </p:sp>
    </p:spTree>
    <p:extLst>
      <p:ext uri="{BB962C8B-B14F-4D97-AF65-F5344CB8AC3E}">
        <p14:creationId xmlns:p14="http://schemas.microsoft.com/office/powerpoint/2010/main" val="367536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5">
            <a:extLst>
              <a:ext uri="{FF2B5EF4-FFF2-40B4-BE49-F238E27FC236}">
                <a16:creationId xmlns:a16="http://schemas.microsoft.com/office/drawing/2014/main" id="{9EF72AAA-8323-4E0C-B64B-970B311FF5E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Banco de registros</a:t>
            </a:r>
          </a:p>
        </p:txBody>
      </p:sp>
      <p:sp>
        <p:nvSpPr>
          <p:cNvPr id="12" name="Rectángulo 11">
            <a:extLst>
              <a:ext uri="{FF2B5EF4-FFF2-40B4-BE49-F238E27FC236}">
                <a16:creationId xmlns:a16="http://schemas.microsoft.com/office/drawing/2014/main" id="{00A02C42-35B0-47B1-AEE6-536CACA5D358}"/>
              </a:ext>
            </a:extLst>
          </p:cNvPr>
          <p:cNvSpPr/>
          <p:nvPr/>
        </p:nvSpPr>
        <p:spPr>
          <a:xfrm>
            <a:off x="7288567" y="1828800"/>
            <a:ext cx="1322773" cy="24768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Contiene los registros de instrucciones y los registros de datos de propósito general, estas últimas con el fin de cargar el contenido de los registros de datos en la memoria. Se trata de la memoria caché del microprocesador que le permitirá almacenar los datos que utilizará.</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14992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504" b="70482"/>
          <a:stretch/>
        </p:blipFill>
        <p:spPr>
          <a:xfrm>
            <a:off x="4207775" y="2086253"/>
            <a:ext cx="6936475" cy="3464511"/>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945113"/>
            <a:ext cx="4103431" cy="724246"/>
          </a:xfrm>
        </p:spPr>
        <p:txBody>
          <a:bodyPr>
            <a:normAutofit/>
          </a:bodyPr>
          <a:lstStyle/>
          <a:p>
            <a:r>
              <a:rPr lang="es-MX" dirty="0"/>
              <a:t>Banco de registros</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1669359"/>
            <a:ext cx="4790358" cy="4515542"/>
          </a:xfrm>
        </p:spPr>
        <p:txBody>
          <a:bodyPr>
            <a:normAutofit fontScale="70000" lnSpcReduction="20000"/>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i_Datos</a:t>
            </a:r>
            <a:r>
              <a:rPr lang="es-MX" dirty="0"/>
              <a:t> (8 bits)</a:t>
            </a:r>
          </a:p>
          <a:p>
            <a:pPr marL="285750" indent="-285750">
              <a:buFont typeface="Arial" panose="020B0604020202020204" pitchFamily="34" charset="0"/>
              <a:buChar char="•"/>
            </a:pPr>
            <a:r>
              <a:rPr lang="es-MX" dirty="0" err="1"/>
              <a:t>i_Lectura_escritura</a:t>
            </a:r>
            <a:r>
              <a:rPr lang="es-MX" dirty="0"/>
              <a:t> (1 bit)</a:t>
            </a:r>
          </a:p>
          <a:p>
            <a:pPr marL="285750" indent="-285750">
              <a:buFont typeface="Arial" panose="020B0604020202020204" pitchFamily="34" charset="0"/>
              <a:buChar char="•"/>
            </a:pPr>
            <a:r>
              <a:rPr lang="es-MX" dirty="0" err="1"/>
              <a:t>i_Control_RX</a:t>
            </a:r>
            <a:r>
              <a:rPr lang="es-MX" dirty="0"/>
              <a:t> (3 bits)</a:t>
            </a:r>
          </a:p>
          <a:p>
            <a:pPr marL="285750" indent="-285750">
              <a:buFont typeface="Arial" panose="020B0604020202020204" pitchFamily="34" charset="0"/>
              <a:buChar char="•"/>
            </a:pPr>
            <a:r>
              <a:rPr lang="es-MX" dirty="0" err="1"/>
              <a:t>i_Control_RY</a:t>
            </a:r>
            <a:r>
              <a:rPr lang="es-MX" dirty="0"/>
              <a:t> (3 bits)</a:t>
            </a:r>
          </a:p>
          <a:p>
            <a:pPr marL="285750" indent="-285750">
              <a:buFont typeface="Arial" panose="020B0604020202020204" pitchFamily="34" charset="0"/>
              <a:buChar char="•"/>
            </a:pPr>
            <a:r>
              <a:rPr lang="es-MX" dirty="0" err="1"/>
              <a:t>i_Gestion_registros</a:t>
            </a:r>
            <a:r>
              <a:rPr lang="es-MX" dirty="0"/>
              <a:t> (3 bits)</a:t>
            </a:r>
          </a:p>
          <a:p>
            <a:r>
              <a:rPr lang="es-MX" dirty="0"/>
              <a:t>Salidas:</a:t>
            </a:r>
          </a:p>
          <a:p>
            <a:pPr marL="285750" indent="-285750">
              <a:buFont typeface="Arial" panose="020B0604020202020204" pitchFamily="34" charset="0"/>
              <a:buChar char="•"/>
            </a:pPr>
            <a:r>
              <a:rPr lang="es-MX" dirty="0" err="1"/>
              <a:t>o_Instruccion</a:t>
            </a:r>
            <a:r>
              <a:rPr lang="es-MX" dirty="0"/>
              <a:t> (3 bit)</a:t>
            </a:r>
          </a:p>
          <a:p>
            <a:pPr marL="285750" indent="-285750">
              <a:buFont typeface="Arial" panose="020B0604020202020204" pitchFamily="34" charset="0"/>
              <a:buChar char="•"/>
            </a:pPr>
            <a:r>
              <a:rPr lang="es-MX" dirty="0" err="1"/>
              <a:t>o_Operandos</a:t>
            </a:r>
            <a:r>
              <a:rPr lang="es-MX" dirty="0"/>
              <a:t> (6 bits)</a:t>
            </a:r>
          </a:p>
          <a:p>
            <a:pPr marL="285750" indent="-285750">
              <a:buFont typeface="Arial" panose="020B0604020202020204" pitchFamily="34" charset="0"/>
              <a:buChar char="•"/>
            </a:pPr>
            <a:r>
              <a:rPr lang="es-MX" dirty="0" err="1"/>
              <a:t>o_Direccionamiento_inmediato</a:t>
            </a:r>
            <a:r>
              <a:rPr lang="es-MX" dirty="0"/>
              <a:t> (8 bits)</a:t>
            </a:r>
          </a:p>
          <a:p>
            <a:pPr marL="285750" indent="-285750">
              <a:buFont typeface="Arial" panose="020B0604020202020204" pitchFamily="34" charset="0"/>
              <a:buChar char="•"/>
            </a:pPr>
            <a:r>
              <a:rPr lang="es-MX" dirty="0" err="1"/>
              <a:t>o_RX</a:t>
            </a:r>
            <a:r>
              <a:rPr lang="es-MX" dirty="0"/>
              <a:t>(4 bits)</a:t>
            </a:r>
          </a:p>
          <a:p>
            <a:pPr marL="285750" indent="-285750">
              <a:buFont typeface="Arial" panose="020B0604020202020204" pitchFamily="34" charset="0"/>
              <a:buChar char="•"/>
            </a:pPr>
            <a:r>
              <a:rPr lang="es-MX" dirty="0" err="1"/>
              <a:t>o_RY</a:t>
            </a:r>
            <a:r>
              <a:rPr lang="es-MX" dirty="0"/>
              <a:t>(4 bits)</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2242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UNIDAD LÓGICO ARITMÉTICA (ALU)</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7" name="Marcador de texto 6">
            <a:extLst>
              <a:ext uri="{FF2B5EF4-FFF2-40B4-BE49-F238E27FC236}">
                <a16:creationId xmlns:a16="http://schemas.microsoft.com/office/drawing/2014/main" id="{C09CD343-4373-43CB-B6E8-EEC9221E0B63}"/>
              </a:ext>
            </a:extLst>
          </p:cNvPr>
          <p:cNvSpPr>
            <a:spLocks noGrp="1"/>
          </p:cNvSpPr>
          <p:nvPr>
            <p:ph type="body" sz="half" idx="2"/>
          </p:nvPr>
        </p:nvSpPr>
        <p:spPr>
          <a:xfrm>
            <a:off x="683342" y="2552700"/>
            <a:ext cx="3888841" cy="3316288"/>
          </a:xfrm>
        </p:spPr>
        <p:txBody>
          <a:bodyPr/>
          <a:lstStyle/>
          <a:p>
            <a:pPr algn="just"/>
            <a:r>
              <a:rPr lang="es-MX" dirty="0"/>
              <a:t>Descripción funcional:</a:t>
            </a:r>
          </a:p>
          <a:p>
            <a:pPr algn="just"/>
            <a:r>
              <a:rPr lang="es-MX" dirty="0"/>
              <a:t>Se encarga de realizar las operaciones matemáticas y lógicas, se sirve del bloque de banderas </a:t>
            </a:r>
            <a:r>
              <a:rPr lang="es-MX" dirty="0" err="1"/>
              <a:t>Flags</a:t>
            </a:r>
            <a:r>
              <a:rPr lang="es-MX" dirty="0"/>
              <a:t> para enviar los datos de las operaciones a la unidad de control y posteriormente poder almacenar los resultados en los registros.</a:t>
            </a:r>
          </a:p>
        </p:txBody>
      </p:sp>
      <p:pic>
        <p:nvPicPr>
          <p:cNvPr id="11" name="Marcador de posición de imagen 5">
            <a:extLst>
              <a:ext uri="{FF2B5EF4-FFF2-40B4-BE49-F238E27FC236}">
                <a16:creationId xmlns:a16="http://schemas.microsoft.com/office/drawing/2014/main" id="{061C5394-6216-4E02-AB0A-43E15E62802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12" name="Rectángulo 11">
            <a:extLst>
              <a:ext uri="{FF2B5EF4-FFF2-40B4-BE49-F238E27FC236}">
                <a16:creationId xmlns:a16="http://schemas.microsoft.com/office/drawing/2014/main" id="{6B423062-8977-4EE8-A061-A6D746FA843E}"/>
              </a:ext>
            </a:extLst>
          </p:cNvPr>
          <p:cNvSpPr/>
          <p:nvPr/>
        </p:nvSpPr>
        <p:spPr>
          <a:xfrm>
            <a:off x="9056560" y="3953392"/>
            <a:ext cx="1022184" cy="680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1685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099" b="67615"/>
          <a:stretch/>
        </p:blipFill>
        <p:spPr>
          <a:xfrm>
            <a:off x="4207775" y="2097904"/>
            <a:ext cx="6936475" cy="2662191"/>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121176"/>
            <a:ext cx="4103431" cy="1019452"/>
          </a:xfrm>
        </p:spPr>
        <p:txBody>
          <a:bodyPr>
            <a:normAutofit fontScale="90000"/>
          </a:bodyPr>
          <a:lstStyle/>
          <a:p>
            <a:r>
              <a:rPr lang="es-MX" dirty="0"/>
              <a:t>Unidad lógico aritmética (</a:t>
            </a:r>
            <a:r>
              <a:rPr lang="es-MX" dirty="0" err="1"/>
              <a:t>alu</a:t>
            </a:r>
            <a:r>
              <a:rPr lang="es-MX" dirty="0"/>
              <a:t>)</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272683"/>
            <a:ext cx="4790358" cy="3912218"/>
          </a:xfrm>
        </p:spPr>
        <p:txBody>
          <a:bodyPr>
            <a:normAutofit/>
          </a:bodyPr>
          <a:lstStyle/>
          <a:p>
            <a:r>
              <a:rPr lang="es-MX" dirty="0"/>
              <a:t>Entradas:</a:t>
            </a:r>
          </a:p>
          <a:p>
            <a:pPr marL="285750" indent="-285750">
              <a:buFont typeface="Arial" panose="020B0604020202020204" pitchFamily="34" charset="0"/>
              <a:buChar char="•"/>
            </a:pPr>
            <a:r>
              <a:rPr lang="es-MX" dirty="0" err="1"/>
              <a:t>i_Inst_decodificada</a:t>
            </a:r>
            <a:r>
              <a:rPr lang="es-MX" dirty="0"/>
              <a:t> (3 bits)</a:t>
            </a:r>
          </a:p>
          <a:p>
            <a:pPr marL="285750" indent="-285750">
              <a:buFont typeface="Arial" panose="020B0604020202020204" pitchFamily="34" charset="0"/>
              <a:buChar char="•"/>
            </a:pPr>
            <a:r>
              <a:rPr lang="es-MX" dirty="0" err="1"/>
              <a:t>i_RX</a:t>
            </a:r>
            <a:r>
              <a:rPr lang="es-MX" dirty="0"/>
              <a:t> (8 bits)</a:t>
            </a:r>
          </a:p>
          <a:p>
            <a:pPr marL="285750" indent="-285750">
              <a:buFont typeface="Arial" panose="020B0604020202020204" pitchFamily="34" charset="0"/>
              <a:buChar char="•"/>
            </a:pPr>
            <a:r>
              <a:rPr lang="es-MX" dirty="0" err="1"/>
              <a:t>i_RX</a:t>
            </a:r>
            <a:r>
              <a:rPr lang="es-MX" dirty="0"/>
              <a:t> (8 bits)</a:t>
            </a:r>
          </a:p>
          <a:p>
            <a:r>
              <a:rPr lang="es-MX" dirty="0"/>
              <a:t>Salidas:</a:t>
            </a:r>
          </a:p>
          <a:p>
            <a:pPr marL="285750" indent="-285750">
              <a:buFont typeface="Arial" panose="020B0604020202020204" pitchFamily="34" charset="0"/>
              <a:buChar char="•"/>
            </a:pPr>
            <a:r>
              <a:rPr lang="es-MX" dirty="0" err="1"/>
              <a:t>o_Resultado</a:t>
            </a:r>
            <a:r>
              <a:rPr lang="es-MX" dirty="0"/>
              <a:t> (8 bit)</a:t>
            </a:r>
          </a:p>
          <a:p>
            <a:pPr marL="285750" indent="-285750">
              <a:buFont typeface="Arial" panose="020B0604020202020204" pitchFamily="34" charset="0"/>
              <a:buChar char="•"/>
            </a:pPr>
            <a:r>
              <a:rPr lang="es-MX" dirty="0" err="1"/>
              <a:t>o_Bandera</a:t>
            </a:r>
            <a:r>
              <a:rPr lang="es-MX" dirty="0"/>
              <a:t> (3 bit)</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80666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Manager de salidas a memoria</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Se encarga de manejar el direccionamiento directo, indirecto o inmediato en el bus de direcciones de salida </a:t>
            </a:r>
            <a:r>
              <a:rPr lang="es-MX" dirty="0" err="1"/>
              <a:t>o_Direcciones_Datos</a:t>
            </a:r>
            <a:r>
              <a:rPr lang="es-MX" dirty="0"/>
              <a:t>, se guía de la señal de control para pasar datos desde una salida de registros al bus de datos de salida </a:t>
            </a:r>
            <a:r>
              <a:rPr lang="es-MX" dirty="0" err="1"/>
              <a:t>o_Bus_Datos</a:t>
            </a:r>
            <a:r>
              <a:rPr lang="es-MX" dirty="0"/>
              <a:t> o establecer un estado de alta impedancia.</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pic>
        <p:nvPicPr>
          <p:cNvPr id="11" name="Marcador de posición de imagen 5">
            <a:extLst>
              <a:ext uri="{FF2B5EF4-FFF2-40B4-BE49-F238E27FC236}">
                <a16:creationId xmlns:a16="http://schemas.microsoft.com/office/drawing/2014/main" id="{E151C63A-6FCE-4DB4-A726-E7D669D8F8A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12" name="Rectángulo 11">
            <a:extLst>
              <a:ext uri="{FF2B5EF4-FFF2-40B4-BE49-F238E27FC236}">
                <a16:creationId xmlns:a16="http://schemas.microsoft.com/office/drawing/2014/main" id="{A7D0D555-1610-4814-AD38-29218C77F02D}"/>
              </a:ext>
            </a:extLst>
          </p:cNvPr>
          <p:cNvSpPr/>
          <p:nvPr/>
        </p:nvSpPr>
        <p:spPr>
          <a:xfrm>
            <a:off x="9873305" y="1964794"/>
            <a:ext cx="495813" cy="1692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4546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221" b="65807"/>
          <a:stretch/>
        </p:blipFill>
        <p:spPr>
          <a:xfrm>
            <a:off x="4447713" y="1982078"/>
            <a:ext cx="6696537" cy="2893843"/>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121176"/>
            <a:ext cx="4103431" cy="1019452"/>
          </a:xfrm>
        </p:spPr>
        <p:txBody>
          <a:bodyPr>
            <a:normAutofit fontScale="90000"/>
          </a:bodyPr>
          <a:lstStyle/>
          <a:p>
            <a:r>
              <a:rPr lang="es-MX" dirty="0"/>
              <a:t>Manager de salidas a memoria</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272683"/>
            <a:ext cx="4790358" cy="3912218"/>
          </a:xfrm>
        </p:spPr>
        <p:txBody>
          <a:bodyPr>
            <a:normAutofit/>
          </a:bodyPr>
          <a:lstStyle/>
          <a:p>
            <a:r>
              <a:rPr lang="es-MX" dirty="0"/>
              <a:t>Entradas:</a:t>
            </a:r>
          </a:p>
          <a:p>
            <a:pPr marL="285750" indent="-285750">
              <a:buFont typeface="Arial" panose="020B0604020202020204" pitchFamily="34" charset="0"/>
              <a:buChar char="•"/>
            </a:pPr>
            <a:r>
              <a:rPr lang="es-MX" dirty="0" err="1"/>
              <a:t>i_Direccionamiento_inmediato</a:t>
            </a:r>
            <a:r>
              <a:rPr lang="es-MX" dirty="0"/>
              <a:t> (8 bits)</a:t>
            </a:r>
          </a:p>
          <a:p>
            <a:pPr marL="285750" indent="-285750">
              <a:buFont typeface="Arial" panose="020B0604020202020204" pitchFamily="34" charset="0"/>
              <a:buChar char="•"/>
            </a:pPr>
            <a:r>
              <a:rPr lang="es-MX" dirty="0" err="1"/>
              <a:t>i_Señal_de_control</a:t>
            </a:r>
            <a:r>
              <a:rPr lang="es-MX" dirty="0"/>
              <a:t> (2 bits)</a:t>
            </a:r>
          </a:p>
          <a:p>
            <a:pPr marL="285750" indent="-285750">
              <a:buFont typeface="Arial" panose="020B0604020202020204" pitchFamily="34" charset="0"/>
              <a:buChar char="•"/>
            </a:pPr>
            <a:r>
              <a:rPr lang="es-MX" dirty="0" err="1"/>
              <a:t>i_RX</a:t>
            </a:r>
            <a:r>
              <a:rPr lang="es-MX" dirty="0"/>
              <a:t> (8 bits)</a:t>
            </a:r>
          </a:p>
          <a:p>
            <a:pPr marL="285750" indent="-285750">
              <a:buFont typeface="Arial" panose="020B0604020202020204" pitchFamily="34" charset="0"/>
              <a:buChar char="•"/>
            </a:pPr>
            <a:r>
              <a:rPr lang="es-MX" dirty="0" err="1"/>
              <a:t>i_RY</a:t>
            </a:r>
            <a:r>
              <a:rPr lang="es-MX" dirty="0"/>
              <a:t> (8 bits)</a:t>
            </a:r>
          </a:p>
          <a:p>
            <a:r>
              <a:rPr lang="es-MX" dirty="0"/>
              <a:t>Salidas: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3168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-Describir los componentes internos del la arquitectura propuesta para el microprocesador.</a:t>
            </a:r>
          </a:p>
          <a:p>
            <a:pPr algn="just"/>
            <a:r>
              <a:rPr lang="es-MX" dirty="0"/>
              <a:t>-Señalar la función de cada uno de los bloques, sus entradas y sus salidas.</a:t>
            </a:r>
          </a:p>
          <a:p>
            <a:pPr algn="just"/>
            <a:r>
              <a:rPr lang="es-MX" dirty="0"/>
              <a:t>-Ubicar los componentes dentro del diseño del microprocesador.</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lnSpcReduction="1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(Multiplexor controlado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21154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Preescalador</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Se encarga de dividir la frecuencia de entrada para adaptarla a la frecuencia de funcionamiento de los componentes internos, otorga una señal lógica cuyo fin será sincronizar los procesos del sistema.</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pic>
        <p:nvPicPr>
          <p:cNvPr id="11" name="Marcador de posición de imagen 5">
            <a:extLst>
              <a:ext uri="{FF2B5EF4-FFF2-40B4-BE49-F238E27FC236}">
                <a16:creationId xmlns:a16="http://schemas.microsoft.com/office/drawing/2014/main" id="{FD6DBA17-E272-47DD-AFC3-42A9AB20B82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13" name="Rectángulo 12">
            <a:extLst>
              <a:ext uri="{FF2B5EF4-FFF2-40B4-BE49-F238E27FC236}">
                <a16:creationId xmlns:a16="http://schemas.microsoft.com/office/drawing/2014/main" id="{491CF719-ED98-40FD-AC76-7ECC45BDFB0D}"/>
              </a:ext>
            </a:extLst>
          </p:cNvPr>
          <p:cNvSpPr/>
          <p:nvPr/>
        </p:nvSpPr>
        <p:spPr>
          <a:xfrm>
            <a:off x="5584908" y="1317190"/>
            <a:ext cx="1022184" cy="5326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8972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Preescalador</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081" b="65025"/>
          <a:stretch/>
        </p:blipFill>
        <p:spPr>
          <a:xfrm>
            <a:off x="4572183" y="2116584"/>
            <a:ext cx="6936475" cy="2624831"/>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a:bodyPr>
          <a:lstStyle/>
          <a:p>
            <a:r>
              <a:rPr lang="es-MX" dirty="0"/>
              <a:t>Entradas: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i_Frec_de_trabajo</a:t>
            </a:r>
            <a:r>
              <a:rPr lang="es-MX" dirty="0"/>
              <a:t> (32 bits)</a:t>
            </a:r>
          </a:p>
          <a:p>
            <a:r>
              <a:rPr lang="es-MX" dirty="0"/>
              <a:t>Salidas:</a:t>
            </a:r>
          </a:p>
          <a:p>
            <a:pPr marL="285750" indent="-285750">
              <a:buFont typeface="Arial" panose="020B0604020202020204" pitchFamily="34" charset="0"/>
              <a:buChar char="•"/>
            </a:pPr>
            <a:r>
              <a:rPr lang="es-MX" dirty="0" err="1"/>
              <a:t>o_Timing</a:t>
            </a:r>
            <a:r>
              <a:rPr lang="es-MX" dirty="0"/>
              <a:t> (1 bit)</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67611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Pc </a:t>
            </a:r>
            <a:r>
              <a:rPr lang="es-MX" dirty="0" err="1"/>
              <a:t>counter</a:t>
            </a:r>
            <a:endParaRPr lang="es-MX" dirty="0"/>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r>
              <a:rPr lang="es-MX" dirty="0"/>
              <a:t>Descripción funcional:</a:t>
            </a:r>
          </a:p>
          <a:p>
            <a:pPr algn="just"/>
            <a:r>
              <a:rPr lang="es-MX" dirty="0"/>
              <a:t>El PC </a:t>
            </a:r>
            <a:r>
              <a:rPr lang="es-MX" dirty="0" err="1"/>
              <a:t>counter</a:t>
            </a:r>
            <a:r>
              <a:rPr lang="es-MX" dirty="0"/>
              <a:t> que funge como puntero de instrucciones, se encarga de registrar e indicar la posición del procesador en la secuencia de instrucciones e incrementa con cada ciclo de la señal </a:t>
            </a:r>
            <a:r>
              <a:rPr lang="es-MX" dirty="0" err="1"/>
              <a:t>timming</a:t>
            </a:r>
            <a:r>
              <a:rPr lang="es-MX" dirty="0"/>
              <a:t>, en caso de romper con la secuencia se ayuda con un registro de </a:t>
            </a:r>
            <a:r>
              <a:rPr lang="es-MX" dirty="0" err="1"/>
              <a:t>stack</a:t>
            </a:r>
            <a:r>
              <a:rPr lang="es-MX" dirty="0"/>
              <a:t> o pila para guardar la posición en la que se encontraba para posteriormente volver a ella. </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3" name="Rectángulo 2">
            <a:extLst>
              <a:ext uri="{FF2B5EF4-FFF2-40B4-BE49-F238E27FC236}">
                <a16:creationId xmlns:a16="http://schemas.microsoft.com/office/drawing/2014/main" id="{FCC5AB72-4CD8-4288-9670-E9D550831330}"/>
              </a:ext>
            </a:extLst>
          </p:cNvPr>
          <p:cNvSpPr/>
          <p:nvPr/>
        </p:nvSpPr>
        <p:spPr>
          <a:xfrm>
            <a:off x="6818904" y="1349407"/>
            <a:ext cx="718238" cy="532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Marcador de posición de imagen 5">
            <a:extLst>
              <a:ext uri="{FF2B5EF4-FFF2-40B4-BE49-F238E27FC236}">
                <a16:creationId xmlns:a16="http://schemas.microsoft.com/office/drawing/2014/main" id="{948568CA-5D6A-4561-B0D4-922B87051CBC}"/>
              </a:ext>
            </a:extLst>
          </p:cNvPr>
          <p:cNvPicPr>
            <a:picLocks noChangeAspect="1"/>
          </p:cNvPicPr>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a:prstGeom prst="rect">
            <a:avLst/>
          </a:prstGeom>
        </p:spPr>
      </p:pic>
      <p:sp>
        <p:nvSpPr>
          <p:cNvPr id="9" name="Rectángulo 8">
            <a:extLst>
              <a:ext uri="{FF2B5EF4-FFF2-40B4-BE49-F238E27FC236}">
                <a16:creationId xmlns:a16="http://schemas.microsoft.com/office/drawing/2014/main" id="{615F013E-AD30-4425-AC3C-563161EB8BED}"/>
              </a:ext>
            </a:extLst>
          </p:cNvPr>
          <p:cNvSpPr/>
          <p:nvPr/>
        </p:nvSpPr>
        <p:spPr>
          <a:xfrm>
            <a:off x="6818904" y="1349406"/>
            <a:ext cx="718238" cy="5326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342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PC </a:t>
            </a:r>
            <a:r>
              <a:rPr lang="es-MX" dirty="0" err="1"/>
              <a:t>counter</a:t>
            </a:r>
            <a:endParaRPr lang="es-MX" dirty="0"/>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7" t="6398" r="-117" b="64526"/>
          <a:stretch/>
        </p:blipFill>
        <p:spPr>
          <a:xfrm>
            <a:off x="4324438" y="2026513"/>
            <a:ext cx="6936475" cy="2804974"/>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474939"/>
          </a:xfrm>
        </p:spPr>
        <p:txBody>
          <a:bodyPr>
            <a:normAutofit/>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i_Señal_de_salto</a:t>
            </a:r>
            <a:r>
              <a:rPr lang="es-MX" dirty="0"/>
              <a:t> (1 bit)</a:t>
            </a:r>
          </a:p>
          <a:p>
            <a:pPr marL="285750" indent="-285750">
              <a:buFont typeface="Arial" panose="020B0604020202020204" pitchFamily="34" charset="0"/>
              <a:buChar char="•"/>
            </a:pPr>
            <a:r>
              <a:rPr lang="es-MX" dirty="0" err="1"/>
              <a:t>i_Inst_almacenada</a:t>
            </a:r>
            <a:r>
              <a:rPr lang="es-MX" dirty="0"/>
              <a:t> (8 bits)</a:t>
            </a:r>
          </a:p>
          <a:p>
            <a:r>
              <a:rPr lang="es-MX" dirty="0"/>
              <a:t>Salidas:</a:t>
            </a:r>
          </a:p>
          <a:p>
            <a:pPr marL="285750" indent="-285750">
              <a:buFont typeface="Arial" panose="020B0604020202020204" pitchFamily="34" charset="0"/>
              <a:buChar char="•"/>
            </a:pPr>
            <a:r>
              <a:rPr lang="es-MX" dirty="0" err="1"/>
              <a:t>o_Fetch</a:t>
            </a:r>
            <a:r>
              <a:rPr lang="es-MX" dirty="0"/>
              <a:t> (8 bits)</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7" name="Marcador de texto 3">
            <a:extLst>
              <a:ext uri="{FF2B5EF4-FFF2-40B4-BE49-F238E27FC236}">
                <a16:creationId xmlns:a16="http://schemas.microsoft.com/office/drawing/2014/main" id="{324DF089-DD73-4D73-B23D-94EA01690448}"/>
              </a:ext>
            </a:extLst>
          </p:cNvPr>
          <p:cNvSpPr txBox="1">
            <a:spLocks/>
          </p:cNvSpPr>
          <p:nvPr/>
        </p:nvSpPr>
        <p:spPr>
          <a:xfrm>
            <a:off x="4013948" y="4682600"/>
            <a:ext cx="7307856" cy="131752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s-MX" dirty="0"/>
          </a:p>
        </p:txBody>
      </p:sp>
    </p:spTree>
    <p:extLst>
      <p:ext uri="{BB962C8B-B14F-4D97-AF65-F5344CB8AC3E}">
        <p14:creationId xmlns:p14="http://schemas.microsoft.com/office/powerpoint/2010/main" val="261124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Unidad de control</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r>
              <a:rPr lang="es-MX" dirty="0"/>
              <a:t>Descripción funcional:</a:t>
            </a:r>
          </a:p>
          <a:p>
            <a:pPr algn="just"/>
            <a:r>
              <a:rPr lang="es-MX" dirty="0"/>
              <a:t>Decodifica las instrucciones que llegan desde el registro de instrucciones y actúa conforme al set de instrucciones establecido y coordina las operaciones en la unidad lógica aritmética, también analiza el estado de las banderas y conforme a este establece un salto o no en el PC </a:t>
            </a:r>
            <a:r>
              <a:rPr lang="es-MX" dirty="0" err="1"/>
              <a:t>counter</a:t>
            </a:r>
            <a:r>
              <a:rPr lang="es-MX" dirty="0"/>
              <a:t> o envía una señal para que se pase algún valor almacenado en el registro al bus de datos para su posterior almacenamiento en memoria </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pic>
        <p:nvPicPr>
          <p:cNvPr id="9" name="Marcador de posición de imagen 5">
            <a:extLst>
              <a:ext uri="{FF2B5EF4-FFF2-40B4-BE49-F238E27FC236}">
                <a16:creationId xmlns:a16="http://schemas.microsoft.com/office/drawing/2014/main" id="{291D8143-09D8-4D3C-9294-C61CC8E1999E}"/>
              </a:ext>
            </a:extLst>
          </p:cNvPr>
          <p:cNvPicPr>
            <a:picLocks noChangeAspect="1"/>
          </p:cNvPicPr>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a:prstGeom prst="rect">
            <a:avLst/>
          </a:prstGeom>
        </p:spPr>
      </p:pic>
      <p:sp>
        <p:nvSpPr>
          <p:cNvPr id="10" name="Rectángulo 9">
            <a:extLst>
              <a:ext uri="{FF2B5EF4-FFF2-40B4-BE49-F238E27FC236}">
                <a16:creationId xmlns:a16="http://schemas.microsoft.com/office/drawing/2014/main" id="{7EF844FF-3967-4F31-8619-4542FFA513E6}"/>
              </a:ext>
            </a:extLst>
          </p:cNvPr>
          <p:cNvSpPr/>
          <p:nvPr/>
        </p:nvSpPr>
        <p:spPr>
          <a:xfrm>
            <a:off x="5948892" y="3660895"/>
            <a:ext cx="1197631" cy="8844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7562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3383" b="72035"/>
          <a:stretch/>
        </p:blipFill>
        <p:spPr>
          <a:xfrm>
            <a:off x="4207775" y="1950868"/>
            <a:ext cx="6936475" cy="2956264"/>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066801"/>
            <a:ext cx="4103431" cy="884068"/>
          </a:xfrm>
        </p:spPr>
        <p:txBody>
          <a:bodyPr>
            <a:normAutofit/>
          </a:bodyPr>
          <a:lstStyle/>
          <a:p>
            <a:r>
              <a:rPr lang="es-MX" dirty="0"/>
              <a:t>Unidad de control</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1950867"/>
            <a:ext cx="4790358" cy="4234034"/>
          </a:xfrm>
        </p:spPr>
        <p:txBody>
          <a:bodyPr>
            <a:normAutofit fontScale="77500" lnSpcReduction="20000"/>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i_Bandera</a:t>
            </a:r>
            <a:r>
              <a:rPr lang="es-MX" dirty="0"/>
              <a:t> (3 bits)</a:t>
            </a:r>
          </a:p>
          <a:p>
            <a:pPr marL="285750" indent="-285750">
              <a:buFont typeface="Arial" panose="020B0604020202020204" pitchFamily="34" charset="0"/>
              <a:buChar char="•"/>
            </a:pPr>
            <a:r>
              <a:rPr lang="es-MX" dirty="0" err="1"/>
              <a:t>i_Instrucción</a:t>
            </a:r>
            <a:r>
              <a:rPr lang="es-MX" dirty="0"/>
              <a:t> (3 bits)</a:t>
            </a:r>
          </a:p>
          <a:p>
            <a:r>
              <a:rPr lang="es-MX" dirty="0"/>
              <a:t>Salidas:</a:t>
            </a:r>
          </a:p>
          <a:p>
            <a:pPr marL="285750" indent="-285750">
              <a:buFont typeface="Arial" panose="020B0604020202020204" pitchFamily="34" charset="0"/>
              <a:buChar char="•"/>
            </a:pPr>
            <a:r>
              <a:rPr lang="es-MX" dirty="0" err="1"/>
              <a:t>o_Señal</a:t>
            </a:r>
            <a:r>
              <a:rPr lang="es-MX" dirty="0"/>
              <a:t> _</a:t>
            </a:r>
            <a:r>
              <a:rPr lang="es-MX" dirty="0" err="1"/>
              <a:t>de_salto</a:t>
            </a:r>
            <a:r>
              <a:rPr lang="es-MX" dirty="0"/>
              <a:t> (1 bit)</a:t>
            </a:r>
          </a:p>
          <a:p>
            <a:pPr marL="285750" indent="-285750">
              <a:buFont typeface="Arial" panose="020B0604020202020204" pitchFamily="34" charset="0"/>
              <a:buChar char="•"/>
            </a:pPr>
            <a:r>
              <a:rPr lang="es-MX" dirty="0" err="1"/>
              <a:t>o_Selector_de_entrada_a_registros</a:t>
            </a:r>
            <a:r>
              <a:rPr lang="es-MX" dirty="0"/>
              <a:t> (2 bits)</a:t>
            </a:r>
          </a:p>
          <a:p>
            <a:pPr marL="285750" indent="-285750">
              <a:buFont typeface="Arial" panose="020B0604020202020204" pitchFamily="34" charset="0"/>
              <a:buChar char="•"/>
            </a:pPr>
            <a:r>
              <a:rPr lang="es-MX" dirty="0" err="1"/>
              <a:t>o_Lectura_escritura</a:t>
            </a:r>
            <a:r>
              <a:rPr lang="es-MX" dirty="0"/>
              <a:t> (1 bit)</a:t>
            </a:r>
          </a:p>
          <a:p>
            <a:pPr marL="285750" indent="-285750">
              <a:buFont typeface="Arial" panose="020B0604020202020204" pitchFamily="34" charset="0"/>
              <a:buChar char="•"/>
            </a:pPr>
            <a:r>
              <a:rPr lang="es-MX" dirty="0" err="1"/>
              <a:t>o_Control_RX</a:t>
            </a:r>
            <a:r>
              <a:rPr lang="es-MX" dirty="0"/>
              <a:t> (3 bits)</a:t>
            </a:r>
          </a:p>
          <a:p>
            <a:pPr marL="285750" indent="-285750">
              <a:buFont typeface="Arial" panose="020B0604020202020204" pitchFamily="34" charset="0"/>
              <a:buChar char="•"/>
            </a:pPr>
            <a:r>
              <a:rPr lang="es-MX" dirty="0" err="1"/>
              <a:t>o_Control_RY</a:t>
            </a:r>
            <a:r>
              <a:rPr lang="es-MX" dirty="0"/>
              <a:t> (3 bits)</a:t>
            </a:r>
          </a:p>
          <a:p>
            <a:pPr marL="285750" indent="-285750">
              <a:buFont typeface="Arial" panose="020B0604020202020204" pitchFamily="34" charset="0"/>
              <a:buChar char="•"/>
            </a:pPr>
            <a:r>
              <a:rPr lang="es-MX" dirty="0" err="1"/>
              <a:t>o_Gestion_registros</a:t>
            </a:r>
            <a:r>
              <a:rPr lang="es-MX" dirty="0"/>
              <a:t> (3 bits)</a:t>
            </a:r>
          </a:p>
          <a:p>
            <a:pPr marL="285750" indent="-285750">
              <a:buFont typeface="Arial" panose="020B0604020202020204" pitchFamily="34" charset="0"/>
              <a:buChar char="•"/>
            </a:pPr>
            <a:r>
              <a:rPr lang="es-MX" dirty="0" err="1"/>
              <a:t>o_Señal_de_control</a:t>
            </a:r>
            <a:r>
              <a:rPr lang="es-MX" dirty="0"/>
              <a:t> (2 bits)</a:t>
            </a:r>
          </a:p>
          <a:p>
            <a:pPr marL="285750" indent="-285750">
              <a:buFont typeface="Arial" panose="020B0604020202020204" pitchFamily="34" charset="0"/>
              <a:buChar char="•"/>
            </a:pPr>
            <a:r>
              <a:rPr lang="es-MX" dirty="0" err="1"/>
              <a:t>o_Inst_decodificada</a:t>
            </a:r>
            <a:r>
              <a:rPr lang="es-MX" dirty="0"/>
              <a:t> (4 bits)</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152424387"/>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981</Words>
  <Application>Microsoft Office PowerPoint</Application>
  <PresentationFormat>Panorámica</PresentationFormat>
  <Paragraphs>116</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Diagrama de caja blanca</vt:lpstr>
      <vt:lpstr>Preescalador</vt:lpstr>
      <vt:lpstr>Preescalador</vt:lpstr>
      <vt:lpstr>Pc counter</vt:lpstr>
      <vt:lpstr>PC counter</vt:lpstr>
      <vt:lpstr>Unidad de control</vt:lpstr>
      <vt:lpstr>Unidad de control</vt:lpstr>
      <vt:lpstr>Banco de registros</vt:lpstr>
      <vt:lpstr>Banco de registros</vt:lpstr>
      <vt:lpstr>UNIDAD LÓGICO ARITMÉTICA (ALU)</vt:lpstr>
      <vt:lpstr>Unidad lógico aritmética (alu)</vt:lpstr>
      <vt:lpstr>Manager de salidas a memoria</vt:lpstr>
      <vt:lpstr>Manager de salidas a memoria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32</cp:revision>
  <dcterms:created xsi:type="dcterms:W3CDTF">2020-09-24T20:02:11Z</dcterms:created>
  <dcterms:modified xsi:type="dcterms:W3CDTF">2020-10-09T20:16:53Z</dcterms:modified>
</cp:coreProperties>
</file>