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>
        <p:scale>
          <a:sx n="50" d="100"/>
          <a:sy n="50" d="100"/>
        </p:scale>
        <p:origin x="95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25C72-ADE5-F6F9-C053-5127EA717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16AD17-4392-C94E-78CE-40B083522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7BEED-FE9D-24CA-5EBC-1A653F06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C33974-B4EB-2DF3-9A7C-783EBEEC0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EFB171-E7D4-563D-89C8-5A1DA8E7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17621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83222-BB4E-06DA-26BB-85A163F1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CC1929-0A1A-CD17-8722-4046FA38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54642C-79FE-2977-3C15-9DB531D8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0497B-993F-539F-C682-27223C0A8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14E0E7-AF5C-6BCB-1FEF-FDE5CD3D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295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0471B7-D805-C088-5EC6-0C322D959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C6FE8F-9CC5-DCCD-6B8B-43014EC8B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7C03E-8BBA-FAFF-E8A9-CF90D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81C338-650D-5FAE-9DF3-044EB75F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4DB633-F7FF-1D26-487E-D50E1891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4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FE1F7-C1AC-B8F5-4178-6003D4E4F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2A040-5391-7A3D-3AA0-B9A3DA83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644858-1755-38D3-0634-0A7096F0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CBD62-D450-21E0-3705-AFA9BA49B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A1FB9-BC17-E945-F83E-C6AD605F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869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C09FE-E350-232D-3D85-8C0E6871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0A7256-7037-B0FE-0764-70CCA77B5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5C8A6-3EDD-964D-974B-CEE88552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F95C92-00D9-758B-EB42-92E55D71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A1B2BA-533D-6B4D-9242-3C1EAE1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9144BF-5602-1E6D-3B1D-DEC791B9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4B8EBA-D332-EB75-974D-219D63DA4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FC44E5-CB6F-3C37-DF4F-F798DC815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C1338BB-000B-9BC0-6767-1A88DFC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F85E5E-57D8-1678-1331-96B386C4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ADC9A2-64FD-AF8A-92D0-AAE7A778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887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F406A-9CDF-5F5E-FB7E-4C68BC41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9F5849-8D02-BC84-3F33-4D0FFE592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9BA55F-CEF1-DA70-ED18-F2A35F37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ABB744-27BA-1162-9C26-6C95D8A41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88E404B-5B15-408C-3DC2-6940F9AF3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318021-B0D0-AD61-CA3F-84B715D6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F5BCA3-688C-D8E2-1E62-AC74F59D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EC017-6ED1-3F10-A056-1668B620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7226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F840-236F-79FC-0A98-A0439791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D2EA0E-6F5F-5820-7C84-137FF00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4AC5CF-CDF6-3D19-51E8-BEA7FA6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79B8B9F-EAFC-4AA0-1638-73BDC2B93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861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EB4C87-147D-0646-C974-A1CFA1A6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FBD98-9BC3-CDD9-A927-49393138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4591FC-D4E6-0277-8BB8-E5EAA324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315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A960C9-61D7-E8F9-BC23-24FEB5C5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6EC765-769D-1149-0899-D1C453D72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257EED-94C6-3784-EF3E-37ECFD501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1A45E-522F-2772-FA53-8B36682E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3EC4A8-999C-2CF2-415A-9EAE73B1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9D2F5-2201-AF94-7229-E2C02302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881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3C6E9-478A-CEEE-0B6E-96FF42F3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BC7D26-8207-54A5-8790-840D090A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273973-893F-65C0-9F9C-80E05FD13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C45B7D-C418-6E12-09B5-8094D7E3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8D0362-1ACE-2216-4F16-4FB219F9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F71414-2D7E-A3C7-95BC-B7CDDC3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55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693B78E-C36D-5814-06E8-11686026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2B314-5359-88DB-3BFF-D173B0FD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55F09-273A-4140-4882-8F260F604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66E6B-F624-4E30-B8F6-4A1C36E98704}" type="datetimeFigureOut">
              <a:rPr lang="es-PE" smtClean="0"/>
              <a:t>27/04/2023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785CD4-F692-3347-C689-C66FE6601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CD8AC2-FA7B-28BB-A267-A7CA621D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A8D7D-CF3E-4D4E-90DB-D407D91199C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237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70EBAD2-14DC-235D-8F9F-0F1F53319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876" y="1306411"/>
            <a:ext cx="11330248" cy="42451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1.- Look at A opposite. Which input device would you use for these tasks?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play computer games			-----&gt;  </a:t>
            </a:r>
            <a:r>
              <a:rPr lang="en-US" dirty="0">
                <a:solidFill>
                  <a:srgbClr val="FF0000"/>
                </a:solidFill>
              </a:rPr>
              <a:t>Keyboard and mouse or a Joystick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copy images from paper into a computer -----&gt;  </a:t>
            </a:r>
            <a:r>
              <a:rPr lang="en-US" dirty="0">
                <a:solidFill>
                  <a:srgbClr val="FF0000"/>
                </a:solidFill>
              </a:rPr>
              <a:t>Scanner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read price labels in a shop -----&gt; </a:t>
            </a:r>
            <a:r>
              <a:rPr lang="en-US" dirty="0">
                <a:solidFill>
                  <a:srgbClr val="FF0000"/>
                </a:solidFill>
              </a:rPr>
              <a:t>Barcode reader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select text and click on links on web pages -----&gt; </a:t>
            </a:r>
            <a:r>
              <a:rPr lang="en-US" dirty="0">
                <a:solidFill>
                  <a:srgbClr val="FF0000"/>
                </a:solidFill>
              </a:rPr>
              <a:t>Mouse or Touchpad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enter drawings and sketches into a computer -----&gt; </a:t>
            </a:r>
            <a:r>
              <a:rPr lang="en-US" dirty="0">
                <a:solidFill>
                  <a:srgbClr val="FF0000"/>
                </a:solidFill>
              </a:rPr>
              <a:t>Graphics tablet or a </a:t>
            </a:r>
            <a:r>
              <a:rPr lang="en-US" dirty="0" err="1">
                <a:solidFill>
                  <a:srgbClr val="FF0000"/>
                </a:solidFill>
              </a:rPr>
              <a:t>Lightpen</a:t>
            </a:r>
            <a:endParaRPr lang="en-US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input voice commands and dictate text -----&gt;  </a:t>
            </a:r>
            <a:r>
              <a:rPr lang="en-US" dirty="0">
                <a:solidFill>
                  <a:srgbClr val="FF0000"/>
                </a:solidFill>
              </a:rPr>
              <a:t>Microphone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draw pictures or select menu options directly on the screen -----&gt; </a:t>
            </a:r>
            <a:r>
              <a:rPr lang="en-US" dirty="0">
                <a:solidFill>
                  <a:srgbClr val="FF0000"/>
                </a:solidFill>
              </a:rPr>
              <a:t>Touch Screen  or a graphics tablet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to take and store pictures and then download them to a computer -----&gt;  </a:t>
            </a:r>
            <a:r>
              <a:rPr lang="en-US" dirty="0">
                <a:solidFill>
                  <a:srgbClr val="FF0000"/>
                </a:solidFill>
              </a:rPr>
              <a:t>digital camara or a webcam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7BAA95-F37A-662E-CCEF-D8221D4D7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01" y="466622"/>
            <a:ext cx="4915586" cy="49536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345D77C-2C7D-977A-B77F-5F775C66E866}"/>
              </a:ext>
            </a:extLst>
          </p:cNvPr>
          <p:cNvSpPr txBox="1"/>
          <p:nvPr/>
        </p:nvSpPr>
        <p:spPr>
          <a:xfrm>
            <a:off x="9544050" y="6393418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Renzo Neyra </a:t>
            </a:r>
            <a:r>
              <a:rPr lang="es-ES" dirty="0" err="1"/>
              <a:t>Quesquen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6083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DAE4F3-A214-6636-A429-41DD6A617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555"/>
            <a:ext cx="10515600" cy="4896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2.- Complete each sentence by choosing from the following devices: touch screen, trackball, touchpad, webcam.</a:t>
            </a:r>
          </a:p>
          <a:p>
            <a:r>
              <a:rPr lang="en-US" dirty="0"/>
              <a:t>A  </a:t>
            </a:r>
            <a:r>
              <a:rPr lang="en-US" dirty="0">
                <a:solidFill>
                  <a:srgbClr val="FF0000"/>
                </a:solidFill>
              </a:rPr>
              <a:t>Trackball</a:t>
            </a:r>
            <a:r>
              <a:rPr lang="en-US" dirty="0"/>
              <a:t> is a stationary device that works like a mouse turned upside down. You roll the ball with your hand to move the pointer on the screen.</a:t>
            </a:r>
          </a:p>
          <a:p>
            <a:r>
              <a:rPr lang="en-US" dirty="0"/>
              <a:t>Interactive  </a:t>
            </a:r>
            <a:r>
              <a:rPr lang="en-US" dirty="0">
                <a:solidFill>
                  <a:srgbClr val="FF0000"/>
                </a:solidFill>
              </a:rPr>
              <a:t>Touch screens </a:t>
            </a:r>
            <a:r>
              <a:rPr lang="en-US" dirty="0"/>
              <a:t>are used in museums, information </a:t>
            </a:r>
            <a:r>
              <a:rPr lang="en-US" dirty="0" err="1"/>
              <a:t>centres</a:t>
            </a:r>
            <a:r>
              <a:rPr lang="en-US" dirty="0"/>
              <a:t> and Internet kiosks. You use your finger to point directly to objects on the screen.</a:t>
            </a:r>
          </a:p>
          <a:p>
            <a:r>
              <a:rPr lang="en-US" dirty="0"/>
              <a:t>A</a:t>
            </a:r>
            <a:r>
              <a:rPr lang="en-US" dirty="0">
                <a:solidFill>
                  <a:srgbClr val="FF0000"/>
                </a:solidFill>
              </a:rPr>
              <a:t> Webcam </a:t>
            </a:r>
            <a:r>
              <a:rPr lang="en-US" dirty="0"/>
              <a:t>is used to send live video images via the Internet.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touchpad </a:t>
            </a:r>
            <a:r>
              <a:rPr lang="en-US" dirty="0"/>
              <a:t>with a finger is found on notebook PCs. You use it by pressing the sensitive pad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FF962A-9D06-5A4D-F55D-F8874317E1DA}"/>
              </a:ext>
            </a:extLst>
          </p:cNvPr>
          <p:cNvSpPr txBox="1"/>
          <p:nvPr/>
        </p:nvSpPr>
        <p:spPr>
          <a:xfrm>
            <a:off x="9544050" y="6393418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Renzo Neyra </a:t>
            </a:r>
            <a:r>
              <a:rPr lang="es-ES" dirty="0" err="1"/>
              <a:t>Quesquen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12554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581C77-C00A-54F8-2009-B9BD921AD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" y="108065"/>
            <a:ext cx="11963401" cy="66418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3.- Label the groups of keys with terms from B opposite. Then identify the keys described below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200" dirty="0"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sz="2200" dirty="0"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2200" dirty="0">
                <a:latin typeface="Roboto" panose="02000000000000000000" pitchFamily="2" charset="0"/>
              </a:rPr>
              <a:t>6 It produces upper-case letters, but it does not affect numbers and symbols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</a:rPr>
              <a:t>.  Shift Key</a:t>
            </a:r>
          </a:p>
          <a:p>
            <a:pPr marL="0" indent="0">
              <a:buNone/>
            </a:pPr>
            <a:r>
              <a:rPr lang="en-US" sz="2200" dirty="0">
                <a:latin typeface="Roboto" panose="02000000000000000000" pitchFamily="2" charset="0"/>
              </a:rPr>
              <a:t>7 It removes the character to the left of the cursor or any selected text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</a:rPr>
              <a:t>.   Backspace Key</a:t>
            </a:r>
          </a:p>
          <a:p>
            <a:pPr marL="0" indent="0">
              <a:buNone/>
            </a:pPr>
            <a:r>
              <a:rPr lang="en-US" sz="2200" dirty="0">
                <a:latin typeface="Roboto" panose="02000000000000000000" pitchFamily="2" charset="0"/>
              </a:rPr>
              <a:t>8 It works in combination with other keys, e.g. you press this key and C to copy the selected text. (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</a:rPr>
              <a:t>CTRL</a:t>
            </a:r>
            <a:r>
              <a:rPr lang="en-US" sz="2200" dirty="0"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Roboto" panose="02000000000000000000" pitchFamily="2" charset="0"/>
              </a:rPr>
              <a:t>9 It is used to confirm commands; in a word processor, it creates a new paragraph. 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</a:rPr>
              <a:t>Enter Key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5C5AC7-57E7-FCBE-8E23-1F22D199DB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09" t="12465" r="2260" b="33206"/>
          <a:stretch/>
        </p:blipFill>
        <p:spPr>
          <a:xfrm>
            <a:off x="1515687" y="1143000"/>
            <a:ext cx="9160626" cy="384048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5B11531-67EF-7687-5F25-993552D928C0}"/>
              </a:ext>
            </a:extLst>
          </p:cNvPr>
          <p:cNvSpPr txBox="1"/>
          <p:nvPr/>
        </p:nvSpPr>
        <p:spPr>
          <a:xfrm>
            <a:off x="9156783" y="1924050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Function Keys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98EF70-8707-4430-9AA4-CDB4818FC34B}"/>
              </a:ext>
            </a:extLst>
          </p:cNvPr>
          <p:cNvSpPr txBox="1"/>
          <p:nvPr/>
        </p:nvSpPr>
        <p:spPr>
          <a:xfrm>
            <a:off x="1651082" y="1143000"/>
            <a:ext cx="1641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Alphanumeric </a:t>
            </a:r>
          </a:p>
          <a:p>
            <a:r>
              <a:rPr lang="es-ES" dirty="0">
                <a:solidFill>
                  <a:srgbClr val="FF0000"/>
                </a:solidFill>
              </a:rPr>
              <a:t>Keys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8A7647-07B7-9B84-3D1B-148DE449D16E}"/>
              </a:ext>
            </a:extLst>
          </p:cNvPr>
          <p:cNvSpPr txBox="1"/>
          <p:nvPr/>
        </p:nvSpPr>
        <p:spPr>
          <a:xfrm>
            <a:off x="1625012" y="3951416"/>
            <a:ext cx="1641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Dedicated keys </a:t>
            </a:r>
          </a:p>
          <a:p>
            <a:pPr algn="ctr"/>
            <a:r>
              <a:rPr lang="es-ES" dirty="0">
                <a:solidFill>
                  <a:srgbClr val="FF0000"/>
                </a:solidFill>
              </a:rPr>
              <a:t>and caps lock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52CE404-FE46-6546-EFE8-4B6549931655}"/>
              </a:ext>
            </a:extLst>
          </p:cNvPr>
          <p:cNvSpPr txBox="1"/>
          <p:nvPr/>
        </p:nvSpPr>
        <p:spPr>
          <a:xfrm>
            <a:off x="6394532" y="4438650"/>
            <a:ext cx="126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Cursos keys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76B367-6C97-C021-4B9D-96D347CBF7C5}"/>
              </a:ext>
            </a:extLst>
          </p:cNvPr>
          <p:cNvSpPr txBox="1"/>
          <p:nvPr/>
        </p:nvSpPr>
        <p:spPr>
          <a:xfrm>
            <a:off x="9278114" y="3905250"/>
            <a:ext cx="1708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Numeric keypad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DC6171B-DE34-C89C-4ABC-CA7CC9FE1780}"/>
              </a:ext>
            </a:extLst>
          </p:cNvPr>
          <p:cNvSpPr txBox="1"/>
          <p:nvPr/>
        </p:nvSpPr>
        <p:spPr>
          <a:xfrm rot="16200000">
            <a:off x="10820599" y="2926119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Renzo Neyra </a:t>
            </a:r>
            <a:r>
              <a:rPr lang="es-ES" dirty="0" err="1"/>
              <a:t>Quesquen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5084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67BBB6-7DC4-398A-188C-BE7C30FB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990600"/>
            <a:ext cx="11106150" cy="487680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4.- Look at C opposite. Complete these sentences with the correct 'mouse action’.</a:t>
            </a:r>
          </a:p>
          <a:p>
            <a:pPr marL="0" indent="0">
              <a:buNone/>
            </a:pPr>
            <a:endParaRPr lang="en-US" b="0" i="0" dirty="0"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To start a program or open a document you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double click </a:t>
            </a:r>
            <a:r>
              <a:rPr lang="en-US" b="0" i="0" dirty="0">
                <a:effectLst/>
                <a:latin typeface="Roboto" panose="02000000000000000000" pitchFamily="2" charset="0"/>
              </a:rPr>
              <a:t>on its icon- that is, you rapidly press and release the mouse button twice.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If you want to select a menu option, you just </a:t>
            </a:r>
            <a:r>
              <a:rPr lang="en-US" dirty="0">
                <a:solidFill>
                  <a:srgbClr val="FF0000"/>
                </a:solidFill>
                <a:latin typeface="Roboto" panose="02000000000000000000" pitchFamily="2" charset="0"/>
              </a:rPr>
              <a:t>click</a:t>
            </a:r>
            <a:r>
              <a:rPr lang="en-US" b="0" i="0" dirty="0">
                <a:effectLst/>
                <a:latin typeface="Roboto" panose="02000000000000000000" pitchFamily="2" charset="0"/>
              </a:rPr>
              <a:t> on the left button.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If you want to find the commands for a particular text, image, etc., you have to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right-click </a:t>
            </a:r>
            <a:r>
              <a:rPr lang="en-US" b="0" i="0" dirty="0">
                <a:effectLst/>
                <a:latin typeface="Roboto" panose="02000000000000000000" pitchFamily="2" charset="0"/>
              </a:rPr>
              <a:t>on it.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If you want to move an object, press the button and </a:t>
            </a:r>
            <a:r>
              <a:rPr lang="en-US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drag</a:t>
            </a:r>
            <a:r>
              <a:rPr lang="en-US" b="0" i="0" dirty="0">
                <a:effectLst/>
                <a:latin typeface="Roboto" panose="02000000000000000000" pitchFamily="2" charset="0"/>
              </a:rPr>
              <a:t> the object to the desired location. </a:t>
            </a:r>
            <a:endParaRPr lang="es-PE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04B30D-5D6B-9CB9-B481-5BD499DB7713}"/>
              </a:ext>
            </a:extLst>
          </p:cNvPr>
          <p:cNvSpPr txBox="1"/>
          <p:nvPr/>
        </p:nvSpPr>
        <p:spPr>
          <a:xfrm>
            <a:off x="9544050" y="6393418"/>
            <a:ext cx="2373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Renzo Neyra </a:t>
            </a:r>
            <a:r>
              <a:rPr lang="es-ES" dirty="0" err="1"/>
              <a:t>Quesquen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91855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465</Words>
  <Application>Microsoft Office PowerPoint</Application>
  <PresentationFormat>Panorámica</PresentationFormat>
  <Paragraphs>46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Angel Neyra</dc:creator>
  <cp:lastModifiedBy>Angel Neyra</cp:lastModifiedBy>
  <cp:revision>2</cp:revision>
  <dcterms:created xsi:type="dcterms:W3CDTF">2023-04-27T23:24:53Z</dcterms:created>
  <dcterms:modified xsi:type="dcterms:W3CDTF">2023-04-28T00:07:11Z</dcterms:modified>
</cp:coreProperties>
</file>