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62" r:id="rId6"/>
    <p:sldId id="263" r:id="rId7"/>
    <p:sldId id="259" r:id="rId8"/>
    <p:sldId id="264" r:id="rId9"/>
    <p:sldId id="265" r:id="rId10"/>
    <p:sldId id="266"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p:scale>
          <a:sx n="66" d="100"/>
          <a:sy n="66" d="100"/>
        </p:scale>
        <p:origin x="9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FA0F0-E4A8-4D3F-87F2-FEEDF8498EEE}"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9F44A-73C7-4CDC-A3A7-F19FC20C4F17}" type="slidenum">
              <a:rPr lang="en-US" smtClean="0"/>
              <a:t>‹#›</a:t>
            </a:fld>
            <a:endParaRPr lang="en-US"/>
          </a:p>
        </p:txBody>
      </p:sp>
    </p:spTree>
    <p:extLst>
      <p:ext uri="{BB962C8B-B14F-4D97-AF65-F5344CB8AC3E}">
        <p14:creationId xmlns:p14="http://schemas.microsoft.com/office/powerpoint/2010/main" val="37499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pendefinisian permasalahan dan mencari data yang berhubungan dengan proses </a:t>
            </a:r>
            <a:r>
              <a:rPr lang="en-ID" sz="1200" kern="1200" dirty="0" err="1" smtClean="0">
                <a:solidFill>
                  <a:schemeClr val="tx1"/>
                </a:solidFill>
                <a:effectLst/>
                <a:latin typeface="+mn-lt"/>
                <a:ea typeface="+mn-ea"/>
                <a:cs typeface="+mn-cs"/>
              </a:rPr>
              <a:t>evaluasi</a:t>
            </a:r>
            <a:r>
              <a:rPr lang="id-ID" sz="1200" kern="1200" dirty="0" smtClean="0">
                <a:solidFill>
                  <a:schemeClr val="tx1"/>
                </a:solidFill>
                <a:effectLst/>
                <a:latin typeface="+mn-lt"/>
                <a:ea typeface="+mn-ea"/>
                <a:cs typeface="+mn-cs"/>
              </a:rPr>
              <a:t> yang ada di Pusdiklat ANRI, serta mencari solusi yang dapat memecahkan permasalahan tersebut.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melakukan analisa dan identifikasi permasalahan dari data </a:t>
            </a:r>
            <a:r>
              <a:rPr lang="en-ID" sz="1200" kern="1200" dirty="0" err="1" smtClean="0">
                <a:solidFill>
                  <a:schemeClr val="tx1"/>
                </a:solidFill>
                <a:effectLst/>
                <a:latin typeface="+mn-lt"/>
                <a:ea typeface="+mn-ea"/>
                <a:cs typeface="+mn-cs"/>
              </a:rPr>
              <a:t>evaluasi</a:t>
            </a:r>
            <a:r>
              <a:rPr lang="id-ID" sz="1200" kern="1200" dirty="0" smtClean="0">
                <a:solidFill>
                  <a:schemeClr val="tx1"/>
                </a:solidFill>
                <a:effectLst/>
                <a:latin typeface="+mn-lt"/>
                <a:ea typeface="+mn-ea"/>
                <a:cs typeface="+mn-cs"/>
              </a:rPr>
              <a:t> diklat yang telah didapatkan dari Pusdiklat ANRI yang siap untuk diolah menjadi aplikasi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tahap perancangan ini dilakukan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merancang </a:t>
            </a:r>
            <a:r>
              <a:rPr lang="id-ID" sz="1200" i="1" kern="1200" dirty="0" smtClean="0">
                <a:solidFill>
                  <a:schemeClr val="tx1"/>
                </a:solidFill>
                <a:effectLst/>
                <a:latin typeface="+mn-lt"/>
                <a:ea typeface="+mn-ea"/>
                <a:cs typeface="+mn-cs"/>
              </a:rPr>
              <a:t>flowchart</a:t>
            </a:r>
            <a:r>
              <a:rPr lang="id-ID" sz="1200" kern="1200" dirty="0" smtClean="0">
                <a:solidFill>
                  <a:schemeClr val="tx1"/>
                </a:solidFill>
                <a:effectLst/>
                <a:latin typeface="+mn-lt"/>
                <a:ea typeface="+mn-ea"/>
                <a:cs typeface="+mn-cs"/>
              </a:rPr>
              <a:t> serta </a:t>
            </a:r>
            <a:r>
              <a:rPr lang="id-ID" sz="1200" i="1" kern="1200" dirty="0" smtClean="0">
                <a:solidFill>
                  <a:schemeClr val="tx1"/>
                </a:solidFill>
                <a:effectLst/>
                <a:latin typeface="+mn-lt"/>
                <a:ea typeface="+mn-ea"/>
                <a:cs typeface="+mn-cs"/>
              </a:rPr>
              <a:t>user interface</a:t>
            </a:r>
            <a:r>
              <a:rPr lang="id-ID" sz="1200" kern="1200" dirty="0" smtClean="0">
                <a:solidFill>
                  <a:schemeClr val="tx1"/>
                </a:solidFill>
                <a:effectLst/>
                <a:latin typeface="+mn-lt"/>
                <a:ea typeface="+mn-ea"/>
                <a:cs typeface="+mn-cs"/>
              </a:rPr>
              <a:t> yang akan diterapkan sesuai dengan aplikasi </a:t>
            </a:r>
            <a:r>
              <a:rPr lang="en-ID" sz="1200" kern="1200" dirty="0" err="1" smtClean="0">
                <a:solidFill>
                  <a:schemeClr val="tx1"/>
                </a:solidFill>
                <a:effectLst/>
                <a:latin typeface="+mn-lt"/>
                <a:ea typeface="+mn-ea"/>
                <a:cs typeface="+mn-cs"/>
              </a:rPr>
              <a:t>penilaian</a:t>
            </a:r>
            <a:r>
              <a:rPr lang="en-ID" sz="1200" kern="1200" dirty="0" smtClean="0">
                <a:solidFill>
                  <a:schemeClr val="tx1"/>
                </a:solidFill>
                <a:effectLst/>
                <a:latin typeface="+mn-lt"/>
                <a:ea typeface="+mn-ea"/>
                <a:cs typeface="+mn-cs"/>
              </a:rPr>
              <a:t> </a:t>
            </a:r>
            <a:r>
              <a:rPr lang="en-ID" sz="1200" kern="1200" dirty="0" err="1" smtClean="0">
                <a:solidFill>
                  <a:schemeClr val="tx1"/>
                </a:solidFill>
                <a:effectLst/>
                <a:latin typeface="+mn-lt"/>
                <a:ea typeface="+mn-ea"/>
                <a:cs typeface="+mn-cs"/>
              </a:rPr>
              <a:t>evaluasi</a:t>
            </a:r>
            <a:r>
              <a:rPr lang="id-ID" sz="1200" kern="1200" dirty="0" smtClean="0">
                <a:solidFill>
                  <a:schemeClr val="tx1"/>
                </a:solidFill>
                <a:effectLst/>
                <a:latin typeface="+mn-lt"/>
                <a:ea typeface="+mn-ea"/>
                <a:cs typeface="+mn-cs"/>
              </a:rPr>
              <a:t> yang akan dibangun. Rancangan dibuat sesuai data dan informasi yang didapat di kantor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Pusdiklat</a:t>
            </a:r>
            <a:r>
              <a:rPr lang="en-US" sz="1200" kern="1200" dirty="0" smtClean="0">
                <a:solidFill>
                  <a:schemeClr val="tx1"/>
                </a:solidFill>
                <a:effectLst/>
                <a:latin typeface="+mn-lt"/>
                <a:ea typeface="+mn-ea"/>
                <a:cs typeface="+mn-cs"/>
              </a:rPr>
              <a:t> ANRI</a:t>
            </a:r>
            <a:r>
              <a:rPr lang="id-ID" sz="1200" kern="1200" dirty="0" smtClean="0">
                <a:solidFill>
                  <a:schemeClr val="tx1"/>
                </a:solidFill>
                <a:effectLst/>
                <a:latin typeface="+mn-lt"/>
                <a:ea typeface="+mn-ea"/>
                <a:cs typeface="+mn-cs"/>
              </a:rPr>
              <a:t>. Rancangan juga mencakup penyiapan data konten </a:t>
            </a:r>
            <a:r>
              <a:rPr lang="en-ID" sz="1200" kern="1200" dirty="0" err="1" smtClean="0">
                <a:solidFill>
                  <a:schemeClr val="tx1"/>
                </a:solidFill>
                <a:effectLst/>
                <a:latin typeface="+mn-lt"/>
                <a:ea typeface="+mn-ea"/>
                <a:cs typeface="+mn-cs"/>
              </a:rPr>
              <a:t>penilaian</a:t>
            </a:r>
            <a:r>
              <a:rPr lang="en-ID" sz="1200" kern="1200" dirty="0" smtClean="0">
                <a:solidFill>
                  <a:schemeClr val="tx1"/>
                </a:solidFill>
                <a:effectLst/>
                <a:latin typeface="+mn-lt"/>
                <a:ea typeface="+mn-ea"/>
                <a:cs typeface="+mn-cs"/>
              </a:rPr>
              <a:t> </a:t>
            </a:r>
            <a:r>
              <a:rPr lang="en-ID" sz="1200" kern="1200" dirty="0" err="1" smtClean="0">
                <a:solidFill>
                  <a:schemeClr val="tx1"/>
                </a:solidFill>
                <a:effectLst/>
                <a:latin typeface="+mn-lt"/>
                <a:ea typeface="+mn-ea"/>
                <a:cs typeface="+mn-cs"/>
              </a:rPr>
              <a:t>evaluasi</a:t>
            </a:r>
            <a:r>
              <a:rPr lang="id-ID"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tahapan transformasi dari yang sudah dilakukan pada tahapan sebelumnya. Perancangan konten-konten p</a:t>
            </a:r>
            <a:r>
              <a:rPr lang="en-ID" sz="1200" kern="1200" dirty="0" err="1" smtClean="0">
                <a:solidFill>
                  <a:schemeClr val="tx1"/>
                </a:solidFill>
                <a:effectLst/>
                <a:latin typeface="+mn-lt"/>
                <a:ea typeface="+mn-ea"/>
                <a:cs typeface="+mn-cs"/>
              </a:rPr>
              <a:t>enilaian</a:t>
            </a:r>
            <a:r>
              <a:rPr lang="en-ID" sz="1200" kern="1200" dirty="0" smtClean="0">
                <a:solidFill>
                  <a:schemeClr val="tx1"/>
                </a:solidFill>
                <a:effectLst/>
                <a:latin typeface="+mn-lt"/>
                <a:ea typeface="+mn-ea"/>
                <a:cs typeface="+mn-cs"/>
              </a:rPr>
              <a:t> </a:t>
            </a:r>
            <a:r>
              <a:rPr lang="en-ID" sz="1200" kern="1200" dirty="0" err="1" smtClean="0">
                <a:solidFill>
                  <a:schemeClr val="tx1"/>
                </a:solidFill>
                <a:effectLst/>
                <a:latin typeface="+mn-lt"/>
                <a:ea typeface="+mn-ea"/>
                <a:cs typeface="+mn-cs"/>
              </a:rPr>
              <a:t>evaluasi</a:t>
            </a:r>
            <a:r>
              <a:rPr lang="id-ID" sz="1200" kern="1200" dirty="0" smtClean="0">
                <a:solidFill>
                  <a:schemeClr val="tx1"/>
                </a:solidFill>
                <a:effectLst/>
                <a:latin typeface="+mn-lt"/>
                <a:ea typeface="+mn-ea"/>
                <a:cs typeface="+mn-cs"/>
              </a:rPr>
              <a:t> diimplementasikan ke dalam suatu aplikasi yaitu </a:t>
            </a:r>
            <a:r>
              <a:rPr lang="en-ID" sz="1200" kern="1200" dirty="0" smtClean="0">
                <a:solidFill>
                  <a:schemeClr val="tx1"/>
                </a:solidFill>
                <a:effectLst/>
                <a:latin typeface="+mn-lt"/>
                <a:ea typeface="+mn-ea"/>
                <a:cs typeface="+mn-cs"/>
              </a:rPr>
              <a:t>visual studio code</a:t>
            </a:r>
            <a:r>
              <a:rPr lang="id-ID" sz="1200" kern="1200" dirty="0" smtClean="0">
                <a:solidFill>
                  <a:schemeClr val="tx1"/>
                </a:solidFill>
                <a:effectLst/>
                <a:latin typeface="+mn-lt"/>
                <a:ea typeface="+mn-ea"/>
                <a:cs typeface="+mn-cs"/>
              </a:rPr>
              <a:t> dan juga desain interface web </a:t>
            </a:r>
            <a:r>
              <a:rPr lang="en-US" sz="1200" kern="1200" dirty="0" smtClean="0">
                <a:solidFill>
                  <a:schemeClr val="tx1"/>
                </a:solidFill>
                <a:effectLst/>
                <a:latin typeface="+mn-lt"/>
                <a:ea typeface="+mn-ea"/>
                <a:cs typeface="+mn-cs"/>
              </a:rPr>
              <a:t>yang </a:t>
            </a:r>
            <a:r>
              <a:rPr lang="id-ID" sz="1200" kern="1200" dirty="0" smtClean="0">
                <a:solidFill>
                  <a:schemeClr val="tx1"/>
                </a:solidFill>
                <a:effectLst/>
                <a:latin typeface="+mn-lt"/>
                <a:ea typeface="+mn-ea"/>
                <a:cs typeface="+mn-cs"/>
              </a:rPr>
              <a:t>menggunakan </a:t>
            </a:r>
            <a:r>
              <a:rPr lang="en-ID" sz="1200" kern="1200" dirty="0" smtClean="0">
                <a:solidFill>
                  <a:schemeClr val="tx1"/>
                </a:solidFill>
                <a:effectLst/>
                <a:latin typeface="+mn-lt"/>
                <a:ea typeface="+mn-ea"/>
                <a:cs typeface="+mn-cs"/>
              </a:rPr>
              <a:t>visual studio code</a:t>
            </a:r>
          </a:p>
          <a:p>
            <a:r>
              <a:rPr lang="en-ID" sz="1200" kern="1200" dirty="0" smtClean="0">
                <a:solidFill>
                  <a:schemeClr val="tx1"/>
                </a:solidFill>
                <a:effectLst/>
                <a:latin typeface="+mn-lt"/>
                <a:ea typeface="+mn-ea"/>
                <a:cs typeface="+mn-cs"/>
              </a:rPr>
              <a:t>‘</a:t>
            </a:r>
          </a:p>
          <a:p>
            <a:r>
              <a:rPr lang="id-ID" sz="1200" kern="1200" dirty="0" smtClean="0">
                <a:solidFill>
                  <a:schemeClr val="tx1"/>
                </a:solidFill>
                <a:effectLst/>
                <a:latin typeface="+mn-lt"/>
                <a:ea typeface="+mn-ea"/>
                <a:cs typeface="+mn-cs"/>
              </a:rPr>
              <a:t>apakah aplikasi </a:t>
            </a:r>
            <a:r>
              <a:rPr lang="en-ID" sz="1200" kern="1200" dirty="0" err="1" smtClean="0">
                <a:solidFill>
                  <a:schemeClr val="tx1"/>
                </a:solidFill>
                <a:effectLst/>
                <a:latin typeface="+mn-lt"/>
                <a:ea typeface="+mn-ea"/>
                <a:cs typeface="+mn-cs"/>
              </a:rPr>
              <a:t>penilaian</a:t>
            </a:r>
            <a:r>
              <a:rPr lang="en-ID" sz="1200" kern="1200" dirty="0" smtClean="0">
                <a:solidFill>
                  <a:schemeClr val="tx1"/>
                </a:solidFill>
                <a:effectLst/>
                <a:latin typeface="+mn-lt"/>
                <a:ea typeface="+mn-ea"/>
                <a:cs typeface="+mn-cs"/>
              </a:rPr>
              <a:t> </a:t>
            </a:r>
            <a:r>
              <a:rPr lang="en-ID" sz="1200" kern="1200" dirty="0" err="1" smtClean="0">
                <a:solidFill>
                  <a:schemeClr val="tx1"/>
                </a:solidFill>
                <a:effectLst/>
                <a:latin typeface="+mn-lt"/>
                <a:ea typeface="+mn-ea"/>
                <a:cs typeface="+mn-cs"/>
              </a:rPr>
              <a:t>evaluasi</a:t>
            </a:r>
            <a:r>
              <a:rPr lang="id-ID" sz="1200" kern="1200" dirty="0" smtClean="0">
                <a:solidFill>
                  <a:schemeClr val="tx1"/>
                </a:solidFill>
                <a:effectLst/>
                <a:latin typeface="+mn-lt"/>
                <a:ea typeface="+mn-ea"/>
                <a:cs typeface="+mn-cs"/>
              </a:rPr>
              <a:t> yang telah dibuat berjalan dengan tepat dan sesuai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fungsinya masing-masing</a:t>
            </a:r>
            <a:endParaRPr lang="en-US" dirty="0"/>
          </a:p>
        </p:txBody>
      </p:sp>
      <p:sp>
        <p:nvSpPr>
          <p:cNvPr id="4" name="Slide Number Placeholder 3"/>
          <p:cNvSpPr>
            <a:spLocks noGrp="1"/>
          </p:cNvSpPr>
          <p:nvPr>
            <p:ph type="sldNum" sz="quarter" idx="10"/>
          </p:nvPr>
        </p:nvSpPr>
        <p:spPr/>
        <p:txBody>
          <a:bodyPr/>
          <a:lstStyle/>
          <a:p>
            <a:fld id="{ACD9F44A-73C7-4CDC-A3A7-F19FC20C4F17}" type="slidenum">
              <a:rPr lang="en-US" smtClean="0"/>
              <a:t>9</a:t>
            </a:fld>
            <a:endParaRPr lang="en-US"/>
          </a:p>
        </p:txBody>
      </p:sp>
    </p:spTree>
    <p:extLst>
      <p:ext uri="{BB962C8B-B14F-4D97-AF65-F5344CB8AC3E}">
        <p14:creationId xmlns:p14="http://schemas.microsoft.com/office/powerpoint/2010/main" val="317877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12/2/2018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12/2/2018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1764595"/>
            <a:ext cx="10318418" cy="1435806"/>
          </a:xfrm>
        </p:spPr>
        <p:txBody>
          <a:bodyPr/>
          <a:lstStyle/>
          <a:p>
            <a:r>
              <a:rPr lang="en-US" sz="4800" dirty="0" err="1" smtClean="0"/>
              <a:t>Aplikasi</a:t>
            </a:r>
            <a:r>
              <a:rPr lang="en-US" sz="4800" dirty="0" smtClean="0"/>
              <a:t> </a:t>
            </a:r>
            <a:r>
              <a:rPr lang="en-US" sz="4800" dirty="0" err="1" smtClean="0"/>
              <a:t>penilaian</a:t>
            </a:r>
            <a:r>
              <a:rPr lang="en-US" sz="4800" dirty="0" smtClean="0"/>
              <a:t> </a:t>
            </a:r>
            <a:r>
              <a:rPr lang="en-US" sz="4800" dirty="0" err="1" smtClean="0"/>
              <a:t>evaluasi</a:t>
            </a:r>
            <a:r>
              <a:rPr lang="en-US" sz="4800" dirty="0" smtClean="0"/>
              <a:t> </a:t>
            </a:r>
            <a:r>
              <a:rPr lang="en-US" sz="4800" dirty="0" err="1" smtClean="0"/>
              <a:t>diklat</a:t>
            </a:r>
            <a:r>
              <a:rPr lang="en-US" sz="4800" dirty="0" smtClean="0"/>
              <a:t> </a:t>
            </a:r>
            <a:r>
              <a:rPr lang="en-US" sz="4800" dirty="0" err="1" smtClean="0"/>
              <a:t>teknis</a:t>
            </a:r>
            <a:r>
              <a:rPr lang="en-US" sz="4800" dirty="0" smtClean="0"/>
              <a:t> </a:t>
            </a:r>
            <a:r>
              <a:rPr lang="en-US" sz="4800" dirty="0" err="1" smtClean="0"/>
              <a:t>kearsipan</a:t>
            </a:r>
            <a:endParaRPr lang="en-US" sz="4800" dirty="0"/>
          </a:p>
        </p:txBody>
      </p:sp>
      <p:sp>
        <p:nvSpPr>
          <p:cNvPr id="3" name="Subtitle 2"/>
          <p:cNvSpPr>
            <a:spLocks noGrp="1"/>
          </p:cNvSpPr>
          <p:nvPr>
            <p:ph type="subTitle" idx="1"/>
          </p:nvPr>
        </p:nvSpPr>
        <p:spPr>
          <a:xfrm>
            <a:off x="2431872" y="4985656"/>
            <a:ext cx="7611718" cy="1490710"/>
          </a:xfrm>
        </p:spPr>
        <p:txBody>
          <a:bodyPr>
            <a:normAutofit/>
          </a:bodyPr>
          <a:lstStyle/>
          <a:p>
            <a:r>
              <a:rPr lang="en-US" dirty="0" err="1" smtClean="0">
                <a:latin typeface="Century Gothic" panose="020B0502020202020204" pitchFamily="34" charset="0"/>
              </a:rPr>
              <a:t>Dosen</a:t>
            </a:r>
            <a:r>
              <a:rPr lang="en-US" dirty="0" smtClean="0">
                <a:latin typeface="Century Gothic" panose="020B0502020202020204" pitchFamily="34" charset="0"/>
              </a:rPr>
              <a:t> </a:t>
            </a:r>
            <a:r>
              <a:rPr lang="en-US" dirty="0" err="1" smtClean="0">
                <a:latin typeface="Century Gothic" panose="020B0502020202020204" pitchFamily="34" charset="0"/>
              </a:rPr>
              <a:t>pembimbing</a:t>
            </a:r>
            <a:r>
              <a:rPr lang="en-US" dirty="0" smtClean="0">
                <a:latin typeface="Century Gothic" panose="020B0502020202020204" pitchFamily="34" charset="0"/>
              </a:rPr>
              <a:t>:</a:t>
            </a:r>
          </a:p>
          <a:p>
            <a:pPr marL="457200" indent="-457200">
              <a:buAutoNum type="arabicPeriod"/>
            </a:pPr>
            <a:r>
              <a:rPr lang="en-US" dirty="0" err="1" smtClean="0">
                <a:latin typeface="Century Gothic" panose="020B0502020202020204" pitchFamily="34" charset="0"/>
              </a:rPr>
              <a:t>Agus</a:t>
            </a:r>
            <a:r>
              <a:rPr lang="en-US" dirty="0" smtClean="0">
                <a:latin typeface="Century Gothic" panose="020B0502020202020204" pitchFamily="34" charset="0"/>
              </a:rPr>
              <a:t> </a:t>
            </a:r>
            <a:r>
              <a:rPr lang="en-US" dirty="0" err="1" smtClean="0">
                <a:latin typeface="Century Gothic" panose="020B0502020202020204" pitchFamily="34" charset="0"/>
              </a:rPr>
              <a:t>ismangil</a:t>
            </a:r>
            <a:r>
              <a:rPr lang="en-US" dirty="0" smtClean="0">
                <a:latin typeface="Century Gothic" panose="020B0502020202020204" pitchFamily="34" charset="0"/>
              </a:rPr>
              <a:t>, m. </a:t>
            </a:r>
            <a:r>
              <a:rPr lang="en-US" dirty="0" err="1" smtClean="0">
                <a:latin typeface="Century Gothic" panose="020B0502020202020204" pitchFamily="34" charset="0"/>
              </a:rPr>
              <a:t>si</a:t>
            </a:r>
            <a:r>
              <a:rPr lang="en-US" dirty="0" smtClean="0">
                <a:latin typeface="Century Gothic" panose="020B0502020202020204" pitchFamily="34" charset="0"/>
              </a:rPr>
              <a:t>.</a:t>
            </a:r>
          </a:p>
          <a:p>
            <a:pPr marL="457200" indent="-457200">
              <a:buAutoNum type="arabicPeriod"/>
            </a:pPr>
            <a:r>
              <a:rPr lang="en-US" dirty="0" err="1" smtClean="0">
                <a:latin typeface="Century Gothic" panose="020B0502020202020204" pitchFamily="34" charset="0"/>
              </a:rPr>
              <a:t>Vicihayu</a:t>
            </a:r>
            <a:r>
              <a:rPr lang="en-US" dirty="0" smtClean="0">
                <a:latin typeface="Century Gothic" panose="020B0502020202020204" pitchFamily="34" charset="0"/>
              </a:rPr>
              <a:t> </a:t>
            </a:r>
            <a:r>
              <a:rPr lang="en-US" dirty="0" err="1" smtClean="0">
                <a:latin typeface="Century Gothic" panose="020B0502020202020204" pitchFamily="34" charset="0"/>
              </a:rPr>
              <a:t>dyah</a:t>
            </a:r>
            <a:r>
              <a:rPr lang="en-US" dirty="0" smtClean="0">
                <a:latin typeface="Century Gothic" panose="020B0502020202020204" pitchFamily="34" charset="0"/>
              </a:rPr>
              <a:t> </a:t>
            </a:r>
            <a:r>
              <a:rPr lang="en-US" dirty="0" err="1" smtClean="0">
                <a:latin typeface="Century Gothic" panose="020B0502020202020204" pitchFamily="34" charset="0"/>
              </a:rPr>
              <a:t>mulyaningrum</a:t>
            </a:r>
            <a:r>
              <a:rPr lang="en-US" dirty="0" smtClean="0">
                <a:latin typeface="Century Gothic" panose="020B0502020202020204" pitchFamily="34" charset="0"/>
              </a:rPr>
              <a:t>, s. pd.</a:t>
            </a:r>
            <a:endParaRPr lang="en-US" dirty="0">
              <a:latin typeface="Century Gothic" panose="020B0502020202020204" pitchFamily="34" charset="0"/>
            </a:endParaRPr>
          </a:p>
        </p:txBody>
      </p:sp>
      <p:sp>
        <p:nvSpPr>
          <p:cNvPr id="4" name="Subtitle 2"/>
          <p:cNvSpPr txBox="1">
            <a:spLocks/>
          </p:cNvSpPr>
          <p:nvPr/>
        </p:nvSpPr>
        <p:spPr>
          <a:xfrm>
            <a:off x="4245003" y="3581398"/>
            <a:ext cx="3997660" cy="709749"/>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err="1" smtClean="0">
                <a:latin typeface="Century Gothic" panose="020B0502020202020204" pitchFamily="34" charset="0"/>
              </a:rPr>
              <a:t>Irfany</a:t>
            </a:r>
            <a:r>
              <a:rPr lang="en-US" dirty="0" smtClean="0">
                <a:latin typeface="Century Gothic" panose="020B0502020202020204" pitchFamily="34" charset="0"/>
              </a:rPr>
              <a:t> al fathwah</a:t>
            </a:r>
          </a:p>
          <a:p>
            <a:r>
              <a:rPr lang="en-US" dirty="0" smtClean="0">
                <a:latin typeface="Century Gothic" panose="020B0502020202020204" pitchFamily="34" charset="0"/>
              </a:rPr>
              <a:t>065115280</a:t>
            </a:r>
            <a:endParaRPr lang="en-US" dirty="0">
              <a:latin typeface="Century Gothic" panose="020B0502020202020204" pitchFamily="34" charset="0"/>
            </a:endParaRPr>
          </a:p>
        </p:txBody>
      </p:sp>
      <p:pic>
        <p:nvPicPr>
          <p:cNvPr id="5" name="Picture 2" descr="D:\Logo_asli.png">
            <a:extLst>
              <a:ext uri="{FF2B5EF4-FFF2-40B4-BE49-F238E27FC236}">
                <a16:creationId xmlns:a16="http://schemas.microsoft.com/office/drawing/2014/main" id="{677542BC-EE41-435C-829C-20A126660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86" y="4831942"/>
            <a:ext cx="1379375" cy="13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33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1183" y="2609850"/>
            <a:ext cx="3625517" cy="1253820"/>
          </a:xfrm>
        </p:spPr>
        <p:txBody>
          <a:bodyPr>
            <a:noAutofit/>
          </a:bodyPr>
          <a:lstStyle/>
          <a:p>
            <a:r>
              <a:rPr lang="en-US" sz="2400" dirty="0" err="1" smtClean="0"/>
              <a:t>Analisis</a:t>
            </a:r>
            <a:r>
              <a:rPr lang="en-US" sz="2400" dirty="0" smtClean="0"/>
              <a:t> </a:t>
            </a:r>
            <a:r>
              <a:rPr lang="en-US" sz="2400" dirty="0" err="1" smtClean="0"/>
              <a:t>Sistem</a:t>
            </a:r>
            <a:r>
              <a:rPr lang="en-US" sz="2400" dirty="0" smtClean="0"/>
              <a:t> yang </a:t>
            </a:r>
            <a:r>
              <a:rPr lang="en-US" sz="2400" dirty="0" err="1" smtClean="0"/>
              <a:t>sedang</a:t>
            </a:r>
            <a:r>
              <a:rPr lang="en-US" sz="2400" dirty="0" smtClean="0"/>
              <a:t> </a:t>
            </a:r>
            <a:r>
              <a:rPr lang="en-US" sz="2400" dirty="0" err="1" smtClean="0"/>
              <a:t>berjalan</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2714661102"/>
              </p:ext>
            </p:extLst>
          </p:nvPr>
        </p:nvGraphicFramePr>
        <p:xfrm>
          <a:off x="990600" y="819149"/>
          <a:ext cx="5715000" cy="5285811"/>
        </p:xfrm>
        <a:graphic>
          <a:graphicData uri="http://schemas.openxmlformats.org/presentationml/2006/ole">
            <mc:AlternateContent xmlns:mc="http://schemas.openxmlformats.org/markup-compatibility/2006">
              <mc:Choice xmlns:v="urn:schemas-microsoft-com:vml" Requires="v">
                <p:oleObj spid="_x0000_s3078" name="Visio" r:id="rId3" imgW="3619542" imgH="3343130" progId="Visio.Drawing.15">
                  <p:embed/>
                </p:oleObj>
              </mc:Choice>
              <mc:Fallback>
                <p:oleObj name="Visio" r:id="rId3" imgW="3619542" imgH="3343130" progId="Visio.Drawing.15">
                  <p:embed/>
                  <p:pic>
                    <p:nvPicPr>
                      <p:cNvPr id="0" name="Object 1"/>
                      <p:cNvPicPr>
                        <a:picLocks noChangeAspect="1" noChangeArrowheads="1"/>
                      </p:cNvPicPr>
                      <p:nvPr/>
                    </p:nvPicPr>
                    <p:blipFill>
                      <a:blip r:embed="rId4"/>
                      <a:srcRect/>
                      <a:stretch>
                        <a:fillRect/>
                      </a:stretch>
                    </p:blipFill>
                    <p:spPr bwMode="auto">
                      <a:xfrm>
                        <a:off x="990600" y="819149"/>
                        <a:ext cx="5715000" cy="5285811"/>
                      </a:xfrm>
                      <a:prstGeom prst="rect">
                        <a:avLst/>
                      </a:prstGeom>
                      <a:noFill/>
                    </p:spPr>
                  </p:pic>
                </p:oleObj>
              </mc:Fallback>
            </mc:AlternateContent>
          </a:graphicData>
        </a:graphic>
      </p:graphicFrame>
    </p:spTree>
    <p:extLst>
      <p:ext uri="{BB962C8B-B14F-4D97-AF65-F5344CB8AC3E}">
        <p14:creationId xmlns:p14="http://schemas.microsoft.com/office/powerpoint/2010/main" val="2631883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1183" y="2609850"/>
            <a:ext cx="3625517" cy="1253820"/>
          </a:xfrm>
        </p:spPr>
        <p:txBody>
          <a:bodyPr>
            <a:noAutofit/>
          </a:bodyPr>
          <a:lstStyle/>
          <a:p>
            <a:r>
              <a:rPr lang="en-US" sz="2400" dirty="0" err="1" smtClean="0"/>
              <a:t>Analisis</a:t>
            </a:r>
            <a:r>
              <a:rPr lang="en-US" sz="2400" dirty="0" smtClean="0"/>
              <a:t> </a:t>
            </a:r>
            <a:r>
              <a:rPr lang="en-US" sz="2400" dirty="0" err="1" smtClean="0"/>
              <a:t>Sistem</a:t>
            </a:r>
            <a:r>
              <a:rPr lang="en-US" sz="2400" dirty="0" smtClean="0"/>
              <a:t> yang </a:t>
            </a:r>
            <a:r>
              <a:rPr lang="en-US" sz="2400" dirty="0" err="1" smtClean="0"/>
              <a:t>akan</a:t>
            </a:r>
            <a:r>
              <a:rPr lang="en-US" sz="2400" dirty="0" smtClean="0"/>
              <a:t> </a:t>
            </a:r>
            <a:r>
              <a:rPr lang="en-US" sz="2400" dirty="0" err="1" smtClean="0"/>
              <a:t>dikembangkan</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667445534"/>
              </p:ext>
            </p:extLst>
          </p:nvPr>
        </p:nvGraphicFramePr>
        <p:xfrm>
          <a:off x="857250" y="1962150"/>
          <a:ext cx="5963816" cy="2971800"/>
        </p:xfrm>
        <a:graphic>
          <a:graphicData uri="http://schemas.openxmlformats.org/presentationml/2006/ole">
            <mc:AlternateContent xmlns:mc="http://schemas.openxmlformats.org/markup-compatibility/2006">
              <mc:Choice xmlns:v="urn:schemas-microsoft-com:vml" Requires="v">
                <p:oleObj spid="_x0000_s4102" name="Visio" r:id="rId3" imgW="3667123" imgH="1819130" progId="Visio.Drawing.15">
                  <p:embed/>
                </p:oleObj>
              </mc:Choice>
              <mc:Fallback>
                <p:oleObj name="Visio" r:id="rId3" imgW="3667123" imgH="1819130" progId="Visio.Drawing.15">
                  <p:embed/>
                  <p:pic>
                    <p:nvPicPr>
                      <p:cNvPr id="0" name="Object 1"/>
                      <p:cNvPicPr>
                        <a:picLocks noChangeAspect="1" noChangeArrowheads="1"/>
                      </p:cNvPicPr>
                      <p:nvPr/>
                    </p:nvPicPr>
                    <p:blipFill>
                      <a:blip r:embed="rId4"/>
                      <a:srcRect/>
                      <a:stretch>
                        <a:fillRect/>
                      </a:stretch>
                    </p:blipFill>
                    <p:spPr bwMode="auto">
                      <a:xfrm>
                        <a:off x="857250" y="1962150"/>
                        <a:ext cx="5963816" cy="2971800"/>
                      </a:xfrm>
                      <a:prstGeom prst="rect">
                        <a:avLst/>
                      </a:prstGeom>
                      <a:noFill/>
                    </p:spPr>
                  </p:pic>
                </p:oleObj>
              </mc:Fallback>
            </mc:AlternateContent>
          </a:graphicData>
        </a:graphic>
      </p:graphicFrame>
    </p:spTree>
    <p:extLst>
      <p:ext uri="{BB962C8B-B14F-4D97-AF65-F5344CB8AC3E}">
        <p14:creationId xmlns:p14="http://schemas.microsoft.com/office/powerpoint/2010/main" val="2050321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30" y="2598055"/>
            <a:ext cx="8187071" cy="1582515"/>
          </a:xfrm>
        </p:spPr>
        <p:txBody>
          <a:bodyPr>
            <a:normAutofit/>
          </a:bodyPr>
          <a:lstStyle/>
          <a:p>
            <a:r>
              <a:rPr lang="en-US" sz="5400" dirty="0" err="1" smtClean="0"/>
              <a:t>Hasil</a:t>
            </a:r>
            <a:r>
              <a:rPr lang="en-US" sz="5400" dirty="0" smtClean="0"/>
              <a:t> </a:t>
            </a:r>
            <a:r>
              <a:rPr lang="en-US" sz="5400" dirty="0" err="1" smtClean="0"/>
              <a:t>dan</a:t>
            </a:r>
            <a:r>
              <a:rPr lang="en-US" sz="5400" dirty="0" smtClean="0"/>
              <a:t> </a:t>
            </a:r>
            <a:r>
              <a:rPr lang="en-US" sz="5400" dirty="0" err="1" smtClean="0"/>
              <a:t>pembahasan</a:t>
            </a:r>
            <a:endParaRPr lang="en-US" sz="5400" dirty="0"/>
          </a:p>
        </p:txBody>
      </p:sp>
    </p:spTree>
    <p:extLst>
      <p:ext uri="{BB962C8B-B14F-4D97-AF65-F5344CB8AC3E}">
        <p14:creationId xmlns:p14="http://schemas.microsoft.com/office/powerpoint/2010/main" val="4078068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1183" y="2609850"/>
            <a:ext cx="3625517" cy="1253820"/>
          </a:xfrm>
        </p:spPr>
        <p:txBody>
          <a:bodyPr>
            <a:noAutofit/>
          </a:bodyPr>
          <a:lstStyle/>
          <a:p>
            <a:r>
              <a:rPr lang="en-US" sz="2400" dirty="0" err="1" smtClean="0"/>
              <a:t>Halaman</a:t>
            </a:r>
            <a:r>
              <a:rPr lang="en-US" sz="2400" dirty="0" smtClean="0"/>
              <a:t> user (</a:t>
            </a:r>
            <a:r>
              <a:rPr lang="en-US" sz="2400" dirty="0" err="1" smtClean="0"/>
              <a:t>peserta</a:t>
            </a:r>
            <a:r>
              <a:rPr lang="en-US" sz="2400" dirty="0" smtClean="0"/>
              <a:t>)</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18" y="361746"/>
            <a:ext cx="5734850" cy="6163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7348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1183" y="3047998"/>
            <a:ext cx="3625517" cy="539899"/>
          </a:xfrm>
        </p:spPr>
        <p:txBody>
          <a:bodyPr>
            <a:noAutofit/>
          </a:bodyPr>
          <a:lstStyle/>
          <a:p>
            <a:r>
              <a:rPr lang="en-US" sz="2400" dirty="0" err="1" smtClean="0"/>
              <a:t>Halaman</a:t>
            </a:r>
            <a:r>
              <a:rPr lang="en-US" sz="2400" dirty="0" smtClean="0"/>
              <a:t> admin</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28" y="1915048"/>
            <a:ext cx="5790259" cy="3092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2331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5" name="Text Placeholder 4"/>
          <p:cNvSpPr>
            <a:spLocks noGrp="1"/>
          </p:cNvSpPr>
          <p:nvPr>
            <p:ph type="body" idx="1"/>
          </p:nvPr>
        </p:nvSpPr>
        <p:spPr>
          <a:xfrm>
            <a:off x="1251678" y="1198145"/>
            <a:ext cx="4800600" cy="632529"/>
          </a:xfrm>
        </p:spPr>
        <p:txBody>
          <a:bodyPr/>
          <a:lstStyle/>
          <a:p>
            <a:r>
              <a:rPr lang="en-US" dirty="0" err="1" smtClean="0"/>
              <a:t>kesimpulan</a:t>
            </a:r>
            <a:endParaRPr lang="en-US" dirty="0"/>
          </a:p>
        </p:txBody>
      </p:sp>
      <p:sp>
        <p:nvSpPr>
          <p:cNvPr id="6" name="Content Placeholder 5"/>
          <p:cNvSpPr>
            <a:spLocks noGrp="1"/>
          </p:cNvSpPr>
          <p:nvPr>
            <p:ph sz="half" idx="2"/>
          </p:nvPr>
        </p:nvSpPr>
        <p:spPr>
          <a:xfrm>
            <a:off x="1257300" y="1951157"/>
            <a:ext cx="4800600" cy="4841526"/>
          </a:xfrm>
        </p:spPr>
        <p:txBody>
          <a:bodyPr>
            <a:normAutofit/>
          </a:bodyPr>
          <a:lstStyle/>
          <a:p>
            <a:pPr algn="just"/>
            <a:r>
              <a:rPr lang="id-ID" dirty="0"/>
              <a:t>Aplikasi </a:t>
            </a:r>
            <a:r>
              <a:rPr lang="en-US" dirty="0" err="1"/>
              <a:t>Penilaian</a:t>
            </a:r>
            <a:r>
              <a:rPr lang="en-US" dirty="0"/>
              <a:t> </a:t>
            </a:r>
            <a:r>
              <a:rPr lang="en-US" dirty="0" err="1"/>
              <a:t>Evaluasi</a:t>
            </a:r>
            <a:r>
              <a:rPr lang="en-US" dirty="0"/>
              <a:t> </a:t>
            </a:r>
            <a:r>
              <a:rPr lang="id-ID" dirty="0"/>
              <a:t>Diklat </a:t>
            </a:r>
            <a:r>
              <a:rPr lang="en-US" dirty="0" err="1"/>
              <a:t>Teknis</a:t>
            </a:r>
            <a:r>
              <a:rPr lang="en-US" dirty="0"/>
              <a:t> </a:t>
            </a:r>
            <a:r>
              <a:rPr lang="id-ID" dirty="0"/>
              <a:t>Kearsipan Berbasis </a:t>
            </a:r>
            <a:r>
              <a:rPr lang="id-ID" i="1" dirty="0"/>
              <a:t>Web </a:t>
            </a:r>
            <a:r>
              <a:rPr lang="en-US" dirty="0" smtClean="0"/>
              <a:t>yang </a:t>
            </a:r>
            <a:r>
              <a:rPr lang="en-US" dirty="0" err="1" smtClean="0"/>
              <a:t>dibuat</a:t>
            </a:r>
            <a:r>
              <a:rPr lang="en-US" dirty="0" smtClean="0"/>
              <a:t> </a:t>
            </a:r>
            <a:r>
              <a:rPr lang="id-ID" dirty="0" smtClean="0"/>
              <a:t>menggunakan </a:t>
            </a:r>
            <a:r>
              <a:rPr lang="id-ID" dirty="0"/>
              <a:t>PHP dan </a:t>
            </a:r>
            <a:r>
              <a:rPr lang="id-ID" i="1" dirty="0"/>
              <a:t>MySql</a:t>
            </a:r>
            <a:r>
              <a:rPr lang="id-ID" dirty="0"/>
              <a:t> </a:t>
            </a:r>
            <a:r>
              <a:rPr lang="en-US" dirty="0" err="1" smtClean="0"/>
              <a:t>ini</a:t>
            </a:r>
            <a:r>
              <a:rPr lang="en-US" dirty="0"/>
              <a:t> </a:t>
            </a:r>
            <a:r>
              <a:rPr lang="id-ID" dirty="0" smtClean="0"/>
              <a:t>merupakan </a:t>
            </a:r>
            <a:r>
              <a:rPr lang="en-US" dirty="0" err="1" smtClean="0"/>
              <a:t>sistem</a:t>
            </a:r>
            <a:r>
              <a:rPr lang="en-US" dirty="0" smtClean="0"/>
              <a:t> yang </a:t>
            </a:r>
            <a:r>
              <a:rPr lang="en-US" dirty="0" err="1" smtClean="0"/>
              <a:t>telah</a:t>
            </a:r>
            <a:r>
              <a:rPr lang="en-US" dirty="0" smtClean="0"/>
              <a:t> </a:t>
            </a:r>
            <a:r>
              <a:rPr lang="en-US" dirty="0" err="1" smtClean="0"/>
              <a:t>dikembangkan</a:t>
            </a:r>
            <a:r>
              <a:rPr lang="id-ID" dirty="0" smtClean="0"/>
              <a:t> </a:t>
            </a:r>
            <a:r>
              <a:rPr lang="en-US" dirty="0" err="1" smtClean="0"/>
              <a:t>untuk</a:t>
            </a:r>
            <a:r>
              <a:rPr lang="en-US" dirty="0" smtClean="0"/>
              <a:t> </a:t>
            </a:r>
            <a:r>
              <a:rPr lang="en-US" dirty="0" err="1" smtClean="0"/>
              <a:t>mempermudah</a:t>
            </a:r>
            <a:r>
              <a:rPr lang="en-US" dirty="0" smtClean="0"/>
              <a:t> </a:t>
            </a:r>
            <a:r>
              <a:rPr lang="en-US" dirty="0" err="1" smtClean="0"/>
              <a:t>peserta</a:t>
            </a:r>
            <a:r>
              <a:rPr lang="en-US" dirty="0" smtClean="0"/>
              <a:t> </a:t>
            </a:r>
            <a:r>
              <a:rPr lang="en-US" dirty="0" err="1" smtClean="0"/>
              <a:t>diklat</a:t>
            </a:r>
            <a:r>
              <a:rPr lang="en-US" dirty="0" smtClean="0"/>
              <a:t> </a:t>
            </a:r>
            <a:r>
              <a:rPr lang="en-US" dirty="0" err="1" smtClean="0"/>
              <a:t>dan</a:t>
            </a:r>
            <a:r>
              <a:rPr lang="en-US" dirty="0" smtClean="0"/>
              <a:t> staff </a:t>
            </a:r>
            <a:r>
              <a:rPr lang="en-US" dirty="0" err="1" smtClean="0"/>
              <a:t>bagian</a:t>
            </a:r>
            <a:r>
              <a:rPr lang="en-US" dirty="0" smtClean="0"/>
              <a:t> </a:t>
            </a:r>
            <a:r>
              <a:rPr lang="en-US" dirty="0" err="1" smtClean="0"/>
              <a:t>evaluasi</a:t>
            </a:r>
            <a:r>
              <a:rPr lang="en-US" dirty="0" smtClean="0"/>
              <a:t> </a:t>
            </a:r>
            <a:r>
              <a:rPr lang="en-US" dirty="0" err="1" smtClean="0"/>
              <a:t>dalam</a:t>
            </a:r>
            <a:r>
              <a:rPr lang="en-US" dirty="0" smtClean="0"/>
              <a:t> </a:t>
            </a:r>
            <a:r>
              <a:rPr lang="en-US" dirty="0" err="1" smtClean="0"/>
              <a:t>melakukan</a:t>
            </a:r>
            <a:r>
              <a:rPr lang="en-US" dirty="0" smtClean="0"/>
              <a:t> proses </a:t>
            </a:r>
            <a:r>
              <a:rPr lang="en-US" dirty="0" err="1" smtClean="0"/>
              <a:t>evaluasi</a:t>
            </a:r>
            <a:r>
              <a:rPr lang="en-US" dirty="0" smtClean="0"/>
              <a:t> </a:t>
            </a:r>
            <a:r>
              <a:rPr lang="en-US" dirty="0" err="1" smtClean="0"/>
              <a:t>diklat</a:t>
            </a:r>
            <a:r>
              <a:rPr lang="en-US" dirty="0" smtClean="0"/>
              <a:t>.</a:t>
            </a:r>
          </a:p>
          <a:p>
            <a:pPr algn="just"/>
            <a:r>
              <a:rPr lang="en-US" dirty="0"/>
              <a:t>K</a:t>
            </a:r>
            <a:r>
              <a:rPr lang="id-ID" dirty="0" smtClean="0"/>
              <a:t>elemahan </a:t>
            </a:r>
            <a:r>
              <a:rPr lang="id-ID" dirty="0"/>
              <a:t>dari </a:t>
            </a:r>
            <a:r>
              <a:rPr lang="id-ID" dirty="0" smtClean="0"/>
              <a:t>aplikasi</a:t>
            </a:r>
            <a:r>
              <a:rPr lang="en-US" dirty="0" smtClean="0"/>
              <a:t> </a:t>
            </a:r>
            <a:r>
              <a:rPr lang="id-ID" dirty="0"/>
              <a:t>ini yaitu, </a:t>
            </a:r>
            <a:r>
              <a:rPr lang="en-US" dirty="0" err="1"/>
              <a:t>dapat</a:t>
            </a:r>
            <a:r>
              <a:rPr lang="en-US" dirty="0"/>
              <a:t> </a:t>
            </a:r>
            <a:r>
              <a:rPr lang="en-US" dirty="0" err="1"/>
              <a:t>terjadinya</a:t>
            </a:r>
            <a:r>
              <a:rPr lang="en-US" dirty="0"/>
              <a:t> </a:t>
            </a:r>
            <a:r>
              <a:rPr lang="en-US" dirty="0" err="1"/>
              <a:t>pengulangan</a:t>
            </a:r>
            <a:r>
              <a:rPr lang="en-US" dirty="0"/>
              <a:t> data </a:t>
            </a:r>
            <a:r>
              <a:rPr lang="en-US" i="1" dirty="0"/>
              <a:t>input</a:t>
            </a:r>
            <a:r>
              <a:rPr lang="en-US" dirty="0"/>
              <a:t> </a:t>
            </a:r>
            <a:r>
              <a:rPr lang="en-US" dirty="0" err="1"/>
              <a:t>peserta</a:t>
            </a:r>
            <a:r>
              <a:rPr lang="en-US" dirty="0"/>
              <a:t> </a:t>
            </a:r>
            <a:r>
              <a:rPr lang="en-US" dirty="0" err="1"/>
              <a:t>karena</a:t>
            </a:r>
            <a:r>
              <a:rPr lang="en-US" dirty="0"/>
              <a:t> </a:t>
            </a:r>
            <a:r>
              <a:rPr lang="en-US" dirty="0" err="1"/>
              <a:t>tidak</a:t>
            </a:r>
            <a:r>
              <a:rPr lang="en-US" dirty="0"/>
              <a:t> </a:t>
            </a:r>
            <a:r>
              <a:rPr lang="en-US" dirty="0" err="1"/>
              <a:t>adanya</a:t>
            </a:r>
            <a:r>
              <a:rPr lang="en-US" dirty="0"/>
              <a:t> </a:t>
            </a:r>
            <a:r>
              <a:rPr lang="en-US" dirty="0" err="1"/>
              <a:t>akun</a:t>
            </a:r>
            <a:r>
              <a:rPr lang="en-US" dirty="0"/>
              <a:t> </a:t>
            </a:r>
            <a:r>
              <a:rPr lang="en-US" dirty="0" err="1"/>
              <a:t>untuk</a:t>
            </a:r>
            <a:r>
              <a:rPr lang="en-US" dirty="0"/>
              <a:t> </a:t>
            </a:r>
            <a:r>
              <a:rPr lang="en-US" i="1" dirty="0"/>
              <a:t>login </a:t>
            </a:r>
            <a:r>
              <a:rPr lang="en-US" dirty="0" err="1"/>
              <a:t>bagi</a:t>
            </a:r>
            <a:r>
              <a:rPr lang="en-US" dirty="0"/>
              <a:t> </a:t>
            </a:r>
            <a:r>
              <a:rPr lang="en-US" dirty="0" err="1"/>
              <a:t>peserta</a:t>
            </a:r>
            <a:r>
              <a:rPr lang="en-US" dirty="0"/>
              <a:t> </a:t>
            </a:r>
            <a:r>
              <a:rPr lang="en-US" dirty="0" err="1"/>
              <a:t>sehingga</a:t>
            </a:r>
            <a:r>
              <a:rPr lang="en-US" dirty="0"/>
              <a:t> </a:t>
            </a:r>
            <a:r>
              <a:rPr lang="en-US" dirty="0" err="1"/>
              <a:t>sulit</a:t>
            </a:r>
            <a:r>
              <a:rPr lang="en-US" dirty="0"/>
              <a:t> </a:t>
            </a:r>
            <a:r>
              <a:rPr lang="en-US" dirty="0" err="1"/>
              <a:t>untuk</a:t>
            </a:r>
            <a:r>
              <a:rPr lang="en-US" dirty="0"/>
              <a:t> </a:t>
            </a:r>
            <a:r>
              <a:rPr lang="en-US" dirty="0" err="1"/>
              <a:t>mengontrol</a:t>
            </a:r>
            <a:r>
              <a:rPr lang="en-US" dirty="0"/>
              <a:t> </a:t>
            </a:r>
            <a:r>
              <a:rPr lang="en-US" dirty="0" err="1"/>
              <a:t>siapa</a:t>
            </a:r>
            <a:r>
              <a:rPr lang="en-US" dirty="0"/>
              <a:t> </a:t>
            </a:r>
            <a:r>
              <a:rPr lang="en-US" dirty="0" err="1"/>
              <a:t>saja</a:t>
            </a:r>
            <a:r>
              <a:rPr lang="en-US" dirty="0"/>
              <a:t> yang </a:t>
            </a:r>
            <a:r>
              <a:rPr lang="en-US" dirty="0" err="1"/>
              <a:t>dapat</a:t>
            </a:r>
            <a:r>
              <a:rPr lang="en-US" dirty="0"/>
              <a:t> </a:t>
            </a:r>
            <a:r>
              <a:rPr lang="en-US" dirty="0" err="1"/>
              <a:t>masuk</a:t>
            </a:r>
            <a:r>
              <a:rPr lang="en-US" dirty="0"/>
              <a:t> </a:t>
            </a:r>
            <a:r>
              <a:rPr lang="en-US" dirty="0" err="1"/>
              <a:t>dan</a:t>
            </a:r>
            <a:r>
              <a:rPr lang="en-US" dirty="0"/>
              <a:t> </a:t>
            </a:r>
            <a:r>
              <a:rPr lang="en-US" dirty="0" err="1"/>
              <a:t>mengisi</a:t>
            </a:r>
            <a:r>
              <a:rPr lang="en-US" dirty="0"/>
              <a:t> </a:t>
            </a:r>
            <a:r>
              <a:rPr lang="en-US" dirty="0" err="1"/>
              <a:t>penilaian</a:t>
            </a:r>
            <a:r>
              <a:rPr lang="en-US" dirty="0"/>
              <a:t> </a:t>
            </a:r>
            <a:r>
              <a:rPr lang="en-US" dirty="0" err="1"/>
              <a:t>evaluasi</a:t>
            </a:r>
            <a:r>
              <a:rPr lang="en-US" dirty="0"/>
              <a:t> </a:t>
            </a:r>
            <a:r>
              <a:rPr lang="en-US" dirty="0" err="1"/>
              <a:t>diklat</a:t>
            </a:r>
            <a:r>
              <a:rPr lang="en-US" dirty="0"/>
              <a:t> </a:t>
            </a:r>
            <a:r>
              <a:rPr lang="en-US" dirty="0" err="1"/>
              <a:t>ke</a:t>
            </a:r>
            <a:r>
              <a:rPr lang="en-US" dirty="0"/>
              <a:t> </a:t>
            </a:r>
            <a:r>
              <a:rPr lang="en-US" dirty="0" err="1"/>
              <a:t>dalam</a:t>
            </a:r>
            <a:r>
              <a:rPr lang="en-US" dirty="0"/>
              <a:t> </a:t>
            </a:r>
            <a:r>
              <a:rPr lang="en-US" i="1" dirty="0"/>
              <a:t>website</a:t>
            </a:r>
            <a:r>
              <a:rPr lang="en-US" dirty="0"/>
              <a:t>.</a:t>
            </a:r>
            <a:endParaRPr lang="en-US" dirty="0"/>
          </a:p>
        </p:txBody>
      </p:sp>
      <p:sp>
        <p:nvSpPr>
          <p:cNvPr id="7" name="Text Placeholder 6"/>
          <p:cNvSpPr>
            <a:spLocks noGrp="1"/>
          </p:cNvSpPr>
          <p:nvPr>
            <p:ph type="body" sz="quarter" idx="3"/>
          </p:nvPr>
        </p:nvSpPr>
        <p:spPr>
          <a:xfrm>
            <a:off x="6633864" y="1198145"/>
            <a:ext cx="4800600" cy="632529"/>
          </a:xfrm>
        </p:spPr>
        <p:txBody>
          <a:bodyPr/>
          <a:lstStyle/>
          <a:p>
            <a:r>
              <a:rPr lang="en-US" dirty="0" smtClean="0"/>
              <a:t>saran</a:t>
            </a:r>
            <a:endParaRPr lang="en-US" dirty="0"/>
          </a:p>
        </p:txBody>
      </p:sp>
      <p:sp>
        <p:nvSpPr>
          <p:cNvPr id="8" name="Content Placeholder 7"/>
          <p:cNvSpPr>
            <a:spLocks noGrp="1"/>
          </p:cNvSpPr>
          <p:nvPr>
            <p:ph sz="quarter" idx="4"/>
          </p:nvPr>
        </p:nvSpPr>
        <p:spPr>
          <a:xfrm>
            <a:off x="6633864" y="1951157"/>
            <a:ext cx="4800600" cy="2996398"/>
          </a:xfrm>
        </p:spPr>
        <p:txBody>
          <a:bodyPr/>
          <a:lstStyle/>
          <a:p>
            <a:pPr algn="just"/>
            <a:r>
              <a:rPr lang="id-ID" dirty="0"/>
              <a:t>Untuk pengembangan kedepannya mungkin </a:t>
            </a:r>
            <a:r>
              <a:rPr lang="id-ID" i="1" dirty="0"/>
              <a:t>website</a:t>
            </a:r>
            <a:r>
              <a:rPr lang="id-ID" dirty="0"/>
              <a:t> ini dapat digabungkan dengan </a:t>
            </a:r>
            <a:r>
              <a:rPr lang="id-ID" i="1" dirty="0"/>
              <a:t>website </a:t>
            </a:r>
            <a:r>
              <a:rPr lang="en-US" dirty="0" err="1"/>
              <a:t>pendaftaran</a:t>
            </a:r>
            <a:r>
              <a:rPr lang="en-US" dirty="0"/>
              <a:t> </a:t>
            </a:r>
            <a:r>
              <a:rPr lang="en-US" dirty="0" err="1"/>
              <a:t>peserta</a:t>
            </a:r>
            <a:r>
              <a:rPr lang="en-US" dirty="0"/>
              <a:t> di </a:t>
            </a:r>
            <a:r>
              <a:rPr lang="id-ID" dirty="0"/>
              <a:t>Pusdiklat ANRI</a:t>
            </a:r>
            <a:r>
              <a:rPr lang="en-US" dirty="0"/>
              <a:t> agar </a:t>
            </a:r>
            <a:r>
              <a:rPr lang="en-US" i="1" dirty="0"/>
              <a:t>user</a:t>
            </a:r>
            <a:r>
              <a:rPr lang="en-US" dirty="0"/>
              <a:t> </a:t>
            </a:r>
            <a:r>
              <a:rPr lang="en-US" dirty="0" err="1"/>
              <a:t>tidak</a:t>
            </a:r>
            <a:r>
              <a:rPr lang="en-US" dirty="0"/>
              <a:t> </a:t>
            </a:r>
            <a:r>
              <a:rPr lang="en-US" dirty="0" err="1"/>
              <a:t>perlu</a:t>
            </a:r>
            <a:r>
              <a:rPr lang="en-US" dirty="0"/>
              <a:t> </a:t>
            </a:r>
            <a:r>
              <a:rPr lang="en-US" dirty="0" err="1"/>
              <a:t>memasukan</a:t>
            </a:r>
            <a:r>
              <a:rPr lang="en-US" dirty="0"/>
              <a:t> data </a:t>
            </a:r>
            <a:r>
              <a:rPr lang="en-US" dirty="0" err="1"/>
              <a:t>diri</a:t>
            </a:r>
            <a:r>
              <a:rPr lang="en-US" dirty="0"/>
              <a:t> </a:t>
            </a:r>
            <a:r>
              <a:rPr lang="en-US" dirty="0" err="1"/>
              <a:t>secara</a:t>
            </a:r>
            <a:r>
              <a:rPr lang="en-US" dirty="0"/>
              <a:t> </a:t>
            </a:r>
            <a:r>
              <a:rPr lang="en-US" dirty="0" err="1"/>
              <a:t>berulang</a:t>
            </a:r>
            <a:r>
              <a:rPr lang="id-ID" dirty="0"/>
              <a:t>.</a:t>
            </a:r>
            <a:endParaRPr lang="en-US" dirty="0"/>
          </a:p>
        </p:txBody>
      </p:sp>
    </p:spTree>
    <p:extLst>
      <p:ext uri="{BB962C8B-B14F-4D97-AF65-F5344CB8AC3E}">
        <p14:creationId xmlns:p14="http://schemas.microsoft.com/office/powerpoint/2010/main" val="510695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542" r="14542"/>
          <a:stretch>
            <a:fillRect/>
          </a:stretch>
        </p:blipFill>
        <p:spPr/>
      </p:pic>
      <p:sp>
        <p:nvSpPr>
          <p:cNvPr id="3" name="Title 2"/>
          <p:cNvSpPr>
            <a:spLocks noGrp="1"/>
          </p:cNvSpPr>
          <p:nvPr>
            <p:ph type="title"/>
          </p:nvPr>
        </p:nvSpPr>
        <p:spPr>
          <a:xfrm>
            <a:off x="8062111" y="2762100"/>
            <a:ext cx="3854117" cy="666899"/>
          </a:xfrm>
        </p:spPr>
        <p:txBody>
          <a:bodyPr>
            <a:normAutofit/>
          </a:bodyPr>
          <a:lstStyle/>
          <a:p>
            <a:r>
              <a:rPr lang="en-US" sz="3200" dirty="0" err="1" smtClean="0"/>
              <a:t>Terima</a:t>
            </a:r>
            <a:r>
              <a:rPr lang="en-US" sz="3200" dirty="0" smtClean="0"/>
              <a:t> </a:t>
            </a:r>
            <a:r>
              <a:rPr lang="en-US" sz="3200" dirty="0" err="1" smtClean="0"/>
              <a:t>kasih</a:t>
            </a:r>
            <a:endParaRPr lang="en-US" sz="3200" dirty="0"/>
          </a:p>
        </p:txBody>
      </p:sp>
    </p:spTree>
    <p:extLst>
      <p:ext uri="{BB962C8B-B14F-4D97-AF65-F5344CB8AC3E}">
        <p14:creationId xmlns:p14="http://schemas.microsoft.com/office/powerpoint/2010/main" val="757472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678" y="2821576"/>
            <a:ext cx="8187071" cy="1846675"/>
          </a:xfrm>
        </p:spPr>
        <p:txBody>
          <a:bodyPr>
            <a:noAutofit/>
          </a:bodyPr>
          <a:lstStyle/>
          <a:p>
            <a:r>
              <a:rPr lang="en-US" sz="4000" dirty="0" err="1" smtClean="0"/>
              <a:t>pusat</a:t>
            </a:r>
            <a:r>
              <a:rPr lang="en-US" sz="4000" dirty="0" smtClean="0"/>
              <a:t> </a:t>
            </a:r>
            <a:r>
              <a:rPr lang="en-US" sz="4000" dirty="0" err="1" smtClean="0"/>
              <a:t>pendidikan</a:t>
            </a:r>
            <a:r>
              <a:rPr lang="en-US" sz="4000" dirty="0" smtClean="0"/>
              <a:t> </a:t>
            </a:r>
            <a:r>
              <a:rPr lang="en-US" sz="4000" dirty="0" err="1" smtClean="0"/>
              <a:t>dan</a:t>
            </a:r>
            <a:r>
              <a:rPr lang="en-US" sz="4000" dirty="0" smtClean="0"/>
              <a:t> </a:t>
            </a:r>
            <a:r>
              <a:rPr lang="en-US" sz="4000" dirty="0" err="1" smtClean="0"/>
              <a:t>pelatihan</a:t>
            </a:r>
            <a:r>
              <a:rPr lang="en-US" sz="4000" dirty="0" smtClean="0"/>
              <a:t> </a:t>
            </a:r>
            <a:r>
              <a:rPr lang="en-US" sz="4000" dirty="0" err="1" smtClean="0"/>
              <a:t>arsip</a:t>
            </a:r>
            <a:r>
              <a:rPr lang="en-US" sz="4000" dirty="0" smtClean="0"/>
              <a:t> </a:t>
            </a:r>
            <a:r>
              <a:rPr lang="en-US" sz="4000" dirty="0" err="1" smtClean="0"/>
              <a:t>nasional</a:t>
            </a:r>
            <a:r>
              <a:rPr lang="en-US" sz="4000" dirty="0" smtClean="0"/>
              <a:t> </a:t>
            </a:r>
            <a:r>
              <a:rPr lang="en-US" sz="4000" dirty="0" err="1" smtClean="0"/>
              <a:t>republik</a:t>
            </a:r>
            <a:r>
              <a:rPr lang="en-US" sz="4000" dirty="0" smtClean="0"/>
              <a:t> </a:t>
            </a:r>
            <a:r>
              <a:rPr lang="en-US" sz="4000" dirty="0" err="1" smtClean="0"/>
              <a:t>indonesia</a:t>
            </a:r>
            <a:endParaRPr lang="en-US" sz="4000" dirty="0"/>
          </a:p>
        </p:txBody>
      </p:sp>
      <p:sp>
        <p:nvSpPr>
          <p:cNvPr id="3" name="Text Placeholder 2"/>
          <p:cNvSpPr>
            <a:spLocks noGrp="1"/>
          </p:cNvSpPr>
          <p:nvPr>
            <p:ph type="body" idx="1"/>
          </p:nvPr>
        </p:nvSpPr>
        <p:spPr>
          <a:xfrm>
            <a:off x="3190678" y="2403518"/>
            <a:ext cx="3811014" cy="496436"/>
          </a:xfrm>
        </p:spPr>
        <p:txBody>
          <a:bodyPr>
            <a:noAutofit/>
          </a:bodyPr>
          <a:lstStyle/>
          <a:p>
            <a:r>
              <a:rPr lang="en-US" sz="3200" dirty="0" err="1" smtClean="0"/>
              <a:t>Studi</a:t>
            </a:r>
            <a:r>
              <a:rPr lang="en-US" sz="3200" dirty="0" smtClean="0"/>
              <a:t> </a:t>
            </a:r>
            <a:r>
              <a:rPr lang="en-US" sz="3200" dirty="0" err="1" smtClean="0"/>
              <a:t>kasus</a:t>
            </a:r>
            <a:r>
              <a:rPr lang="en-US" sz="3200" dirty="0" smtClean="0"/>
              <a:t>:</a:t>
            </a:r>
            <a:endParaRPr lang="en-US" sz="3200" dirty="0"/>
          </a:p>
        </p:txBody>
      </p:sp>
    </p:spTree>
    <p:extLst>
      <p:ext uri="{BB962C8B-B14F-4D97-AF65-F5344CB8AC3E}">
        <p14:creationId xmlns:p14="http://schemas.microsoft.com/office/powerpoint/2010/main" val="30301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859971"/>
          </a:xfrm>
        </p:spPr>
        <p:txBody>
          <a:bodyPr/>
          <a:lstStyle/>
          <a:p>
            <a:r>
              <a:rPr lang="en-US" dirty="0" err="1" smtClean="0"/>
              <a:t>pendahuluan</a:t>
            </a:r>
            <a:endParaRPr lang="en-US" dirty="0"/>
          </a:p>
        </p:txBody>
      </p:sp>
      <p:sp>
        <p:nvSpPr>
          <p:cNvPr id="3" name="Text Placeholder 2"/>
          <p:cNvSpPr>
            <a:spLocks noGrp="1"/>
          </p:cNvSpPr>
          <p:nvPr>
            <p:ph type="body" idx="1"/>
          </p:nvPr>
        </p:nvSpPr>
        <p:spPr>
          <a:xfrm>
            <a:off x="1251678" y="1208094"/>
            <a:ext cx="4800600" cy="632529"/>
          </a:xfrm>
        </p:spPr>
        <p:txBody>
          <a:bodyPr/>
          <a:lstStyle/>
          <a:p>
            <a:r>
              <a:rPr lang="en-US" dirty="0" err="1" smtClean="0"/>
              <a:t>Latar</a:t>
            </a:r>
            <a:r>
              <a:rPr lang="en-US" dirty="0" smtClean="0"/>
              <a:t> </a:t>
            </a:r>
            <a:r>
              <a:rPr lang="en-US" dirty="0" err="1" smtClean="0"/>
              <a:t>belakang</a:t>
            </a:r>
            <a:endParaRPr lang="en-US" dirty="0"/>
          </a:p>
        </p:txBody>
      </p:sp>
      <p:sp>
        <p:nvSpPr>
          <p:cNvPr id="4" name="Content Placeholder 3"/>
          <p:cNvSpPr>
            <a:spLocks noGrp="1"/>
          </p:cNvSpPr>
          <p:nvPr>
            <p:ph sz="half" idx="2"/>
          </p:nvPr>
        </p:nvSpPr>
        <p:spPr>
          <a:xfrm>
            <a:off x="1257300" y="1873500"/>
            <a:ext cx="4800600" cy="4032000"/>
          </a:xfrm>
        </p:spPr>
        <p:txBody>
          <a:bodyPr>
            <a:normAutofit/>
          </a:bodyPr>
          <a:lstStyle/>
          <a:p>
            <a:pPr algn="just"/>
            <a:r>
              <a:rPr lang="en-US" dirty="0" err="1" smtClean="0"/>
              <a:t>Daftar</a:t>
            </a:r>
            <a:r>
              <a:rPr lang="en-US" dirty="0" smtClean="0"/>
              <a:t> </a:t>
            </a:r>
            <a:r>
              <a:rPr lang="en-US" dirty="0" err="1"/>
              <a:t>hasil</a:t>
            </a:r>
            <a:r>
              <a:rPr lang="en-US" dirty="0"/>
              <a:t> </a:t>
            </a:r>
            <a:r>
              <a:rPr lang="en-US" dirty="0" err="1"/>
              <a:t>evaluasi</a:t>
            </a:r>
            <a:r>
              <a:rPr lang="en-US" dirty="0"/>
              <a:t> yang </a:t>
            </a:r>
            <a:r>
              <a:rPr lang="en-US" dirty="0" err="1"/>
              <a:t>terlampau</a:t>
            </a:r>
            <a:r>
              <a:rPr lang="en-US" dirty="0"/>
              <a:t> </a:t>
            </a:r>
            <a:r>
              <a:rPr lang="en-US" dirty="0" err="1"/>
              <a:t>banyak</a:t>
            </a:r>
            <a:r>
              <a:rPr lang="en-US" dirty="0"/>
              <a:t> di </a:t>
            </a:r>
            <a:r>
              <a:rPr lang="en-US" dirty="0" err="1"/>
              <a:t>tiap</a:t>
            </a:r>
            <a:r>
              <a:rPr lang="en-US" dirty="0"/>
              <a:t> </a:t>
            </a:r>
            <a:r>
              <a:rPr lang="en-US" dirty="0" err="1" smtClean="0"/>
              <a:t>diklat</a:t>
            </a:r>
            <a:r>
              <a:rPr lang="en-US" dirty="0" smtClean="0"/>
              <a:t> </a:t>
            </a:r>
            <a:r>
              <a:rPr lang="en-US" dirty="0" err="1" smtClean="0"/>
              <a:t>dari</a:t>
            </a:r>
            <a:r>
              <a:rPr lang="en-US" dirty="0" smtClean="0"/>
              <a:t> </a:t>
            </a:r>
            <a:r>
              <a:rPr lang="en-US" dirty="0" err="1" smtClean="0"/>
              <a:t>materi</a:t>
            </a:r>
            <a:r>
              <a:rPr lang="en-US" dirty="0" smtClean="0"/>
              <a:t> </a:t>
            </a:r>
            <a:r>
              <a:rPr lang="en-US" dirty="0" err="1" smtClean="0"/>
              <a:t>dan</a:t>
            </a:r>
            <a:r>
              <a:rPr lang="en-US" dirty="0" smtClean="0"/>
              <a:t> </a:t>
            </a:r>
            <a:r>
              <a:rPr lang="en-US" dirty="0" err="1" smtClean="0"/>
              <a:t>pengajar</a:t>
            </a:r>
            <a:r>
              <a:rPr lang="en-US" dirty="0" smtClean="0"/>
              <a:t> yang </a:t>
            </a:r>
            <a:r>
              <a:rPr lang="en-US" dirty="0" err="1" smtClean="0"/>
              <a:t>berbeda-beda</a:t>
            </a:r>
            <a:r>
              <a:rPr lang="en-US" dirty="0"/>
              <a:t> </a:t>
            </a:r>
            <a:r>
              <a:rPr lang="en-US" dirty="0" err="1" smtClean="0"/>
              <a:t>menyebabkan</a:t>
            </a:r>
            <a:r>
              <a:rPr lang="en-US" dirty="0" smtClean="0"/>
              <a:t> </a:t>
            </a:r>
            <a:r>
              <a:rPr lang="en-US" dirty="0" err="1" smtClean="0"/>
              <a:t>terjadinya</a:t>
            </a:r>
            <a:r>
              <a:rPr lang="en-US" dirty="0" smtClean="0"/>
              <a:t> </a:t>
            </a:r>
            <a:r>
              <a:rPr lang="en-US" dirty="0" err="1"/>
              <a:t>redudansi</a:t>
            </a:r>
            <a:r>
              <a:rPr lang="en-US" dirty="0"/>
              <a:t> </a:t>
            </a:r>
            <a:r>
              <a:rPr lang="en-US" dirty="0" err="1"/>
              <a:t>atau</a:t>
            </a:r>
            <a:r>
              <a:rPr lang="en-US" dirty="0"/>
              <a:t> </a:t>
            </a:r>
            <a:r>
              <a:rPr lang="en-US" dirty="0" err="1"/>
              <a:t>duplikasi</a:t>
            </a:r>
            <a:r>
              <a:rPr lang="en-US" dirty="0"/>
              <a:t> data </a:t>
            </a:r>
            <a:r>
              <a:rPr lang="en-US" dirty="0" err="1"/>
              <a:t>pada</a:t>
            </a:r>
            <a:r>
              <a:rPr lang="en-US" dirty="0"/>
              <a:t> </a:t>
            </a:r>
            <a:r>
              <a:rPr lang="en-US" dirty="0" err="1"/>
              <a:t>saat</a:t>
            </a:r>
            <a:r>
              <a:rPr lang="en-US" dirty="0"/>
              <a:t> </a:t>
            </a:r>
            <a:r>
              <a:rPr lang="en-US" dirty="0" err="1"/>
              <a:t>panitia</a:t>
            </a:r>
            <a:r>
              <a:rPr lang="en-US" dirty="0"/>
              <a:t> </a:t>
            </a:r>
            <a:r>
              <a:rPr lang="en-US" dirty="0" err="1"/>
              <a:t>memasukan</a:t>
            </a:r>
            <a:r>
              <a:rPr lang="en-US" dirty="0"/>
              <a:t> data </a:t>
            </a:r>
            <a:r>
              <a:rPr lang="en-US" dirty="0" err="1"/>
              <a:t>hasil</a:t>
            </a:r>
            <a:r>
              <a:rPr lang="en-US" dirty="0"/>
              <a:t> </a:t>
            </a:r>
            <a:r>
              <a:rPr lang="en-US" dirty="0" err="1"/>
              <a:t>evaluasi</a:t>
            </a:r>
            <a:r>
              <a:rPr lang="en-US" dirty="0"/>
              <a:t> yang </a:t>
            </a:r>
            <a:r>
              <a:rPr lang="en-US" i="1" dirty="0"/>
              <a:t>massive</a:t>
            </a:r>
            <a:r>
              <a:rPr lang="en-US" dirty="0"/>
              <a:t> </a:t>
            </a:r>
            <a:r>
              <a:rPr lang="en-US" dirty="0" err="1"/>
              <a:t>ke</a:t>
            </a:r>
            <a:r>
              <a:rPr lang="en-US" dirty="0"/>
              <a:t> </a:t>
            </a:r>
            <a:r>
              <a:rPr lang="en-US" dirty="0" err="1"/>
              <a:t>dalam</a:t>
            </a:r>
            <a:r>
              <a:rPr lang="en-US" dirty="0"/>
              <a:t> </a:t>
            </a:r>
            <a:r>
              <a:rPr lang="en-US" i="1" dirty="0"/>
              <a:t>file</a:t>
            </a:r>
            <a:r>
              <a:rPr lang="en-US" dirty="0"/>
              <a:t> di Microsoft Excel </a:t>
            </a:r>
            <a:r>
              <a:rPr lang="en-US" dirty="0" err="1"/>
              <a:t>akibat</a:t>
            </a:r>
            <a:r>
              <a:rPr lang="en-US" dirty="0"/>
              <a:t> </a:t>
            </a:r>
            <a:r>
              <a:rPr lang="en-US" i="1" dirty="0"/>
              <a:t>human error</a:t>
            </a:r>
            <a:r>
              <a:rPr lang="en-US" i="1" dirty="0" smtClean="0"/>
              <a:t>.</a:t>
            </a:r>
          </a:p>
          <a:p>
            <a:pPr algn="just"/>
            <a:r>
              <a:rPr lang="en-US" dirty="0" err="1" smtClean="0"/>
              <a:t>Sehingga</a:t>
            </a:r>
            <a:r>
              <a:rPr lang="en-US" dirty="0" smtClean="0"/>
              <a:t> </a:t>
            </a:r>
            <a:r>
              <a:rPr lang="en-US" dirty="0" err="1" smtClean="0"/>
              <a:t>perlu</a:t>
            </a:r>
            <a:r>
              <a:rPr lang="en-US" dirty="0" smtClean="0"/>
              <a:t> </a:t>
            </a:r>
            <a:r>
              <a:rPr lang="en-US" dirty="0" err="1" smtClean="0"/>
              <a:t>adanya</a:t>
            </a:r>
            <a:r>
              <a:rPr lang="en-US" dirty="0" smtClean="0"/>
              <a:t> </a:t>
            </a:r>
            <a:r>
              <a:rPr lang="en-US" dirty="0" err="1"/>
              <a:t>suatu</a:t>
            </a:r>
            <a:r>
              <a:rPr lang="en-US" dirty="0"/>
              <a:t> </a:t>
            </a:r>
            <a:r>
              <a:rPr lang="en-US" dirty="0" err="1"/>
              <a:t>sistem</a:t>
            </a:r>
            <a:r>
              <a:rPr lang="en-US" dirty="0"/>
              <a:t> </a:t>
            </a:r>
            <a:r>
              <a:rPr lang="en-US" dirty="0" err="1"/>
              <a:t>atau</a:t>
            </a:r>
            <a:r>
              <a:rPr lang="en-US" dirty="0"/>
              <a:t> </a:t>
            </a:r>
            <a:r>
              <a:rPr lang="en-US" dirty="0" err="1"/>
              <a:t>aplikasi</a:t>
            </a:r>
            <a:r>
              <a:rPr lang="en-US" dirty="0"/>
              <a:t> </a:t>
            </a:r>
            <a:r>
              <a:rPr lang="en-US" dirty="0" smtClean="0"/>
              <a:t>online yang </a:t>
            </a:r>
            <a:r>
              <a:rPr lang="en-US" dirty="0" err="1"/>
              <a:t>dapat</a:t>
            </a:r>
            <a:r>
              <a:rPr lang="en-US" dirty="0"/>
              <a:t> </a:t>
            </a:r>
            <a:r>
              <a:rPr lang="en-US" dirty="0" err="1" smtClean="0"/>
              <a:t>mempermudah</a:t>
            </a:r>
            <a:r>
              <a:rPr lang="en-US" dirty="0" smtClean="0"/>
              <a:t> </a:t>
            </a:r>
            <a:r>
              <a:rPr lang="en-US" dirty="0" err="1"/>
              <a:t>instansi</a:t>
            </a:r>
            <a:r>
              <a:rPr lang="en-US" dirty="0"/>
              <a:t> </a:t>
            </a:r>
            <a:r>
              <a:rPr lang="en-US" dirty="0" err="1"/>
              <a:t>dan</a:t>
            </a:r>
            <a:r>
              <a:rPr lang="en-US" dirty="0"/>
              <a:t> </a:t>
            </a:r>
            <a:r>
              <a:rPr lang="en-US" dirty="0" err="1"/>
              <a:t>peserta</a:t>
            </a:r>
            <a:r>
              <a:rPr lang="en-US" dirty="0"/>
              <a:t> </a:t>
            </a:r>
            <a:r>
              <a:rPr lang="en-US" dirty="0" err="1" smtClean="0"/>
              <a:t>diklat</a:t>
            </a:r>
            <a:r>
              <a:rPr lang="en-US" dirty="0" smtClean="0"/>
              <a:t> </a:t>
            </a:r>
            <a:r>
              <a:rPr lang="en-US" dirty="0" err="1" smtClean="0"/>
              <a:t>dalam</a:t>
            </a:r>
            <a:r>
              <a:rPr lang="en-US" dirty="0" smtClean="0"/>
              <a:t> </a:t>
            </a:r>
            <a:r>
              <a:rPr lang="en-US" dirty="0" err="1" smtClean="0"/>
              <a:t>melakukan</a:t>
            </a:r>
            <a:r>
              <a:rPr lang="en-US" dirty="0" smtClean="0"/>
              <a:t> proses </a:t>
            </a:r>
            <a:r>
              <a:rPr lang="en-US" dirty="0" err="1" smtClean="0"/>
              <a:t>evaluasi</a:t>
            </a:r>
            <a:r>
              <a:rPr lang="en-US" dirty="0" smtClean="0"/>
              <a:t>.</a:t>
            </a:r>
            <a:endParaRPr lang="en-US" dirty="0"/>
          </a:p>
        </p:txBody>
      </p:sp>
      <p:sp>
        <p:nvSpPr>
          <p:cNvPr id="5" name="Text Placeholder 4"/>
          <p:cNvSpPr>
            <a:spLocks noGrp="1"/>
          </p:cNvSpPr>
          <p:nvPr>
            <p:ph type="body" sz="quarter" idx="3"/>
          </p:nvPr>
        </p:nvSpPr>
        <p:spPr>
          <a:xfrm>
            <a:off x="6633864" y="1240971"/>
            <a:ext cx="4800600" cy="632529"/>
          </a:xfrm>
        </p:spPr>
        <p:txBody>
          <a:bodyPr/>
          <a:lstStyle/>
          <a:p>
            <a:r>
              <a:rPr lang="en-US" dirty="0" err="1" smtClean="0"/>
              <a:t>Tujuan</a:t>
            </a:r>
            <a:r>
              <a:rPr lang="en-US" dirty="0" smtClean="0"/>
              <a:t> </a:t>
            </a:r>
            <a:r>
              <a:rPr lang="en-US" dirty="0" err="1" smtClean="0"/>
              <a:t>praktik</a:t>
            </a:r>
            <a:r>
              <a:rPr lang="en-US" dirty="0" smtClean="0"/>
              <a:t> </a:t>
            </a:r>
            <a:r>
              <a:rPr lang="en-US" dirty="0" err="1" smtClean="0"/>
              <a:t>lapang</a:t>
            </a:r>
            <a:endParaRPr lang="en-US" dirty="0"/>
          </a:p>
        </p:txBody>
      </p:sp>
      <p:sp>
        <p:nvSpPr>
          <p:cNvPr id="6" name="Content Placeholder 5"/>
          <p:cNvSpPr>
            <a:spLocks noGrp="1"/>
          </p:cNvSpPr>
          <p:nvPr>
            <p:ph sz="quarter" idx="4"/>
          </p:nvPr>
        </p:nvSpPr>
        <p:spPr>
          <a:xfrm>
            <a:off x="6633864" y="1873501"/>
            <a:ext cx="4800600" cy="1144020"/>
          </a:xfrm>
        </p:spPr>
        <p:txBody>
          <a:bodyPr/>
          <a:lstStyle/>
          <a:p>
            <a:pPr algn="just"/>
            <a:r>
              <a:rPr lang="en-US" dirty="0" err="1"/>
              <a:t>M</a:t>
            </a:r>
            <a:r>
              <a:rPr lang="en-US" dirty="0" err="1" smtClean="0"/>
              <a:t>embuat</a:t>
            </a:r>
            <a:r>
              <a:rPr lang="en-US" dirty="0" smtClean="0"/>
              <a:t> </a:t>
            </a:r>
            <a:r>
              <a:rPr lang="en-US" dirty="0" err="1"/>
              <a:t>aplikasi</a:t>
            </a:r>
            <a:r>
              <a:rPr lang="en-US" dirty="0"/>
              <a:t> </a:t>
            </a:r>
            <a:r>
              <a:rPr lang="en-US" dirty="0" err="1"/>
              <a:t>penilaian</a:t>
            </a:r>
            <a:r>
              <a:rPr lang="en-US" dirty="0"/>
              <a:t> </a:t>
            </a:r>
            <a:r>
              <a:rPr lang="en-US" dirty="0" err="1"/>
              <a:t>evaluasi</a:t>
            </a:r>
            <a:r>
              <a:rPr lang="en-US" dirty="0"/>
              <a:t> </a:t>
            </a:r>
            <a:r>
              <a:rPr lang="en-US" dirty="0" err="1"/>
              <a:t>diklat</a:t>
            </a:r>
            <a:r>
              <a:rPr lang="en-US" dirty="0"/>
              <a:t> </a:t>
            </a:r>
            <a:r>
              <a:rPr lang="en-US" dirty="0" err="1"/>
              <a:t>teknis</a:t>
            </a:r>
            <a:r>
              <a:rPr lang="en-US" dirty="0"/>
              <a:t> </a:t>
            </a:r>
            <a:r>
              <a:rPr lang="en-US" dirty="0" err="1"/>
              <a:t>kerasipan</a:t>
            </a:r>
            <a:r>
              <a:rPr lang="en-US" dirty="0"/>
              <a:t> </a:t>
            </a:r>
            <a:r>
              <a:rPr lang="en-US" dirty="0" err="1"/>
              <a:t>berbasis</a:t>
            </a:r>
            <a:r>
              <a:rPr lang="en-US" dirty="0"/>
              <a:t> </a:t>
            </a:r>
            <a:r>
              <a:rPr lang="en-US" i="1" dirty="0"/>
              <a:t>web </a:t>
            </a:r>
            <a:r>
              <a:rPr lang="en-US" dirty="0"/>
              <a:t>di </a:t>
            </a:r>
            <a:r>
              <a:rPr lang="en-US" dirty="0" err="1"/>
              <a:t>Pusdiklat</a:t>
            </a:r>
            <a:r>
              <a:rPr lang="en-US" dirty="0"/>
              <a:t> ANRI </a:t>
            </a:r>
            <a:r>
              <a:rPr lang="en-US" dirty="0" smtClean="0"/>
              <a:t>Bogor.</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6955" t="19099" r="19626"/>
          <a:stretch/>
        </p:blipFill>
        <p:spPr>
          <a:xfrm>
            <a:off x="6949440" y="3110049"/>
            <a:ext cx="4180443" cy="2795451"/>
          </a:xfrm>
          <a:prstGeom prst="rect">
            <a:avLst/>
          </a:prstGeom>
        </p:spPr>
      </p:pic>
    </p:spTree>
    <p:extLst>
      <p:ext uri="{BB962C8B-B14F-4D97-AF65-F5344CB8AC3E}">
        <p14:creationId xmlns:p14="http://schemas.microsoft.com/office/powerpoint/2010/main" val="3841796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551043" y="3678087"/>
            <a:ext cx="3396521" cy="2584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pendahuluan</a:t>
            </a:r>
            <a:endParaRPr lang="en-US" dirty="0"/>
          </a:p>
        </p:txBody>
      </p:sp>
      <p:sp>
        <p:nvSpPr>
          <p:cNvPr id="3" name="Text Placeholder 2"/>
          <p:cNvSpPr>
            <a:spLocks noGrp="1"/>
          </p:cNvSpPr>
          <p:nvPr>
            <p:ph type="body" idx="1"/>
          </p:nvPr>
        </p:nvSpPr>
        <p:spPr>
          <a:xfrm>
            <a:off x="1251678" y="1115410"/>
            <a:ext cx="4800600" cy="632529"/>
          </a:xfrm>
        </p:spPr>
        <p:txBody>
          <a:bodyPr/>
          <a:lstStyle/>
          <a:p>
            <a:r>
              <a:rPr lang="en-US" dirty="0" err="1" smtClean="0"/>
              <a:t>Ruang</a:t>
            </a:r>
            <a:r>
              <a:rPr lang="en-US" dirty="0" smtClean="0"/>
              <a:t> </a:t>
            </a:r>
            <a:r>
              <a:rPr lang="en-US" dirty="0" err="1" smtClean="0"/>
              <a:t>lingkup</a:t>
            </a:r>
            <a:endParaRPr lang="en-US" dirty="0"/>
          </a:p>
        </p:txBody>
      </p:sp>
      <p:sp>
        <p:nvSpPr>
          <p:cNvPr id="4" name="Content Placeholder 3"/>
          <p:cNvSpPr>
            <a:spLocks noGrp="1"/>
          </p:cNvSpPr>
          <p:nvPr>
            <p:ph sz="half" idx="2"/>
          </p:nvPr>
        </p:nvSpPr>
        <p:spPr>
          <a:xfrm>
            <a:off x="1257300" y="1824879"/>
            <a:ext cx="4800600" cy="1937224"/>
          </a:xfrm>
        </p:spPr>
        <p:txBody>
          <a:bodyPr/>
          <a:lstStyle/>
          <a:p>
            <a:pPr algn="just"/>
            <a:r>
              <a:rPr lang="en-US" dirty="0" err="1"/>
              <a:t>A</a:t>
            </a:r>
            <a:r>
              <a:rPr lang="en-US" dirty="0" err="1" smtClean="0"/>
              <a:t>plikasi</a:t>
            </a:r>
            <a:r>
              <a:rPr lang="en-US" dirty="0" smtClean="0"/>
              <a:t> </a:t>
            </a:r>
            <a:r>
              <a:rPr lang="en-US" dirty="0" err="1"/>
              <a:t>penilaian</a:t>
            </a:r>
            <a:r>
              <a:rPr lang="en-US" dirty="0"/>
              <a:t> </a:t>
            </a:r>
            <a:r>
              <a:rPr lang="en-US" dirty="0" err="1"/>
              <a:t>evaluasi</a:t>
            </a:r>
            <a:r>
              <a:rPr lang="en-US" dirty="0"/>
              <a:t> </a:t>
            </a:r>
            <a:r>
              <a:rPr lang="en-US" dirty="0" err="1"/>
              <a:t>diklat</a:t>
            </a:r>
            <a:r>
              <a:rPr lang="en-US" dirty="0"/>
              <a:t> </a:t>
            </a:r>
            <a:r>
              <a:rPr lang="en-US" dirty="0" err="1"/>
              <a:t>teknis</a:t>
            </a:r>
            <a:r>
              <a:rPr lang="en-US" dirty="0"/>
              <a:t> </a:t>
            </a:r>
            <a:r>
              <a:rPr lang="en-US" dirty="0" err="1"/>
              <a:t>ini</a:t>
            </a:r>
            <a:r>
              <a:rPr lang="en-US" dirty="0"/>
              <a:t> </a:t>
            </a:r>
            <a:r>
              <a:rPr lang="en-US" dirty="0" err="1" smtClean="0"/>
              <a:t>digunakan</a:t>
            </a:r>
            <a:r>
              <a:rPr lang="en-US" dirty="0" smtClean="0"/>
              <a:t> </a:t>
            </a:r>
            <a:r>
              <a:rPr lang="en-US" dirty="0" err="1" smtClean="0"/>
              <a:t>untuk</a:t>
            </a:r>
            <a:r>
              <a:rPr lang="en-US" dirty="0" smtClean="0"/>
              <a:t> </a:t>
            </a:r>
            <a:r>
              <a:rPr lang="en-US" dirty="0" err="1" smtClean="0"/>
              <a:t>peserta</a:t>
            </a:r>
            <a:r>
              <a:rPr lang="en-US" dirty="0" smtClean="0"/>
              <a:t> </a:t>
            </a:r>
            <a:r>
              <a:rPr lang="en-US" dirty="0" err="1" smtClean="0"/>
              <a:t>diklat</a:t>
            </a:r>
            <a:r>
              <a:rPr lang="en-US" dirty="0" smtClean="0"/>
              <a:t> </a:t>
            </a:r>
            <a:r>
              <a:rPr lang="en-US" dirty="0" err="1" smtClean="0"/>
              <a:t>dan</a:t>
            </a:r>
            <a:r>
              <a:rPr lang="en-US" dirty="0" smtClean="0"/>
              <a:t> staff </a:t>
            </a:r>
            <a:r>
              <a:rPr lang="en-US" dirty="0" err="1" smtClean="0"/>
              <a:t>bidang</a:t>
            </a:r>
            <a:r>
              <a:rPr lang="en-US" dirty="0" smtClean="0"/>
              <a:t> </a:t>
            </a:r>
            <a:r>
              <a:rPr lang="en-US" dirty="0" err="1" smtClean="0"/>
              <a:t>evaluasi</a:t>
            </a:r>
            <a:r>
              <a:rPr lang="en-US" dirty="0" smtClean="0"/>
              <a:t> di </a:t>
            </a:r>
            <a:r>
              <a:rPr lang="en-US" dirty="0" err="1"/>
              <a:t>Pusat</a:t>
            </a:r>
            <a:r>
              <a:rPr lang="en-US" dirty="0"/>
              <a:t> </a:t>
            </a:r>
            <a:r>
              <a:rPr lang="en-US" dirty="0" err="1"/>
              <a:t>Pendidikan</a:t>
            </a:r>
            <a:r>
              <a:rPr lang="en-US" dirty="0"/>
              <a:t> </a:t>
            </a:r>
            <a:r>
              <a:rPr lang="en-US" dirty="0" err="1"/>
              <a:t>dan</a:t>
            </a:r>
            <a:r>
              <a:rPr lang="en-US" dirty="0"/>
              <a:t> </a:t>
            </a:r>
            <a:r>
              <a:rPr lang="en-US" dirty="0" err="1"/>
              <a:t>Pelatihan</a:t>
            </a:r>
            <a:r>
              <a:rPr lang="en-US" dirty="0"/>
              <a:t> </a:t>
            </a:r>
            <a:r>
              <a:rPr lang="en-US" dirty="0" err="1"/>
              <a:t>Arsip</a:t>
            </a:r>
            <a:r>
              <a:rPr lang="en-US" dirty="0"/>
              <a:t> Nasional </a:t>
            </a:r>
            <a:r>
              <a:rPr lang="en-US" dirty="0" err="1"/>
              <a:t>Republik</a:t>
            </a:r>
            <a:r>
              <a:rPr lang="en-US" dirty="0"/>
              <a:t> Indonesia</a:t>
            </a:r>
            <a:endParaRPr lang="en-US" dirty="0"/>
          </a:p>
        </p:txBody>
      </p:sp>
      <p:sp>
        <p:nvSpPr>
          <p:cNvPr id="5" name="Text Placeholder 4"/>
          <p:cNvSpPr>
            <a:spLocks noGrp="1"/>
          </p:cNvSpPr>
          <p:nvPr>
            <p:ph type="body" sz="quarter" idx="3"/>
          </p:nvPr>
        </p:nvSpPr>
        <p:spPr>
          <a:xfrm>
            <a:off x="6633864" y="1115410"/>
            <a:ext cx="4800600" cy="632529"/>
          </a:xfrm>
        </p:spPr>
        <p:txBody>
          <a:bodyPr/>
          <a:lstStyle/>
          <a:p>
            <a:r>
              <a:rPr lang="en-US" dirty="0" err="1" smtClean="0"/>
              <a:t>manfaat</a:t>
            </a:r>
            <a:endParaRPr lang="en-US" dirty="0"/>
          </a:p>
        </p:txBody>
      </p:sp>
      <p:sp>
        <p:nvSpPr>
          <p:cNvPr id="6" name="Content Placeholder 5"/>
          <p:cNvSpPr>
            <a:spLocks noGrp="1"/>
          </p:cNvSpPr>
          <p:nvPr>
            <p:ph sz="quarter" idx="4"/>
          </p:nvPr>
        </p:nvSpPr>
        <p:spPr>
          <a:xfrm>
            <a:off x="6633864" y="1824879"/>
            <a:ext cx="4800600" cy="1689030"/>
          </a:xfrm>
        </p:spPr>
        <p:txBody>
          <a:bodyPr/>
          <a:lstStyle/>
          <a:p>
            <a:pPr algn="just"/>
            <a:r>
              <a:rPr lang="id-ID" dirty="0"/>
              <a:t>Dapat mempermudah </a:t>
            </a:r>
            <a:r>
              <a:rPr lang="en-US" dirty="0" err="1" smtClean="0"/>
              <a:t>peserta</a:t>
            </a:r>
            <a:r>
              <a:rPr lang="en-US" dirty="0" smtClean="0"/>
              <a:t> </a:t>
            </a:r>
            <a:r>
              <a:rPr lang="en-US" dirty="0" err="1" smtClean="0"/>
              <a:t>diklat</a:t>
            </a:r>
            <a:r>
              <a:rPr lang="en-US" dirty="0" smtClean="0"/>
              <a:t> </a:t>
            </a:r>
            <a:r>
              <a:rPr lang="en-US" dirty="0" err="1" smtClean="0"/>
              <a:t>dan</a:t>
            </a:r>
            <a:r>
              <a:rPr lang="en-US" dirty="0" smtClean="0"/>
              <a:t> staff </a:t>
            </a:r>
            <a:r>
              <a:rPr lang="en-US" dirty="0" err="1" smtClean="0"/>
              <a:t>bagian</a:t>
            </a:r>
            <a:r>
              <a:rPr lang="en-US" dirty="0" smtClean="0"/>
              <a:t> </a:t>
            </a:r>
            <a:r>
              <a:rPr lang="en-US" dirty="0" err="1" smtClean="0"/>
              <a:t>evaluasi</a:t>
            </a:r>
            <a:r>
              <a:rPr lang="id-ID" dirty="0" smtClean="0"/>
              <a:t> </a:t>
            </a:r>
            <a:r>
              <a:rPr lang="id-ID" dirty="0"/>
              <a:t>Pusdiklat ANRI </a:t>
            </a:r>
            <a:r>
              <a:rPr lang="id-ID" dirty="0" smtClean="0"/>
              <a:t>dalam </a:t>
            </a:r>
            <a:r>
              <a:rPr lang="id-ID" dirty="0"/>
              <a:t>proses </a:t>
            </a:r>
            <a:r>
              <a:rPr lang="en-ID" dirty="0" err="1"/>
              <a:t>pendataan</a:t>
            </a:r>
            <a:r>
              <a:rPr lang="en-ID" dirty="0"/>
              <a:t> </a:t>
            </a:r>
            <a:r>
              <a:rPr lang="en-ID" dirty="0" err="1"/>
              <a:t>laporan</a:t>
            </a:r>
            <a:r>
              <a:rPr lang="en-ID" dirty="0"/>
              <a:t> </a:t>
            </a:r>
            <a:r>
              <a:rPr lang="en-ID" dirty="0" err="1"/>
              <a:t>hasil</a:t>
            </a:r>
            <a:r>
              <a:rPr lang="en-ID" dirty="0"/>
              <a:t> </a:t>
            </a:r>
            <a:r>
              <a:rPr lang="en-ID" dirty="0" err="1"/>
              <a:t>evaluasi</a:t>
            </a:r>
            <a:r>
              <a:rPr lang="en-ID" dirty="0"/>
              <a:t> </a:t>
            </a:r>
            <a:r>
              <a:rPr lang="en-ID" dirty="0" err="1"/>
              <a:t>diklat</a:t>
            </a:r>
            <a:r>
              <a:rPr lang="en-ID" dirty="0"/>
              <a:t> </a:t>
            </a:r>
            <a:r>
              <a:rPr lang="en-ID" dirty="0" err="1"/>
              <a:t>teknis</a:t>
            </a:r>
            <a:r>
              <a:rPr lang="en-ID" dirty="0"/>
              <a:t> agar </a:t>
            </a:r>
            <a:r>
              <a:rPr lang="id-ID" dirty="0"/>
              <a:t>lebih</a:t>
            </a:r>
            <a:r>
              <a:rPr lang="en-ID" dirty="0"/>
              <a:t> </a:t>
            </a:r>
            <a:r>
              <a:rPr lang="en-ID" dirty="0" err="1"/>
              <a:t>efektif</a:t>
            </a:r>
            <a:r>
              <a:rPr lang="en-ID" dirty="0"/>
              <a:t> </a:t>
            </a:r>
            <a:r>
              <a:rPr lang="en-ID" dirty="0" err="1"/>
              <a:t>dan</a:t>
            </a:r>
            <a:r>
              <a:rPr lang="en-ID" dirty="0"/>
              <a:t> </a:t>
            </a:r>
            <a:r>
              <a:rPr lang="id-ID" dirty="0"/>
              <a:t> efisien</a:t>
            </a:r>
            <a:r>
              <a:rPr lang="en-ID" dirty="0"/>
              <a:t>.</a:t>
            </a:r>
            <a:endParaRPr lang="en-US" dirty="0"/>
          </a:p>
          <a:p>
            <a:endParaRPr lang="en-US" dirty="0"/>
          </a:p>
        </p:txBody>
      </p:sp>
      <p:sp>
        <p:nvSpPr>
          <p:cNvPr id="9" name="Rectangle 8"/>
          <p:cNvSpPr/>
          <p:nvPr/>
        </p:nvSpPr>
        <p:spPr>
          <a:xfrm>
            <a:off x="2735674" y="3678087"/>
            <a:ext cx="3396521" cy="2584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399" y="3762103"/>
            <a:ext cx="3230879" cy="242316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864" y="3762103"/>
            <a:ext cx="3230880" cy="2423160"/>
          </a:xfrm>
          <a:prstGeom prst="rect">
            <a:avLst/>
          </a:prstGeom>
        </p:spPr>
      </p:pic>
    </p:spTree>
    <p:extLst>
      <p:ext uri="{BB962C8B-B14F-4D97-AF65-F5344CB8AC3E}">
        <p14:creationId xmlns:p14="http://schemas.microsoft.com/office/powerpoint/2010/main" val="281406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Tinjauan</a:t>
            </a:r>
            <a:r>
              <a:rPr lang="en-US" dirty="0" smtClean="0"/>
              <a:t> </a:t>
            </a:r>
            <a:r>
              <a:rPr lang="en-US" dirty="0" err="1" smtClean="0"/>
              <a:t>instansi</a:t>
            </a:r>
            <a:endParaRPr lang="en-US" dirty="0"/>
          </a:p>
        </p:txBody>
      </p:sp>
      <p:sp>
        <p:nvSpPr>
          <p:cNvPr id="6" name="Text Placeholder 5"/>
          <p:cNvSpPr>
            <a:spLocks noGrp="1"/>
          </p:cNvSpPr>
          <p:nvPr>
            <p:ph type="body" idx="1"/>
          </p:nvPr>
        </p:nvSpPr>
        <p:spPr>
          <a:xfrm>
            <a:off x="1251678" y="936895"/>
            <a:ext cx="4800600" cy="632529"/>
          </a:xfrm>
        </p:spPr>
        <p:txBody>
          <a:bodyPr/>
          <a:lstStyle/>
          <a:p>
            <a:r>
              <a:rPr lang="en-US" dirty="0" err="1" smtClean="0"/>
              <a:t>Visi</a:t>
            </a:r>
            <a:r>
              <a:rPr lang="en-US" dirty="0" smtClean="0"/>
              <a:t> </a:t>
            </a:r>
            <a:r>
              <a:rPr lang="en-US" dirty="0" err="1" smtClean="0"/>
              <a:t>dan</a:t>
            </a:r>
            <a:r>
              <a:rPr lang="en-US" dirty="0" smtClean="0"/>
              <a:t> </a:t>
            </a:r>
            <a:r>
              <a:rPr lang="en-US" dirty="0" err="1" smtClean="0"/>
              <a:t>misi</a:t>
            </a:r>
            <a:r>
              <a:rPr lang="en-US" dirty="0" smtClean="0"/>
              <a:t> </a:t>
            </a:r>
            <a:r>
              <a:rPr lang="en-US" dirty="0" err="1" smtClean="0"/>
              <a:t>pusdiklat</a:t>
            </a:r>
            <a:r>
              <a:rPr lang="en-US" dirty="0" smtClean="0"/>
              <a:t> </a:t>
            </a:r>
            <a:r>
              <a:rPr lang="en-US" dirty="0" err="1" smtClean="0"/>
              <a:t>anri</a:t>
            </a:r>
            <a:endParaRPr lang="en-US" dirty="0"/>
          </a:p>
        </p:txBody>
      </p:sp>
      <p:sp>
        <p:nvSpPr>
          <p:cNvPr id="7" name="Content Placeholder 6"/>
          <p:cNvSpPr>
            <a:spLocks noGrp="1"/>
          </p:cNvSpPr>
          <p:nvPr>
            <p:ph sz="half" idx="2"/>
          </p:nvPr>
        </p:nvSpPr>
        <p:spPr>
          <a:xfrm>
            <a:off x="1248224" y="1646365"/>
            <a:ext cx="6732608" cy="5211635"/>
          </a:xfrm>
        </p:spPr>
        <p:txBody>
          <a:bodyPr>
            <a:normAutofit fontScale="92500" lnSpcReduction="20000"/>
          </a:bodyPr>
          <a:lstStyle/>
          <a:p>
            <a:pPr algn="just"/>
            <a:r>
              <a:rPr lang="id-ID" b="1" dirty="0"/>
              <a:t>Visi :</a:t>
            </a:r>
            <a:r>
              <a:rPr lang="en-US" b="1" dirty="0"/>
              <a:t> 	</a:t>
            </a:r>
            <a:r>
              <a:rPr lang="id-ID" dirty="0"/>
              <a:t>Menjadikan Arsip Sebagai Simpul Pemersatu Bangsa Dalam Kerangka Negara Kesatuan Republik Indonesia Yang akan Dicapai Pada Tahun 2025.</a:t>
            </a:r>
            <a:endParaRPr lang="en-US" dirty="0"/>
          </a:p>
          <a:p>
            <a:pPr algn="just"/>
            <a:r>
              <a:rPr lang="id-ID" b="1" dirty="0"/>
              <a:t>Misi :</a:t>
            </a:r>
            <a:endParaRPr lang="en-US" dirty="0"/>
          </a:p>
          <a:p>
            <a:pPr lvl="0" algn="just"/>
            <a:r>
              <a:rPr lang="en-US" dirty="0"/>
              <a:t>M</a:t>
            </a:r>
            <a:r>
              <a:rPr lang="id-ID" dirty="0"/>
              <a:t>emberdayakan arsip sebagai tulang punggung manajemen pemerintahan dan pembangunan</a:t>
            </a:r>
            <a:r>
              <a:rPr lang="en-ID" dirty="0"/>
              <a:t>,</a:t>
            </a:r>
            <a:endParaRPr lang="en-US" dirty="0"/>
          </a:p>
          <a:p>
            <a:pPr lvl="0" algn="just"/>
            <a:r>
              <a:rPr lang="en-US" dirty="0"/>
              <a:t>Me</a:t>
            </a:r>
            <a:r>
              <a:rPr lang="id-ID" dirty="0"/>
              <a:t>mberdayakan arsp sebagai bukti akuntabilitas kinerja organisasi</a:t>
            </a:r>
            <a:endParaRPr lang="en-US" dirty="0"/>
          </a:p>
          <a:p>
            <a:pPr lvl="0" algn="just"/>
            <a:r>
              <a:rPr lang="en-US" dirty="0" err="1"/>
              <a:t>Memberdayakan</a:t>
            </a:r>
            <a:r>
              <a:rPr lang="en-US" dirty="0"/>
              <a:t> </a:t>
            </a:r>
            <a:r>
              <a:rPr lang="en-US" dirty="0" err="1"/>
              <a:t>arsip</a:t>
            </a:r>
            <a:r>
              <a:rPr lang="en-US" dirty="0"/>
              <a:t> </a:t>
            </a:r>
            <a:r>
              <a:rPr lang="en-US" dirty="0" err="1"/>
              <a:t>sebagai</a:t>
            </a:r>
            <a:r>
              <a:rPr lang="en-US" dirty="0"/>
              <a:t> </a:t>
            </a:r>
            <a:r>
              <a:rPr lang="en-US" dirty="0" err="1"/>
              <a:t>memori</a:t>
            </a:r>
            <a:r>
              <a:rPr lang="en-US" dirty="0"/>
              <a:t> </a:t>
            </a:r>
            <a:r>
              <a:rPr lang="en-US" dirty="0" err="1"/>
              <a:t>kolektif</a:t>
            </a:r>
            <a:r>
              <a:rPr lang="en-US" dirty="0"/>
              <a:t> </a:t>
            </a:r>
            <a:r>
              <a:rPr lang="en-US" dirty="0" err="1"/>
              <a:t>dan</a:t>
            </a:r>
            <a:r>
              <a:rPr lang="en-US" dirty="0"/>
              <a:t> </a:t>
            </a:r>
            <a:r>
              <a:rPr lang="en-US" dirty="0" err="1"/>
              <a:t>jati</a:t>
            </a:r>
            <a:r>
              <a:rPr lang="en-US" dirty="0"/>
              <a:t> </a:t>
            </a:r>
            <a:r>
              <a:rPr lang="en-US" dirty="0" err="1"/>
              <a:t>diri</a:t>
            </a:r>
            <a:r>
              <a:rPr lang="en-US" dirty="0"/>
              <a:t> </a:t>
            </a:r>
            <a:r>
              <a:rPr lang="en-US" dirty="0" err="1"/>
              <a:t>bangsa</a:t>
            </a:r>
            <a:r>
              <a:rPr lang="en-US" dirty="0"/>
              <a:t> </a:t>
            </a:r>
            <a:r>
              <a:rPr lang="en-US" dirty="0" err="1"/>
              <a:t>dalam</a:t>
            </a:r>
            <a:r>
              <a:rPr lang="en-US" dirty="0"/>
              <a:t> </a:t>
            </a:r>
            <a:r>
              <a:rPr lang="en-US" dirty="0" err="1"/>
              <a:t>kerangka</a:t>
            </a:r>
            <a:r>
              <a:rPr lang="en-US" dirty="0"/>
              <a:t> Negara </a:t>
            </a:r>
            <a:r>
              <a:rPr lang="en-US" dirty="0" err="1"/>
              <a:t>Kesatuan</a:t>
            </a:r>
            <a:r>
              <a:rPr lang="en-US" dirty="0"/>
              <a:t> </a:t>
            </a:r>
            <a:r>
              <a:rPr lang="en-US" dirty="0" err="1"/>
              <a:t>Republik</a:t>
            </a:r>
            <a:r>
              <a:rPr lang="en-US" dirty="0"/>
              <a:t> Indonesia.</a:t>
            </a:r>
          </a:p>
          <a:p>
            <a:pPr lvl="0" algn="just"/>
            <a:r>
              <a:rPr lang="en-US" dirty="0"/>
              <a:t>Me</a:t>
            </a:r>
            <a:r>
              <a:rPr lang="id-ID" dirty="0"/>
              <a:t>lestarikan arsip sebagai memori kolektif dan jati diri bangsa dalam kerangka Negara Kesatuan Republik Indonesia</a:t>
            </a:r>
            <a:r>
              <a:rPr lang="en-ID" dirty="0"/>
              <a:t>.</a:t>
            </a:r>
            <a:endParaRPr lang="en-US" dirty="0"/>
          </a:p>
          <a:p>
            <a:pPr lvl="0" algn="just"/>
            <a:r>
              <a:rPr lang="en-US" dirty="0"/>
              <a:t>Me</a:t>
            </a:r>
            <a:r>
              <a:rPr lang="id-ID" dirty="0"/>
              <a:t>mberikan akses arsip kepada publik untuk kepentingan pemerintahan, pembangunan, penelitian dan ilmu pengetahuan untuk kesejahteraan rakyat sesuai peratutan perundang-undangan dan kaidah-kaidah kearsipan demi kemaslahatan bangsa.</a:t>
            </a:r>
            <a:endParaRPr lang="en-US" dirty="0"/>
          </a:p>
          <a:p>
            <a:pPr algn="just"/>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808" y="2507224"/>
            <a:ext cx="2906895" cy="2746947"/>
          </a:xfrm>
          <a:prstGeom prst="rect">
            <a:avLst/>
          </a:prstGeom>
        </p:spPr>
      </p:pic>
    </p:spTree>
    <p:extLst>
      <p:ext uri="{BB962C8B-B14F-4D97-AF65-F5344CB8AC3E}">
        <p14:creationId xmlns:p14="http://schemas.microsoft.com/office/powerpoint/2010/main" val="1117004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Tinjauan</a:t>
            </a:r>
            <a:r>
              <a:rPr lang="en-US" dirty="0" smtClean="0"/>
              <a:t> </a:t>
            </a:r>
            <a:r>
              <a:rPr lang="en-US" dirty="0" err="1" smtClean="0"/>
              <a:t>instansi</a:t>
            </a:r>
            <a:endParaRPr lang="en-US" dirty="0"/>
          </a:p>
        </p:txBody>
      </p:sp>
      <p:sp>
        <p:nvSpPr>
          <p:cNvPr id="8" name="Text Placeholder 7"/>
          <p:cNvSpPr>
            <a:spLocks noGrp="1"/>
          </p:cNvSpPr>
          <p:nvPr>
            <p:ph type="body" sz="quarter" idx="3"/>
          </p:nvPr>
        </p:nvSpPr>
        <p:spPr>
          <a:xfrm>
            <a:off x="1252728" y="1241988"/>
            <a:ext cx="4800600" cy="632529"/>
          </a:xfrm>
        </p:spPr>
        <p:txBody>
          <a:bodyPr/>
          <a:lstStyle/>
          <a:p>
            <a:r>
              <a:rPr lang="en-US" dirty="0" err="1" smtClean="0"/>
              <a:t>struktur</a:t>
            </a:r>
            <a:r>
              <a:rPr lang="en-US" dirty="0" smtClean="0"/>
              <a:t> </a:t>
            </a:r>
            <a:r>
              <a:rPr lang="en-US" dirty="0" err="1" smtClean="0"/>
              <a:t>organisasi</a:t>
            </a:r>
            <a:r>
              <a:rPr lang="en-US" dirty="0" smtClean="0"/>
              <a:t> </a:t>
            </a:r>
            <a:r>
              <a:rPr lang="en-US" dirty="0" err="1" smtClean="0"/>
              <a:t>pusdiklat</a:t>
            </a:r>
            <a:r>
              <a:rPr lang="en-US" dirty="0" smtClean="0"/>
              <a:t> </a:t>
            </a:r>
            <a:r>
              <a:rPr lang="en-US" dirty="0" err="1" smtClean="0"/>
              <a:t>anri</a:t>
            </a:r>
            <a:endParaRPr lang="en-US" dirty="0"/>
          </a:p>
        </p:txBody>
      </p:sp>
      <p:pic>
        <p:nvPicPr>
          <p:cNvPr id="10" name="Content Placeholder 9" descr="STRUKTUR ORGANISASI"/>
          <p:cNvPicPr>
            <a:picLocks noGrp="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3359985" y="2080759"/>
            <a:ext cx="5958186" cy="4566780"/>
          </a:xfrm>
          <a:prstGeom prst="rect">
            <a:avLst/>
          </a:prstGeom>
          <a:noFill/>
          <a:ln>
            <a:noFill/>
          </a:ln>
        </p:spPr>
      </p:pic>
    </p:spTree>
    <p:extLst>
      <p:ext uri="{BB962C8B-B14F-4D97-AF65-F5344CB8AC3E}">
        <p14:creationId xmlns:p14="http://schemas.microsoft.com/office/powerpoint/2010/main" val="3118121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8630" y="370115"/>
            <a:ext cx="3584620" cy="27359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323369" y="2892349"/>
            <a:ext cx="3092117" cy="1196670"/>
          </a:xfrm>
        </p:spPr>
        <p:txBody>
          <a:bodyPr>
            <a:noAutofit/>
          </a:bodyPr>
          <a:lstStyle/>
          <a:p>
            <a:r>
              <a:rPr lang="en-US" sz="2400" dirty="0" err="1" smtClean="0"/>
              <a:t>Dokumentasi</a:t>
            </a:r>
            <a:r>
              <a:rPr lang="en-US" sz="2400" dirty="0" smtClean="0"/>
              <a:t> </a:t>
            </a:r>
            <a:r>
              <a:rPr lang="en-US" sz="2400" dirty="0" err="1" smtClean="0"/>
              <a:t>praktik</a:t>
            </a:r>
            <a:r>
              <a:rPr lang="en-US" sz="2400" dirty="0" smtClean="0"/>
              <a:t> </a:t>
            </a:r>
            <a:r>
              <a:rPr lang="en-US" sz="2400" dirty="0" err="1" smtClean="0"/>
              <a:t>lapang</a:t>
            </a:r>
            <a:endParaRPr lang="en-US" sz="2400" dirty="0"/>
          </a:p>
        </p:txBody>
      </p:sp>
      <p:pic>
        <p:nvPicPr>
          <p:cNvPr id="5" name="Picture 4" descr="D:\_______PKL_______\DOKUMENTASI\WhatsApp Image 2017-08-01 at 21.11.09 (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714" y="471714"/>
            <a:ext cx="3410703" cy="2561771"/>
          </a:xfrm>
          <a:prstGeom prst="rect">
            <a:avLst/>
          </a:prstGeom>
          <a:noFill/>
          <a:ln>
            <a:noFill/>
          </a:ln>
        </p:spPr>
      </p:pic>
      <p:sp>
        <p:nvSpPr>
          <p:cNvPr id="9" name="Rectangle 8"/>
          <p:cNvSpPr/>
          <p:nvPr/>
        </p:nvSpPr>
        <p:spPr>
          <a:xfrm>
            <a:off x="3586502" y="2153557"/>
            <a:ext cx="3491372" cy="2678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atsApp Image 2018-09-06 at 10.19.3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1" y="2225410"/>
            <a:ext cx="3358964" cy="2530549"/>
          </a:xfrm>
          <a:prstGeom prst="rect">
            <a:avLst/>
          </a:prstGeom>
          <a:noFill/>
          <a:ln>
            <a:noFill/>
          </a:ln>
        </p:spPr>
      </p:pic>
      <p:sp>
        <p:nvSpPr>
          <p:cNvPr id="10" name="Rectangle 9"/>
          <p:cNvSpPr/>
          <p:nvPr/>
        </p:nvSpPr>
        <p:spPr>
          <a:xfrm>
            <a:off x="1517650" y="3403599"/>
            <a:ext cx="2425700" cy="31623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sApp Image 2018-09-29 a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334" y="3480933"/>
            <a:ext cx="2257336" cy="301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481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Tinjauan</a:t>
            </a:r>
            <a:r>
              <a:rPr lang="en-US" dirty="0" smtClean="0"/>
              <a:t> </a:t>
            </a:r>
            <a:r>
              <a:rPr lang="en-US" dirty="0" err="1" smtClean="0"/>
              <a:t>pustaka</a:t>
            </a:r>
            <a:endParaRPr lang="en-US" dirty="0"/>
          </a:p>
        </p:txBody>
      </p:sp>
      <p:sp>
        <p:nvSpPr>
          <p:cNvPr id="3" name="Content Placeholder 2"/>
          <p:cNvSpPr>
            <a:spLocks noGrp="1"/>
          </p:cNvSpPr>
          <p:nvPr>
            <p:ph idx="1"/>
          </p:nvPr>
        </p:nvSpPr>
        <p:spPr>
          <a:xfrm>
            <a:off x="1251678" y="1181101"/>
            <a:ext cx="9778272" cy="5410199"/>
          </a:xfrm>
        </p:spPr>
        <p:txBody>
          <a:bodyPr>
            <a:noAutofit/>
          </a:bodyPr>
          <a:lstStyle/>
          <a:p>
            <a:pPr algn="just"/>
            <a:r>
              <a:rPr lang="en-ID" sz="2200" dirty="0" err="1"/>
              <a:t>Evaluasi</a:t>
            </a:r>
            <a:r>
              <a:rPr lang="en-ID" sz="2200" dirty="0"/>
              <a:t> </a:t>
            </a:r>
            <a:r>
              <a:rPr lang="en-ID" sz="2200" dirty="0" err="1"/>
              <a:t>merupakan</a:t>
            </a:r>
            <a:r>
              <a:rPr lang="en-ID" sz="2200" dirty="0"/>
              <a:t> r</a:t>
            </a:r>
            <a:r>
              <a:rPr lang="id-ID" sz="2200" dirty="0"/>
              <a:t>iset untuk mengumpulkan, menganalisis, dan menyajikan informasi yang bermanfaat mengenai objek evaluasi, selanjutnya menilainya dan membandingkannya dengan indikator evaluasi dan hasilnya dipergunakan untuk mengambil keputusan mengenai objek evaluasi tersebut (Wirawan, 2012)</a:t>
            </a:r>
            <a:r>
              <a:rPr lang="en-ID" sz="2200" dirty="0" smtClean="0"/>
              <a:t>.</a:t>
            </a:r>
          </a:p>
          <a:p>
            <a:pPr algn="just"/>
            <a:r>
              <a:rPr lang="en-ID" sz="2200" dirty="0" err="1"/>
              <a:t>P</a:t>
            </a:r>
            <a:r>
              <a:rPr lang="en-ID" sz="2200" dirty="0" err="1" smtClean="0"/>
              <a:t>endidikan</a:t>
            </a:r>
            <a:r>
              <a:rPr lang="en-ID" sz="2200" dirty="0" smtClean="0"/>
              <a:t> </a:t>
            </a:r>
            <a:r>
              <a:rPr lang="en-ID" sz="2200" dirty="0" err="1"/>
              <a:t>dan</a:t>
            </a:r>
            <a:r>
              <a:rPr lang="en-ID" sz="2200" dirty="0"/>
              <a:t> </a:t>
            </a:r>
            <a:r>
              <a:rPr lang="en-ID" sz="2200" dirty="0" err="1"/>
              <a:t>pelatihan</a:t>
            </a:r>
            <a:r>
              <a:rPr lang="en-ID" sz="2200" dirty="0"/>
              <a:t> (</a:t>
            </a:r>
            <a:r>
              <a:rPr lang="en-ID" sz="2200" dirty="0" err="1"/>
              <a:t>diklat</a:t>
            </a:r>
            <a:r>
              <a:rPr lang="en-ID" sz="2200" dirty="0"/>
              <a:t>) </a:t>
            </a:r>
            <a:r>
              <a:rPr lang="en-ID" sz="2200" dirty="0" err="1"/>
              <a:t>merupakan</a:t>
            </a:r>
            <a:r>
              <a:rPr lang="en-ID" sz="2200" dirty="0"/>
              <a:t> </a:t>
            </a:r>
            <a:r>
              <a:rPr lang="en-ID" sz="2200" dirty="0" err="1"/>
              <a:t>suatu</a:t>
            </a:r>
            <a:r>
              <a:rPr lang="en-ID" sz="2200" dirty="0"/>
              <a:t> </a:t>
            </a:r>
            <a:r>
              <a:rPr lang="en-ID" sz="2200" dirty="0" err="1"/>
              <a:t>kegiatan</a:t>
            </a:r>
            <a:r>
              <a:rPr lang="en-ID" sz="2200" dirty="0"/>
              <a:t> yang </a:t>
            </a:r>
            <a:r>
              <a:rPr lang="en-ID" sz="2200" dirty="0" err="1"/>
              <a:t>dilaksanakan</a:t>
            </a:r>
            <a:r>
              <a:rPr lang="en-ID" sz="2200" dirty="0"/>
              <a:t> </a:t>
            </a:r>
            <a:r>
              <a:rPr lang="en-ID" sz="2200" dirty="0" err="1"/>
              <a:t>oleh</a:t>
            </a:r>
            <a:r>
              <a:rPr lang="en-ID" sz="2200" dirty="0"/>
              <a:t> </a:t>
            </a:r>
            <a:r>
              <a:rPr lang="en-ID" sz="2200" dirty="0" err="1"/>
              <a:t>suatu</a:t>
            </a:r>
            <a:r>
              <a:rPr lang="en-ID" sz="2200" dirty="0"/>
              <a:t> </a:t>
            </a:r>
            <a:r>
              <a:rPr lang="en-ID" sz="2200" dirty="0" err="1"/>
              <a:t>instansi</a:t>
            </a:r>
            <a:r>
              <a:rPr lang="en-ID" sz="2200" dirty="0"/>
              <a:t> </a:t>
            </a:r>
            <a:r>
              <a:rPr lang="en-ID" sz="2200" dirty="0" err="1"/>
              <a:t>tertentu</a:t>
            </a:r>
            <a:r>
              <a:rPr lang="en-ID" sz="2200" dirty="0"/>
              <a:t> </a:t>
            </a:r>
            <a:r>
              <a:rPr lang="en-ID" sz="2200" dirty="0" err="1"/>
              <a:t>dengan</a:t>
            </a:r>
            <a:r>
              <a:rPr lang="en-ID" sz="2200" dirty="0"/>
              <a:t> </a:t>
            </a:r>
            <a:r>
              <a:rPr lang="en-ID" sz="2200" dirty="0" err="1"/>
              <a:t>tujuan</a:t>
            </a:r>
            <a:r>
              <a:rPr lang="en-ID" sz="2200" dirty="0"/>
              <a:t> </a:t>
            </a:r>
            <a:r>
              <a:rPr lang="en-ID" sz="2200" dirty="0" err="1"/>
              <a:t>untuk</a:t>
            </a:r>
            <a:r>
              <a:rPr lang="en-ID" sz="2200" dirty="0"/>
              <a:t> </a:t>
            </a:r>
            <a:r>
              <a:rPr lang="en-ID" sz="2200" dirty="0" err="1"/>
              <a:t>meningkatkan</a:t>
            </a:r>
            <a:r>
              <a:rPr lang="en-ID" sz="2200" dirty="0"/>
              <a:t>, </a:t>
            </a:r>
            <a:r>
              <a:rPr lang="en-ID" sz="2200" dirty="0" err="1"/>
              <a:t>membantu</a:t>
            </a:r>
            <a:r>
              <a:rPr lang="en-ID" sz="2200" dirty="0"/>
              <a:t> </a:t>
            </a:r>
            <a:r>
              <a:rPr lang="en-ID" sz="2200" dirty="0" err="1"/>
              <a:t>dan</a:t>
            </a:r>
            <a:r>
              <a:rPr lang="en-ID" sz="2200" dirty="0"/>
              <a:t> </a:t>
            </a:r>
            <a:r>
              <a:rPr lang="en-ID" sz="2200" dirty="0" err="1"/>
              <a:t>memperbaiki</a:t>
            </a:r>
            <a:r>
              <a:rPr lang="en-ID" sz="2200" dirty="0"/>
              <a:t> </a:t>
            </a:r>
            <a:r>
              <a:rPr lang="en-ID" sz="2200" dirty="0" err="1"/>
              <a:t>pengetahuan</a:t>
            </a:r>
            <a:r>
              <a:rPr lang="en-ID" sz="2200" dirty="0"/>
              <a:t> </a:t>
            </a:r>
            <a:r>
              <a:rPr lang="en-ID" sz="2200" dirty="0" err="1"/>
              <a:t>manusia</a:t>
            </a:r>
            <a:r>
              <a:rPr lang="en-ID" sz="2200" dirty="0" smtClean="0"/>
              <a:t>.</a:t>
            </a:r>
          </a:p>
          <a:p>
            <a:pPr algn="just"/>
            <a:r>
              <a:rPr lang="id-ID" sz="2200" dirty="0"/>
              <a:t>Menurut Undang-Undang (UU) Nomor 43 Tahun 2009 mengenai Kearsipan, </a:t>
            </a:r>
            <a:r>
              <a:rPr lang="en-ID" sz="2200" dirty="0" err="1"/>
              <a:t>pengertian</a:t>
            </a:r>
            <a:r>
              <a:rPr lang="en-ID" sz="2200" dirty="0"/>
              <a:t> </a:t>
            </a:r>
            <a:r>
              <a:rPr lang="en-ID" sz="2200" dirty="0" err="1"/>
              <a:t>arsip</a:t>
            </a:r>
            <a:r>
              <a:rPr lang="en-ID" sz="2200" dirty="0"/>
              <a:t> di </a:t>
            </a:r>
            <a:r>
              <a:rPr lang="en-ID" sz="2200" dirty="0" err="1"/>
              <a:t>dalam</a:t>
            </a:r>
            <a:r>
              <a:rPr lang="en-ID" sz="2200" dirty="0"/>
              <a:t> Bab I </a:t>
            </a:r>
            <a:r>
              <a:rPr lang="en-ID" sz="2200" dirty="0" err="1"/>
              <a:t>Ketentuan</a:t>
            </a:r>
            <a:r>
              <a:rPr lang="en-ID" sz="2200" dirty="0"/>
              <a:t> </a:t>
            </a:r>
            <a:r>
              <a:rPr lang="en-ID" sz="2200" dirty="0" err="1"/>
              <a:t>Umum</a:t>
            </a:r>
            <a:r>
              <a:rPr lang="en-ID" sz="2200" dirty="0"/>
              <a:t> </a:t>
            </a:r>
            <a:r>
              <a:rPr lang="en-ID" sz="2200" dirty="0" err="1"/>
              <a:t>Pasal</a:t>
            </a:r>
            <a:r>
              <a:rPr lang="en-ID" sz="2200" dirty="0"/>
              <a:t> 1 </a:t>
            </a:r>
            <a:r>
              <a:rPr lang="en-ID" sz="2200" dirty="0" err="1"/>
              <a:t>adalah</a:t>
            </a:r>
            <a:r>
              <a:rPr lang="en-ID" sz="2200" dirty="0"/>
              <a:t> </a:t>
            </a:r>
            <a:r>
              <a:rPr lang="en-ID" sz="2200" dirty="0" err="1"/>
              <a:t>rekaman</a:t>
            </a:r>
            <a:r>
              <a:rPr lang="en-ID" sz="2200" dirty="0"/>
              <a:t> </a:t>
            </a:r>
            <a:r>
              <a:rPr lang="en-ID" sz="2200" dirty="0" err="1"/>
              <a:t>kegiatan</a:t>
            </a:r>
            <a:r>
              <a:rPr lang="en-ID" sz="2200" dirty="0"/>
              <a:t> </a:t>
            </a:r>
            <a:r>
              <a:rPr lang="en-ID" sz="2200" dirty="0" err="1"/>
              <a:t>atau</a:t>
            </a:r>
            <a:r>
              <a:rPr lang="en-ID" sz="2200" dirty="0"/>
              <a:t> </a:t>
            </a:r>
            <a:r>
              <a:rPr lang="en-ID" sz="2200" dirty="0" err="1"/>
              <a:t>peristiwa</a:t>
            </a:r>
            <a:r>
              <a:rPr lang="en-ID" sz="2200" dirty="0"/>
              <a:t> </a:t>
            </a:r>
            <a:r>
              <a:rPr lang="en-ID" sz="2200" dirty="0" err="1"/>
              <a:t>dalam</a:t>
            </a:r>
            <a:r>
              <a:rPr lang="en-ID" sz="2200" dirty="0"/>
              <a:t> </a:t>
            </a:r>
            <a:r>
              <a:rPr lang="en-ID" sz="2200" dirty="0" err="1"/>
              <a:t>berbagai</a:t>
            </a:r>
            <a:r>
              <a:rPr lang="en-ID" sz="2200" dirty="0"/>
              <a:t> </a:t>
            </a:r>
            <a:r>
              <a:rPr lang="en-ID" sz="2200" dirty="0" err="1"/>
              <a:t>bentuk</a:t>
            </a:r>
            <a:r>
              <a:rPr lang="en-ID" sz="2200" dirty="0"/>
              <a:t> </a:t>
            </a:r>
            <a:r>
              <a:rPr lang="en-ID" sz="2200" dirty="0" err="1"/>
              <a:t>dan</a:t>
            </a:r>
            <a:r>
              <a:rPr lang="en-ID" sz="2200" dirty="0"/>
              <a:t> media </a:t>
            </a:r>
            <a:r>
              <a:rPr lang="en-ID" sz="2200" dirty="0" err="1"/>
              <a:t>sesuai</a:t>
            </a:r>
            <a:r>
              <a:rPr lang="en-ID" sz="2200" dirty="0"/>
              <a:t> </a:t>
            </a:r>
            <a:r>
              <a:rPr lang="en-ID" sz="2200" dirty="0" err="1"/>
              <a:t>dengan</a:t>
            </a:r>
            <a:r>
              <a:rPr lang="en-ID" sz="2200" dirty="0"/>
              <a:t> </a:t>
            </a:r>
            <a:r>
              <a:rPr lang="en-ID" sz="2200" dirty="0" err="1"/>
              <a:t>perkembangan</a:t>
            </a:r>
            <a:r>
              <a:rPr lang="en-ID" sz="2200" dirty="0"/>
              <a:t> </a:t>
            </a:r>
            <a:r>
              <a:rPr lang="en-ID" sz="2200" dirty="0" err="1"/>
              <a:t>teknologi</a:t>
            </a:r>
            <a:r>
              <a:rPr lang="en-ID" sz="2200" dirty="0"/>
              <a:t> </a:t>
            </a:r>
            <a:r>
              <a:rPr lang="en-ID" sz="2200" dirty="0" err="1"/>
              <a:t>informasi</a:t>
            </a:r>
            <a:r>
              <a:rPr lang="en-ID" sz="2200" dirty="0"/>
              <a:t> </a:t>
            </a:r>
            <a:r>
              <a:rPr lang="en-ID" sz="2200" dirty="0" err="1"/>
              <a:t>dan</a:t>
            </a:r>
            <a:r>
              <a:rPr lang="en-ID" sz="2200" dirty="0"/>
              <a:t> </a:t>
            </a:r>
            <a:r>
              <a:rPr lang="en-ID" sz="2200" dirty="0" err="1"/>
              <a:t>komunikasi</a:t>
            </a:r>
            <a:r>
              <a:rPr lang="en-ID" sz="2200" dirty="0"/>
              <a:t> yang </a:t>
            </a:r>
            <a:r>
              <a:rPr lang="en-ID" sz="2200" dirty="0" err="1"/>
              <a:t>dibuat</a:t>
            </a:r>
            <a:r>
              <a:rPr lang="en-ID" sz="2200" dirty="0"/>
              <a:t> </a:t>
            </a:r>
            <a:r>
              <a:rPr lang="en-ID" sz="2200" dirty="0" err="1"/>
              <a:t>dan</a:t>
            </a:r>
            <a:r>
              <a:rPr lang="en-ID" sz="2200" dirty="0"/>
              <a:t> </a:t>
            </a:r>
            <a:r>
              <a:rPr lang="en-ID" sz="2200" dirty="0" err="1"/>
              <a:t>diterima</a:t>
            </a:r>
            <a:r>
              <a:rPr lang="en-ID" sz="2200" dirty="0"/>
              <a:t> </a:t>
            </a:r>
            <a:r>
              <a:rPr lang="en-ID" sz="2200" dirty="0" err="1"/>
              <a:t>oleh</a:t>
            </a:r>
            <a:r>
              <a:rPr lang="en-ID" sz="2200" dirty="0"/>
              <a:t> </a:t>
            </a:r>
            <a:r>
              <a:rPr lang="en-ID" sz="2200" dirty="0" err="1"/>
              <a:t>lembaga</a:t>
            </a:r>
            <a:r>
              <a:rPr lang="en-ID" sz="2200" dirty="0"/>
              <a:t> </a:t>
            </a:r>
            <a:r>
              <a:rPr lang="en-ID" sz="2200" dirty="0" err="1"/>
              <a:t>negara</a:t>
            </a:r>
            <a:r>
              <a:rPr lang="en-ID" sz="2200" dirty="0"/>
              <a:t>, </a:t>
            </a:r>
            <a:r>
              <a:rPr lang="en-ID" sz="2200" dirty="0" err="1"/>
              <a:t>pemerintahan</a:t>
            </a:r>
            <a:r>
              <a:rPr lang="en-ID" sz="2200" dirty="0"/>
              <a:t> </a:t>
            </a:r>
            <a:r>
              <a:rPr lang="en-ID" sz="2200" dirty="0" err="1"/>
              <a:t>daerah</a:t>
            </a:r>
            <a:r>
              <a:rPr lang="en-ID" sz="2200" dirty="0"/>
              <a:t>, </a:t>
            </a:r>
            <a:r>
              <a:rPr lang="en-ID" sz="2200" dirty="0" err="1"/>
              <a:t>lembaga</a:t>
            </a:r>
            <a:r>
              <a:rPr lang="en-ID" sz="2200" dirty="0"/>
              <a:t> </a:t>
            </a:r>
            <a:r>
              <a:rPr lang="en-ID" sz="2200" dirty="0" err="1"/>
              <a:t>pendidikan</a:t>
            </a:r>
            <a:r>
              <a:rPr lang="en-ID" sz="2200" dirty="0"/>
              <a:t>, </a:t>
            </a:r>
            <a:r>
              <a:rPr lang="en-ID" sz="2200" dirty="0" err="1"/>
              <a:t>perusahaan</a:t>
            </a:r>
            <a:r>
              <a:rPr lang="en-ID" sz="2200" dirty="0"/>
              <a:t>, </a:t>
            </a:r>
            <a:r>
              <a:rPr lang="en-ID" sz="2200" dirty="0" err="1"/>
              <a:t>organisasi</a:t>
            </a:r>
            <a:r>
              <a:rPr lang="en-ID" sz="2200" dirty="0"/>
              <a:t> </a:t>
            </a:r>
            <a:r>
              <a:rPr lang="en-ID" sz="2200" dirty="0" err="1"/>
              <a:t>politik</a:t>
            </a:r>
            <a:r>
              <a:rPr lang="en-ID" sz="2200" dirty="0"/>
              <a:t>, </a:t>
            </a:r>
            <a:r>
              <a:rPr lang="en-ID" sz="2200" dirty="0" err="1"/>
              <a:t>organisasi</a:t>
            </a:r>
            <a:r>
              <a:rPr lang="en-ID" sz="2200" dirty="0"/>
              <a:t> </a:t>
            </a:r>
            <a:r>
              <a:rPr lang="en-ID" sz="2200" dirty="0" err="1"/>
              <a:t>kemasyarakatan</a:t>
            </a:r>
            <a:r>
              <a:rPr lang="en-ID" sz="2200" dirty="0"/>
              <a:t>, </a:t>
            </a:r>
            <a:r>
              <a:rPr lang="en-ID" sz="2200" dirty="0" err="1"/>
              <a:t>dan</a:t>
            </a:r>
            <a:r>
              <a:rPr lang="en-ID" sz="2200" dirty="0"/>
              <a:t> </a:t>
            </a:r>
            <a:r>
              <a:rPr lang="en-ID" sz="2200" dirty="0" err="1"/>
              <a:t>perseorangan</a:t>
            </a:r>
            <a:r>
              <a:rPr lang="en-ID" sz="2200" dirty="0"/>
              <a:t> </a:t>
            </a:r>
            <a:r>
              <a:rPr lang="en-ID" sz="2200" dirty="0" err="1"/>
              <a:t>dalam</a:t>
            </a:r>
            <a:r>
              <a:rPr lang="en-ID" sz="2200" dirty="0"/>
              <a:t> </a:t>
            </a:r>
            <a:r>
              <a:rPr lang="en-ID" sz="2200" dirty="0" err="1"/>
              <a:t>pelaksanaan</a:t>
            </a:r>
            <a:r>
              <a:rPr lang="en-ID" sz="2200" dirty="0"/>
              <a:t> </a:t>
            </a:r>
            <a:r>
              <a:rPr lang="en-ID" sz="2200" dirty="0" err="1"/>
              <a:t>kehidupan</a:t>
            </a:r>
            <a:r>
              <a:rPr lang="en-ID" sz="2200" dirty="0"/>
              <a:t> </a:t>
            </a:r>
            <a:r>
              <a:rPr lang="en-ID" sz="2200" dirty="0" err="1"/>
              <a:t>bermasyarakat</a:t>
            </a:r>
            <a:r>
              <a:rPr lang="en-ID" sz="2200" dirty="0"/>
              <a:t>, </a:t>
            </a:r>
            <a:r>
              <a:rPr lang="en-ID" sz="2200" dirty="0" err="1"/>
              <a:t>berbangsa</a:t>
            </a:r>
            <a:r>
              <a:rPr lang="en-ID" sz="2200" dirty="0"/>
              <a:t>, </a:t>
            </a:r>
            <a:r>
              <a:rPr lang="en-ID" sz="2200" dirty="0" err="1"/>
              <a:t>dan</a:t>
            </a:r>
            <a:r>
              <a:rPr lang="en-ID" sz="2200" dirty="0"/>
              <a:t> </a:t>
            </a:r>
            <a:r>
              <a:rPr lang="en-ID" sz="2200" dirty="0" err="1"/>
              <a:t>bernegara</a:t>
            </a:r>
            <a:r>
              <a:rPr lang="en-ID" sz="2200" dirty="0"/>
              <a:t>.</a:t>
            </a:r>
            <a:endParaRPr lang="en-US" sz="2200" dirty="0"/>
          </a:p>
        </p:txBody>
      </p:sp>
    </p:spTree>
    <p:extLst>
      <p:ext uri="{BB962C8B-B14F-4D97-AF65-F5344CB8AC3E}">
        <p14:creationId xmlns:p14="http://schemas.microsoft.com/office/powerpoint/2010/main" val="660513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61683" y="3064915"/>
            <a:ext cx="3092117" cy="891870"/>
          </a:xfrm>
        </p:spPr>
        <p:txBody>
          <a:bodyPr>
            <a:normAutofit/>
          </a:bodyPr>
          <a:lstStyle/>
          <a:p>
            <a:r>
              <a:rPr lang="en-US" sz="2400" dirty="0" err="1" smtClean="0"/>
              <a:t>Metodologi</a:t>
            </a:r>
            <a:r>
              <a:rPr lang="en-US" sz="2400" dirty="0" smtClean="0"/>
              <a:t> </a:t>
            </a:r>
            <a:r>
              <a:rPr lang="en-US" sz="2400" dirty="0" err="1" smtClean="0"/>
              <a:t>penelitian</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7111759"/>
              </p:ext>
            </p:extLst>
          </p:nvPr>
        </p:nvGraphicFramePr>
        <p:xfrm>
          <a:off x="2400300" y="457200"/>
          <a:ext cx="2476500" cy="6107301"/>
        </p:xfrm>
        <a:graphic>
          <a:graphicData uri="http://schemas.openxmlformats.org/presentationml/2006/ole">
            <mc:AlternateContent xmlns:mc="http://schemas.openxmlformats.org/markup-compatibility/2006">
              <mc:Choice xmlns:v="urn:schemas-microsoft-com:vml" Requires="v">
                <p:oleObj spid="_x0000_s2058" name="Visio" r:id="rId4" imgW="1362171" imgH="3371719" progId="Visio.Drawing.15">
                  <p:embed/>
                </p:oleObj>
              </mc:Choice>
              <mc:Fallback>
                <p:oleObj name="Visio" r:id="rId4" imgW="1362171" imgH="3371719"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457200"/>
                        <a:ext cx="2476500" cy="6107301"/>
                      </a:xfrm>
                      <a:prstGeom prst="rect">
                        <a:avLst/>
                      </a:prstGeom>
                      <a:noFill/>
                    </p:spPr>
                  </p:pic>
                </p:oleObj>
              </mc:Fallback>
            </mc:AlternateContent>
          </a:graphicData>
        </a:graphic>
      </p:graphicFrame>
    </p:spTree>
    <p:extLst>
      <p:ext uri="{BB962C8B-B14F-4D97-AF65-F5344CB8AC3E}">
        <p14:creationId xmlns:p14="http://schemas.microsoft.com/office/powerpoint/2010/main" val="43676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192</TotalTime>
  <Words>548</Words>
  <Application>Microsoft Office PowerPoint</Application>
  <PresentationFormat>Widescreen</PresentationFormat>
  <Paragraphs>58</Paragraphs>
  <Slides>16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Century Gothic</vt:lpstr>
      <vt:lpstr>Gill Sans MT</vt:lpstr>
      <vt:lpstr>Impact</vt:lpstr>
      <vt:lpstr>Badge</vt:lpstr>
      <vt:lpstr>Microsoft Visio Drawing</vt:lpstr>
      <vt:lpstr>Aplikasi penilaian evaluasi diklat teknis kearsipan</vt:lpstr>
      <vt:lpstr>pusat pendidikan dan pelatihan arsip nasional republik indonesia</vt:lpstr>
      <vt:lpstr>pendahuluan</vt:lpstr>
      <vt:lpstr>pendahuluan</vt:lpstr>
      <vt:lpstr>Tinjauan instansi</vt:lpstr>
      <vt:lpstr>Tinjauan instansi</vt:lpstr>
      <vt:lpstr>Dokumentasi praktik lapang</vt:lpstr>
      <vt:lpstr>Tinjauan pustaka</vt:lpstr>
      <vt:lpstr>Metodologi penelitian</vt:lpstr>
      <vt:lpstr>Analisis Sistem yang sedang berjalan</vt:lpstr>
      <vt:lpstr>Analisis Sistem yang akan dikembangkan</vt:lpstr>
      <vt:lpstr>Hasil dan pembahasan</vt:lpstr>
      <vt:lpstr>Halaman user (peserta)</vt:lpstr>
      <vt:lpstr>Halaman admin</vt:lpstr>
      <vt:lpstr>Kesimpulan dan saran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penilaian evaluasi diklat teknis kearsipan</dc:title>
  <dc:creator>irfani al fathwah</dc:creator>
  <cp:lastModifiedBy>irfani al fathwah</cp:lastModifiedBy>
  <cp:revision>22</cp:revision>
  <dcterms:created xsi:type="dcterms:W3CDTF">2018-12-01T07:09:24Z</dcterms:created>
  <dcterms:modified xsi:type="dcterms:W3CDTF">2018-12-02T18:31:14Z</dcterms:modified>
</cp:coreProperties>
</file>