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84" r:id="rId10"/>
    <p:sldId id="265" r:id="rId11"/>
    <p:sldId id="266" r:id="rId12"/>
    <p:sldId id="267" r:id="rId13"/>
    <p:sldId id="268" r:id="rId14"/>
    <p:sldId id="278" r:id="rId15"/>
    <p:sldId id="283" r:id="rId16"/>
    <p:sldId id="286" r:id="rId17"/>
    <p:sldId id="275" r:id="rId18"/>
    <p:sldId id="277" r:id="rId19"/>
    <p:sldId id="276" r:id="rId20"/>
    <p:sldId id="27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8E7B1-BCFF-493A-A71A-8CC7E155E6F2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1D275-2A79-4611-BFCD-478377F85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i="1">
                <a:solidFill>
                  <a:schemeClr val="dk1"/>
                </a:solidFill>
              </a:rPr>
              <a:t>Four Points by Sheraton Hotel: Renaissance B (4</a:t>
            </a:r>
            <a:r>
              <a:rPr lang="en" sz="800" i="1" baseline="30000">
                <a:solidFill>
                  <a:schemeClr val="dk1"/>
                </a:solidFill>
              </a:rPr>
              <a:t>th</a:t>
            </a:r>
            <a:r>
              <a:rPr lang="en" sz="800" i="1">
                <a:solidFill>
                  <a:schemeClr val="dk1"/>
                </a:solidFill>
              </a:rPr>
              <a:t> Floor)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u="none" dirty="0">
                <a:solidFill>
                  <a:schemeClr val="accent1"/>
                </a:solidFill>
                <a:ea typeface="ＭＳ Ｐゴシック" pitchFamily="34" charset="-128"/>
              </a:rPr>
              <a:t>By</a:t>
            </a:r>
            <a:r>
              <a:rPr lang="en-US" u="none" baseline="0" dirty="0">
                <a:solidFill>
                  <a:schemeClr val="accent1"/>
                </a:solidFill>
                <a:ea typeface="ＭＳ Ｐゴシック" pitchFamily="34" charset="-128"/>
              </a:rPr>
              <a:t> re-using data collected from a variety of sources – </a:t>
            </a:r>
            <a:r>
              <a:rPr lang="en-US" u="none" baseline="0" dirty="0" err="1">
                <a:solidFill>
                  <a:schemeClr val="accent1"/>
                </a:solidFill>
                <a:ea typeface="ＭＳ Ｐゴシック" pitchFamily="34" charset="-128"/>
              </a:rPr>
              <a:t>eBird</a:t>
            </a:r>
            <a:r>
              <a:rPr lang="en-US" u="none" baseline="0" dirty="0">
                <a:solidFill>
                  <a:schemeClr val="accent1"/>
                </a:solidFill>
                <a:ea typeface="ＭＳ Ｐゴシック" pitchFamily="34" charset="-128"/>
              </a:rPr>
              <a:t> database, land cover data, meteorology, and remotely sensed by NASA – this project was able to compile and process the data using </a:t>
            </a:r>
            <a:r>
              <a:rPr lang="en-US" u="none" baseline="0" dirty="0" err="1">
                <a:solidFill>
                  <a:schemeClr val="accent1"/>
                </a:solidFill>
                <a:ea typeface="ＭＳ Ｐゴシック" pitchFamily="34" charset="-128"/>
              </a:rPr>
              <a:t>supercomputering</a:t>
            </a:r>
            <a:r>
              <a:rPr lang="en-US" u="none" baseline="0" dirty="0">
                <a:solidFill>
                  <a:schemeClr val="accent1"/>
                </a:solidFill>
                <a:ea typeface="ＭＳ Ｐゴシック" pitchFamily="34" charset="-128"/>
              </a:rPr>
              <a:t> to determine bird migration routes for particular species. </a:t>
            </a:r>
            <a:endParaRPr lang="en-US" u="none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17</a:t>
            </a:fld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177F8A"/>
              </a:buClr>
              <a:buSzPct val="100000"/>
            </a:pPr>
            <a:r>
              <a:rPr lang="en-US" sz="2400" dirty="0">
                <a:ea typeface="ＭＳ Ｐゴシック" pitchFamily="34" charset="-128"/>
              </a:rPr>
              <a:t>Aside from reproducibility</a:t>
            </a:r>
            <a:r>
              <a:rPr lang="en-US" sz="2400" baseline="0" dirty="0">
                <a:ea typeface="ＭＳ Ｐゴシック" pitchFamily="34" charset="-128"/>
              </a:rPr>
              <a:t> and transparency (though both excellent reasons!), good data management provides many benefits to the researcher.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18</a:t>
            </a:fld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Data management and sharing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help advance science through re-use…</a:t>
            </a: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19</a:t>
            </a:fld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u="sng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20</a:t>
            </a:fld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i="1">
                <a:solidFill>
                  <a:schemeClr val="dk1"/>
                </a:solidFill>
              </a:rPr>
              <a:t>Four Points by Sheraton Hotel: Renaissance B (4</a:t>
            </a:r>
            <a:r>
              <a:rPr lang="en" sz="800" i="1" baseline="30000">
                <a:solidFill>
                  <a:schemeClr val="dk1"/>
                </a:solidFill>
              </a:rPr>
              <a:t>th</a:t>
            </a:r>
            <a:r>
              <a:rPr lang="en" sz="800" i="1">
                <a:solidFill>
                  <a:schemeClr val="dk1"/>
                </a:solidFill>
              </a:rPr>
              <a:t> Floor)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2263-C62E-4F47-9739-82C2D0E07B18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5C4F-5D6F-41CF-8C9A-6E18A1B5F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wds.mun.ca/owa/redir.aspx?C=NpOk3AoDPViMaDtdSEvRPeZGwoxWexbf2evfMuR_fKKQ7SRksZDUCA..&amp;URL=http%3a%2f%2fcran.utstat.utoronto.ca%2f" TargetMode="External"/><Relationship Id="rId7" Type="http://schemas.openxmlformats.org/officeDocument/2006/relationships/hyperlink" Target="https://mail.wds.mun.ca/owa/redir.aspx?C=ecLwG_JevuJdpFJtIEetNKqFT8JQy4lrEj__opQGQ0-Q7SRksZDUCA..&amp;URL=https%3a%2f%2fgithub.com%2fjoin%3fsource%3dheader-home" TargetMode="External"/><Relationship Id="rId2" Type="http://schemas.openxmlformats.org/officeDocument/2006/relationships/hyperlink" Target="https://mail.wds.mun.ca/owa/redir.aspx?C=yw2aiME81M4gCGchU3I4foyW7q0tNpVeyQD8_YYCug2Q7SRksZDUCA..&amp;URL=http%3a%2f%2fopenrefine.org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l.wds.mun.ca/owa/redir.aspx?C=DenuLcxSkTFzbJXTDXa61o_npFJKPjCT2sYRklMZKx2Q7SRksZDUCA..&amp;URL=https%3a%2f%2fgithub.com%2f" TargetMode="External"/><Relationship Id="rId5" Type="http://schemas.openxmlformats.org/officeDocument/2006/relationships/hyperlink" Target="https://mail.wds.mun.ca/owa/redir.aspx?C=RzTA8E9ULA-pAknKv6U7_K3_lw2rWy_6r0kqTGcCC-6Q7SRksZDUCA..&amp;URL=https%3a%2f%2fdesktop.github.com%2f" TargetMode="External"/><Relationship Id="rId4" Type="http://schemas.openxmlformats.org/officeDocument/2006/relationships/hyperlink" Target="https://mail.wds.mun.ca/owa/redir.aspx?C=1ehBM36V5COCOcGFbH3dVIDlUV24jOfg_t-yh32rQXiQ7SRksZDUCA..&amp;URL=https%3a%2f%2fwww.rstudio.com%2fproducts%2fRStudio%2f%23Deskto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gif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al.ca.libguides.com/rdm" TargetMode="External"/><Relationship Id="rId2" Type="http://schemas.openxmlformats.org/officeDocument/2006/relationships/hyperlink" Target="https://www.dataone.org/education-mod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onestudents.slack.com/messages/general/" TargetMode="External"/><Relationship Id="rId5" Type="http://schemas.openxmlformats.org/officeDocument/2006/relationships/hyperlink" Target="mailto:angela.grant@mun.ca" TargetMode="External"/><Relationship Id="rId4" Type="http://schemas.openxmlformats.org/officeDocument/2006/relationships/hyperlink" Target="http://researchdata.library.ubc.c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030" y="1233101"/>
            <a:ext cx="8915400" cy="596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Please download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2"/>
              </a:rPr>
              <a:t>OpenRefine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OpenRefine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 (formerly Google Refine) is a powerful tool for working with messy data: cleaning it; transforming it from one format into another. (Download and extract only, no ‘install’)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3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is a language and environment for statistical computing and 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4"/>
              </a:rPr>
              <a:t>RStudio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(the open source ‘free’ version) is an integrated development environment (IDE) for R. It includes a console, syntax-highlighting editor that supports direct code execution, as well as tools for plotting, history, debugging and workspace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5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5"/>
              </a:rPr>
              <a:t> Desktop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(the app) is a seamless way to contribute to projects on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6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(the website)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7"/>
              </a:rPr>
              <a:t>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7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  <a:hlinkClick r:id="rId7"/>
              </a:rPr>
              <a:t> account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Tahoma" panose="020B0604030504040204" pitchFamily="34" charset="0"/>
              </a:rPr>
              <a:t> Will allow you to host your version controlled project folder (repository) in the cloud for collaboration, sharing (and backup!).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/>
                </a:solidFill>
              </a:rPr>
              <a:t>Welcome to the </a:t>
            </a:r>
            <a:r>
              <a:rPr lang="en-CA" sz="2800" b="1" dirty="0" err="1">
                <a:solidFill>
                  <a:schemeClr val="accent1"/>
                </a:solidFill>
              </a:rPr>
              <a:t>CHONe</a:t>
            </a:r>
            <a:r>
              <a:rPr lang="en-CA" sz="2800" b="1" dirty="0">
                <a:solidFill>
                  <a:schemeClr val="accent1"/>
                </a:solidFill>
              </a:rPr>
              <a:t> Data Management Workshop</a:t>
            </a:r>
          </a:p>
        </p:txBody>
      </p:sp>
    </p:spTree>
    <p:extLst>
      <p:ext uri="{BB962C8B-B14F-4D97-AF65-F5344CB8AC3E}">
        <p14:creationId xmlns:p14="http://schemas.microsoft.com/office/powerpoint/2010/main" val="191600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0" y="1676400"/>
            <a:ext cx="50088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800" dirty="0"/>
              <a:t>Human error</a:t>
            </a:r>
          </a:p>
          <a:p>
            <a:r>
              <a:rPr lang="en" sz="2800" dirty="0"/>
              <a:t>Missing data</a:t>
            </a:r>
          </a:p>
          <a:p>
            <a:r>
              <a:rPr lang="en" sz="2800" dirty="0"/>
              <a:t>Unauthorized changes to data</a:t>
            </a:r>
          </a:p>
          <a:p>
            <a:r>
              <a:rPr lang="en" sz="2800" dirty="0"/>
              <a:t>Sensor malfunction</a:t>
            </a:r>
          </a:p>
          <a:p>
            <a:r>
              <a:rPr lang="en-US" sz="2800" dirty="0"/>
              <a:t>Equipment not calibrated</a:t>
            </a:r>
            <a:endParaRPr sz="28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4419600"/>
            <a:ext cx="1894499" cy="132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600200"/>
            <a:ext cx="4343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01"/>
          <p:cNvSpPr txBox="1">
            <a:spLocks noGrp="1"/>
          </p:cNvSpPr>
          <p:nvPr>
            <p:ph type="title"/>
          </p:nvPr>
        </p:nvSpPr>
        <p:spPr>
          <a:xfrm>
            <a:off x="-1295400" y="457200"/>
            <a:ext cx="85206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lang="en" sz="36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What can go wrong?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nap ITC" pitchFamily="82" charset="0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01100" y="1761700"/>
            <a:ext cx="8285700" cy="3648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dk1"/>
                </a:solidFill>
              </a:rPr>
              <a:t>Quality Assurance and Control:  (QA/QC)</a:t>
            </a:r>
          </a:p>
        </p:txBody>
      </p:sp>
      <p:sp>
        <p:nvSpPr>
          <p:cNvPr id="4" name="Shape 101"/>
          <p:cNvSpPr txBox="1">
            <a:spLocks/>
          </p:cNvSpPr>
          <p:nvPr/>
        </p:nvSpPr>
        <p:spPr>
          <a:xfrm>
            <a:off x="-685800" y="381000"/>
            <a:ext cx="57774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kumimoji="0" lang="en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nap ITC" pitchFamily="82" charset="0"/>
                <a:ea typeface="Permanent Marker"/>
                <a:cs typeface="Permanent Marker"/>
                <a:sym typeface="Permanent Marker"/>
              </a:rPr>
              <a:t>Solution!</a:t>
            </a:r>
            <a:endParaRPr kumimoji="0" lang="e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lgerian" pitchFamily="82" charset="0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590800"/>
            <a:ext cx="7772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  Strategies for </a:t>
            </a:r>
            <a:r>
              <a:rPr lang="en-US" sz="2400" b="1" dirty="0">
                <a:ea typeface="ＭＳ Ｐゴシック" pitchFamily="34" charset="-128"/>
              </a:rPr>
              <a:t>preventing errors </a:t>
            </a:r>
            <a:r>
              <a:rPr lang="en-US" sz="2400" dirty="0">
                <a:ea typeface="ＭＳ Ｐゴシック" pitchFamily="34" charset="-128"/>
              </a:rPr>
              <a:t>from entering a dataset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  Activities to </a:t>
            </a:r>
            <a:r>
              <a:rPr lang="en-US" sz="2400" b="1" dirty="0">
                <a:ea typeface="ＭＳ Ｐゴシック" pitchFamily="34" charset="-128"/>
              </a:rPr>
              <a:t>ensure quality </a:t>
            </a:r>
            <a:r>
              <a:rPr lang="en-US" sz="2400" dirty="0">
                <a:ea typeface="ＭＳ Ｐゴシック" pitchFamily="34" charset="-128"/>
              </a:rPr>
              <a:t>of data before collection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  Activities that involve </a:t>
            </a:r>
            <a:r>
              <a:rPr lang="en-US" sz="2400" b="1" dirty="0">
                <a:ea typeface="ＭＳ Ｐゴシック" pitchFamily="34" charset="-128"/>
              </a:rPr>
              <a:t>monitoring</a:t>
            </a:r>
            <a:r>
              <a:rPr lang="en-US" sz="2400" dirty="0">
                <a:ea typeface="ＭＳ Ｐゴシック" pitchFamily="34" charset="-128"/>
              </a:rPr>
              <a:t> and </a:t>
            </a:r>
            <a:r>
              <a:rPr lang="en-US" sz="2400" b="1" dirty="0">
                <a:ea typeface="ＭＳ Ｐゴシック" pitchFamily="34" charset="-128"/>
              </a:rPr>
              <a:t>maintaining</a:t>
            </a:r>
            <a:r>
              <a:rPr lang="en-US" sz="2400" dirty="0">
                <a:ea typeface="ＭＳ Ｐゴシック" pitchFamily="34" charset="-128"/>
              </a:rPr>
              <a:t> the quality of data during the study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  Designate </a:t>
            </a:r>
            <a:r>
              <a:rPr lang="en-US" sz="2400" b="1" dirty="0">
                <a:ea typeface="ＭＳ Ｐゴシック" pitchFamily="34" charset="-128"/>
              </a:rPr>
              <a:t>who is responsible for QA/QC </a:t>
            </a:r>
            <a:r>
              <a:rPr lang="en-US" sz="2400" dirty="0">
                <a:ea typeface="ＭＳ Ｐゴシック" pitchFamily="34" charset="-128"/>
              </a:rPr>
              <a:t>throughout the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40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What can go wrong?</a:t>
            </a:r>
            <a:endParaRPr lang="en" sz="4000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52400" y="1752600"/>
            <a:ext cx="50088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Unspecified acronyms</a:t>
            </a:r>
          </a:p>
          <a:p>
            <a:r>
              <a:rPr lang="en" sz="2400" dirty="0"/>
              <a:t>Unknown units of measurement</a:t>
            </a:r>
          </a:p>
          <a:p>
            <a:r>
              <a:rPr lang="en" sz="2400" dirty="0"/>
              <a:t>Methods not described</a:t>
            </a:r>
          </a:p>
          <a:p>
            <a:r>
              <a:rPr lang="en" sz="2400" dirty="0"/>
              <a:t>Inappropriate use of data</a:t>
            </a:r>
          </a:p>
          <a:p>
            <a:r>
              <a:rPr lang="en-US" sz="2400" dirty="0"/>
              <a:t>N</a:t>
            </a:r>
            <a:r>
              <a:rPr lang="en" sz="2400" dirty="0"/>
              <a:t>ot given credit for data use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1" y="1447800"/>
            <a:ext cx="4495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046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32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Solution!</a:t>
            </a:r>
            <a:endParaRPr lang="en" sz="3200" b="1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33400" y="1600200"/>
            <a:ext cx="7980900" cy="45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 dirty="0">
                <a:latin typeface="Segoe UI Black" pitchFamily="34" charset="0"/>
                <a:ea typeface="Segoe UI Black" pitchFamily="34" charset="0"/>
                <a:cs typeface="Segoe UI Black" pitchFamily="34" charset="0"/>
                <a:sym typeface="Permanent Marker"/>
              </a:rPr>
              <a:t>Metadata: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b="1" dirty="0">
                <a:ea typeface="ＭＳ Ｐゴシック" pitchFamily="34" charset="-128"/>
              </a:rPr>
              <a:t>“Data that provides information about other data”</a:t>
            </a:r>
          </a:p>
          <a:p>
            <a:pPr lvl="0" algn="ctr">
              <a:spcBef>
                <a:spcPts val="0"/>
              </a:spcBef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algn="ctr">
              <a:buSzPct val="100000"/>
            </a:pPr>
            <a:endParaRPr lang="en-US" sz="2400" dirty="0">
              <a:ea typeface="ＭＳ Ｐゴシック" pitchFamily="34" charset="-128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WHO</a:t>
            </a: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created the data?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WHAT</a:t>
            </a: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is the content of the data?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WHEN</a:t>
            </a: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were the data created?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WHERE</a:t>
            </a: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is it geographically?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HOW</a:t>
            </a:r>
            <a:r>
              <a:rPr lang="en-US" sz="2400" dirty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were the data developed?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a typeface="ＭＳ Ｐゴシック" pitchFamily="34" charset="-128"/>
              </a:rPr>
              <a:t>WHY</a:t>
            </a:r>
            <a:r>
              <a:rPr lang="en-US" sz="2400" dirty="0">
                <a:ea typeface="ＭＳ Ｐゴシック" pitchFamily="34" charset="-128"/>
              </a:rPr>
              <a:t> were the data developed?</a:t>
            </a:r>
          </a:p>
          <a:p>
            <a:pPr lvl="0" algn="ctr">
              <a:spcBef>
                <a:spcPts val="0"/>
              </a:spcBef>
              <a:buNone/>
            </a:pPr>
            <a:endParaRPr lang="en" sz="2000" b="1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/>
          <a:lstStyle/>
          <a:p>
            <a:r>
              <a:rPr lang="en-CA" b="1" dirty="0">
                <a:solidFill>
                  <a:srgbClr val="0070C0"/>
                </a:solidFill>
              </a:rPr>
              <a:t>Data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077200" cy="3505200"/>
          </a:xfrm>
        </p:spPr>
        <p:txBody>
          <a:bodyPr>
            <a:normAutofit/>
          </a:bodyPr>
          <a:lstStyle/>
          <a:p>
            <a:r>
              <a:rPr lang="en-CA" sz="2400" dirty="0"/>
              <a:t>Structured planning process for each </a:t>
            </a:r>
            <a:r>
              <a:rPr lang="en-CA" sz="2400" dirty="0" err="1"/>
              <a:t>CHONe</a:t>
            </a:r>
            <a:r>
              <a:rPr lang="en-CA" sz="2400" dirty="0"/>
              <a:t> student and researcher.</a:t>
            </a:r>
          </a:p>
          <a:p>
            <a:r>
              <a:rPr lang="en-CA" sz="2400" dirty="0"/>
              <a:t>Help identify project requirements early on </a:t>
            </a:r>
            <a:br>
              <a:rPr lang="en-CA" sz="2400" dirty="0"/>
            </a:br>
            <a:r>
              <a:rPr lang="en-CA" sz="2400" dirty="0"/>
              <a:t>e.g. storage space, software, metadata standards, training workshops…</a:t>
            </a:r>
          </a:p>
          <a:p>
            <a:r>
              <a:rPr lang="en-CA" sz="2400" dirty="0"/>
              <a:t>Get advice from DM before data collection/analysis</a:t>
            </a:r>
          </a:p>
          <a:p>
            <a:r>
              <a:rPr lang="en-CA" sz="2400" dirty="0"/>
              <a:t>Fosters network collaboration and data sharing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1447800"/>
            <a:ext cx="7239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CA" sz="2400" b="1" dirty="0"/>
              <a:t>Data Management Questionnaire:  </a:t>
            </a:r>
            <a:r>
              <a:rPr lang="en-CA" sz="2400" dirty="0"/>
              <a:t>a series of questions outlining how you plan to manage your data.</a:t>
            </a:r>
          </a:p>
        </p:txBody>
      </p:sp>
    </p:spTree>
    <p:extLst>
      <p:ext uri="{BB962C8B-B14F-4D97-AF65-F5344CB8AC3E}">
        <p14:creationId xmlns:p14="http://schemas.microsoft.com/office/powerpoint/2010/main" val="37080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8229600" cy="1143000"/>
          </a:xfrm>
        </p:spPr>
        <p:txBody>
          <a:bodyPr/>
          <a:lstStyle/>
          <a:p>
            <a:r>
              <a:rPr lang="en-CA" b="1" dirty="0">
                <a:solidFill>
                  <a:srgbClr val="0070C0"/>
                </a:solidFill>
              </a:rPr>
              <a:t>Data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3581400" cy="2898775"/>
          </a:xfrm>
          <a:solidFill>
            <a:schemeClr val="tx2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 err="1"/>
              <a:t>CHONe</a:t>
            </a:r>
            <a:r>
              <a:rPr lang="en-CA" sz="2400" b="1" dirty="0"/>
              <a:t> DMQ:</a:t>
            </a:r>
            <a:endParaRPr lang="en-CA" sz="2400" dirty="0"/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Data Summary</a:t>
            </a:r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Data Quality </a:t>
            </a:r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Standards/Metadata </a:t>
            </a:r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Preservation/Access</a:t>
            </a:r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Ethics/Legal Compliance</a:t>
            </a:r>
          </a:p>
          <a:p>
            <a:pPr marL="571500" indent="-571500">
              <a:buFont typeface="+mj-lt"/>
              <a:buAutoNum type="romanUcPeriod"/>
            </a:pPr>
            <a:r>
              <a:rPr lang="en-CA" sz="2000" dirty="0"/>
              <a:t>Responsibilities/Resources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636" t="19459" r="31353" b="9375"/>
          <a:stretch/>
        </p:blipFill>
        <p:spPr>
          <a:xfrm>
            <a:off x="3886200" y="990600"/>
            <a:ext cx="5160887" cy="57378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952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CA" b="1" dirty="0" err="1">
                <a:solidFill>
                  <a:srgbClr val="0070C0"/>
                </a:solidFill>
              </a:rPr>
              <a:t>CHONe</a:t>
            </a:r>
            <a:r>
              <a:rPr lang="en-CA" b="1" dirty="0">
                <a:solidFill>
                  <a:srgbClr val="0070C0"/>
                </a:solidFill>
              </a:rPr>
              <a:t> Data Management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0"/>
          <a:stretch/>
        </p:blipFill>
        <p:spPr bwMode="auto">
          <a:xfrm>
            <a:off x="2438400" y="1295400"/>
            <a:ext cx="6705600" cy="5334000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46878" b="80540"/>
          <a:stretch/>
        </p:blipFill>
        <p:spPr bwMode="auto">
          <a:xfrm>
            <a:off x="117143" y="2438400"/>
            <a:ext cx="2514600" cy="167640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2" r="16871" b="80540"/>
          <a:stretch/>
        </p:blipFill>
        <p:spPr bwMode="auto">
          <a:xfrm>
            <a:off x="387824" y="3250442"/>
            <a:ext cx="2250743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5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533400" y="0"/>
            <a:ext cx="9144000" cy="1371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ea typeface="ＭＳ Ｐゴシック" pitchFamily="34" charset="-128"/>
              </a:rPr>
              <a:t>Well-Managed Data Can Result in </a:t>
            </a:r>
            <a:br>
              <a:rPr lang="en-US" sz="3200" b="1" dirty="0">
                <a:solidFill>
                  <a:schemeClr val="accent1"/>
                </a:solidFill>
                <a:ea typeface="ＭＳ Ｐゴシック" pitchFamily="34" charset="-128"/>
              </a:rPr>
            </a:br>
            <a:r>
              <a:rPr lang="en-US" sz="3200" b="1" dirty="0">
                <a:solidFill>
                  <a:schemeClr val="accent1"/>
                </a:solidFill>
                <a:ea typeface="ＭＳ Ｐゴシック" pitchFamily="34" charset="-128"/>
              </a:rPr>
              <a:t>Re-use, Integration, and New Science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037263" y="1365932"/>
            <a:ext cx="2963862" cy="495866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38100" dir="18900000" algn="tr" rotWithShape="0">
              <a:srgbClr val="00000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5555" y="1365933"/>
            <a:ext cx="1467356" cy="476177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10560000" scaled="0"/>
            <a:tileRect/>
          </a:gra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52800" y="2286000"/>
            <a:ext cx="259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 charset="0"/>
              </a:rPr>
              <a:t>Model: </a:t>
            </a:r>
            <a:r>
              <a:rPr lang="en-US" sz="1800" dirty="0">
                <a:latin typeface="Calibri" charset="0"/>
              </a:rPr>
              <a:t>Indigo Bunting locations during the year</a:t>
            </a:r>
          </a:p>
        </p:txBody>
      </p:sp>
      <p:pic>
        <p:nvPicPr>
          <p:cNvPr id="9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584325"/>
            <a:ext cx="11985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Isosceles Triangle 9"/>
          <p:cNvSpPr/>
          <p:nvPr/>
        </p:nvSpPr>
        <p:spPr>
          <a:xfrm rot="5400000">
            <a:off x="762795" y="3332956"/>
            <a:ext cx="4748212" cy="841375"/>
          </a:xfrm>
          <a:prstGeom prst="triangle">
            <a:avLst>
              <a:gd name="adj" fmla="val 50401"/>
            </a:avLst>
          </a:prstGeom>
          <a:gradFill>
            <a:gsLst>
              <a:gs pos="0">
                <a:schemeClr val="tx2">
                  <a:alpha val="7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9720000" scaled="0"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3" descr="indigo.bunting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81250"/>
            <a:ext cx="27987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7438" y="2401888"/>
            <a:ext cx="577850" cy="481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142875" y="3100388"/>
            <a:ext cx="984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>
                <a:latin typeface="Calibri" charset="0"/>
              </a:rPr>
              <a:t>Land Cover</a:t>
            </a:r>
          </a:p>
        </p:txBody>
      </p:sp>
      <p:pic>
        <p:nvPicPr>
          <p:cNvPr id="14" name="Picture 103" descr="STEM_PPT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4711700"/>
            <a:ext cx="1524000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6037263" y="4375150"/>
            <a:ext cx="29638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Potential Uses-</a:t>
            </a:r>
          </a:p>
          <a:p>
            <a:pPr marL="177800" indent="-177800"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Examine patterns of migration </a:t>
            </a:r>
          </a:p>
          <a:p>
            <a:pPr marL="177800" indent="-177800"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Infer impacts of climate change</a:t>
            </a:r>
          </a:p>
          <a:p>
            <a:pPr marL="177800" indent="-177800"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Measure patterns of habitat usage</a:t>
            </a:r>
          </a:p>
          <a:p>
            <a:pPr marL="177800" indent="-177800">
              <a:buFont typeface="Arial" charset="0"/>
              <a:buChar char="•"/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Measure population trends</a:t>
            </a:r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6897688" y="15652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 charset="0"/>
              </a:rPr>
              <a:t>Model results</a:t>
            </a:r>
            <a:endParaRPr lang="en-US" sz="1800" dirty="0">
              <a:latin typeface="Calibri" charset="0"/>
            </a:endParaRPr>
          </a:p>
        </p:txBody>
      </p:sp>
      <p:pic>
        <p:nvPicPr>
          <p:cNvPr id="1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5049838"/>
            <a:ext cx="11985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7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0"/>
          <a:stretch>
            <a:fillRect/>
          </a:stretch>
        </p:blipFill>
        <p:spPr bwMode="auto">
          <a:xfrm>
            <a:off x="1354138" y="2755900"/>
            <a:ext cx="11985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june29_indigo_bunting_full.png"/>
          <p:cNvPicPr>
            <a:picLocks noChangeAspect="1"/>
          </p:cNvPicPr>
          <p:nvPr/>
        </p:nvPicPr>
        <p:blipFill>
          <a:blip r:embed="rId9"/>
          <a:srcRect l="26943"/>
          <a:stretch>
            <a:fillRect/>
          </a:stretch>
        </p:blipFill>
        <p:spPr>
          <a:xfrm>
            <a:off x="3651631" y="3269231"/>
            <a:ext cx="1275960" cy="91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 descr="june29_indigo_bunting_full.png"/>
          <p:cNvPicPr>
            <a:picLocks noChangeAspect="1"/>
          </p:cNvPicPr>
          <p:nvPr/>
        </p:nvPicPr>
        <p:blipFill>
          <a:blip r:embed="rId9"/>
          <a:srcRect l="26943"/>
          <a:stretch>
            <a:fillRect/>
          </a:stretch>
        </p:blipFill>
        <p:spPr>
          <a:xfrm>
            <a:off x="3804031" y="3421631"/>
            <a:ext cx="1275960" cy="91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 descr="june29_indigo_bunting_full.png"/>
          <p:cNvPicPr>
            <a:picLocks noChangeAspect="1"/>
          </p:cNvPicPr>
          <p:nvPr/>
        </p:nvPicPr>
        <p:blipFill>
          <a:blip r:embed="rId9"/>
          <a:srcRect l="26943"/>
          <a:stretch>
            <a:fillRect/>
          </a:stretch>
        </p:blipFill>
        <p:spPr>
          <a:xfrm>
            <a:off x="3956431" y="3574031"/>
            <a:ext cx="1275960" cy="91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 descr="june29_indigo_bunting_full.png"/>
          <p:cNvPicPr>
            <a:picLocks noChangeAspect="1"/>
          </p:cNvPicPr>
          <p:nvPr/>
        </p:nvPicPr>
        <p:blipFill>
          <a:blip r:embed="rId9"/>
          <a:srcRect l="26943"/>
          <a:stretch>
            <a:fillRect/>
          </a:stretch>
        </p:blipFill>
        <p:spPr>
          <a:xfrm>
            <a:off x="4108831" y="3760705"/>
            <a:ext cx="1275960" cy="91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61"/>
          <p:cNvSpPr txBox="1">
            <a:spLocks noChangeArrowheads="1"/>
          </p:cNvSpPr>
          <p:nvPr/>
        </p:nvSpPr>
        <p:spPr bwMode="auto">
          <a:xfrm>
            <a:off x="152400" y="175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>
                <a:latin typeface="Calibri" charset="0"/>
              </a:rPr>
              <a:t>Bird Observations</a:t>
            </a:r>
          </a:p>
        </p:txBody>
      </p:sp>
      <p:sp>
        <p:nvSpPr>
          <p:cNvPr id="24" name="TextBox 64"/>
          <p:cNvSpPr txBox="1">
            <a:spLocks noChangeArrowheads="1"/>
          </p:cNvSpPr>
          <p:nvPr/>
        </p:nvSpPr>
        <p:spPr bwMode="auto">
          <a:xfrm>
            <a:off x="142875" y="4171950"/>
            <a:ext cx="1103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>
                <a:latin typeface="Calibri" charset="0"/>
              </a:rPr>
              <a:t>Meteorology</a:t>
            </a:r>
          </a:p>
        </p:txBody>
      </p:sp>
      <p:sp>
        <p:nvSpPr>
          <p:cNvPr id="25" name="TextBox 65"/>
          <p:cNvSpPr txBox="1">
            <a:spLocks noChangeArrowheads="1"/>
          </p:cNvSpPr>
          <p:nvPr/>
        </p:nvSpPr>
        <p:spPr bwMode="auto">
          <a:xfrm>
            <a:off x="152400" y="5638800"/>
            <a:ext cx="1103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>
                <a:latin typeface="Calibri" charset="0"/>
              </a:rPr>
              <a:t>MODIS – Remote sensing data</a:t>
            </a:r>
          </a:p>
        </p:txBody>
      </p:sp>
      <p:sp>
        <p:nvSpPr>
          <p:cNvPr id="26" name="Striped Right Arrow 25"/>
          <p:cNvSpPr/>
          <p:nvPr/>
        </p:nvSpPr>
        <p:spPr>
          <a:xfrm>
            <a:off x="5384800" y="3449638"/>
            <a:ext cx="652463" cy="406400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" name="Picture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660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4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897313"/>
            <a:ext cx="11985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303963" y="3917950"/>
            <a:ext cx="2400300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096000" y="1905000"/>
            <a:ext cx="398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Calibri" charset="0"/>
              </a:rPr>
              <a:t>Occurrence of Indigo Bunting</a:t>
            </a:r>
            <a:endParaRPr lang="en-US" sz="1400" dirty="0">
              <a:latin typeface="Calibri" charset="0"/>
            </a:endParaRPr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6288088" y="3884613"/>
            <a:ext cx="401637" cy="246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Calibri" charset="0"/>
              </a:rPr>
              <a:t>Jan</a:t>
            </a:r>
          </a:p>
        </p:txBody>
      </p:sp>
      <p:sp>
        <p:nvSpPr>
          <p:cNvPr id="32" name="TextBox 38"/>
          <p:cNvSpPr txBox="1">
            <a:spLocks noChangeArrowheads="1"/>
          </p:cNvSpPr>
          <p:nvPr/>
        </p:nvSpPr>
        <p:spPr bwMode="auto">
          <a:xfrm>
            <a:off x="7805738" y="3884613"/>
            <a:ext cx="401637" cy="246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Calibri" charset="0"/>
              </a:rPr>
              <a:t>Sep</a:t>
            </a: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8372475" y="3884613"/>
            <a:ext cx="403225" cy="246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Calibri" charset="0"/>
              </a:rPr>
              <a:t>Dec</a:t>
            </a:r>
          </a:p>
        </p:txBody>
      </p: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7345363" y="3884613"/>
            <a:ext cx="401637" cy="246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Calibri" charset="0"/>
              </a:rPr>
              <a:t>Jun</a:t>
            </a:r>
          </a:p>
        </p:txBody>
      </p: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6808788" y="3884613"/>
            <a:ext cx="401637" cy="246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Calibri" charset="0"/>
              </a:rPr>
              <a:t>Apr</a:t>
            </a:r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7445838" y="6654461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Slide courtesy of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DataOne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85590" cy="4282533"/>
          </a:xfrm>
        </p:spPr>
        <p:txBody>
          <a:bodyPr>
            <a:noAutofit/>
          </a:bodyPr>
          <a:lstStyle/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Keep yourself </a:t>
            </a:r>
            <a:r>
              <a:rPr lang="en-US" b="1" dirty="0">
                <a:ea typeface="ＭＳ Ｐゴシック" pitchFamily="34" charset="-128"/>
              </a:rPr>
              <a:t>organized </a:t>
            </a:r>
            <a:endParaRPr lang="en-US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Improved </a:t>
            </a:r>
            <a:r>
              <a:rPr lang="en-US" b="1" dirty="0">
                <a:ea typeface="ＭＳ Ｐゴシック" pitchFamily="34" charset="-128"/>
              </a:rPr>
              <a:t>data quality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Avoid </a:t>
            </a:r>
            <a:r>
              <a:rPr lang="en-US" b="1" dirty="0">
                <a:ea typeface="ＭＳ Ｐゴシック" pitchFamily="34" charset="-128"/>
              </a:rPr>
              <a:t>data loss</a:t>
            </a:r>
            <a:endParaRPr lang="en-US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Facilitate </a:t>
            </a:r>
            <a:r>
              <a:rPr lang="en-US" b="1" dirty="0">
                <a:ea typeface="ＭＳ Ｐゴシック" pitchFamily="34" charset="-128"/>
              </a:rPr>
              <a:t>data analysis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b="1" dirty="0">
                <a:ea typeface="ＭＳ Ｐゴシック" pitchFamily="34" charset="-128"/>
              </a:rPr>
              <a:t>Reproducibility /accountability </a:t>
            </a:r>
            <a:r>
              <a:rPr lang="en-US" dirty="0">
                <a:ea typeface="ＭＳ Ｐゴシック" pitchFamily="34" charset="-128"/>
              </a:rPr>
              <a:t>of research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Get</a:t>
            </a:r>
            <a:r>
              <a:rPr lang="en-US" b="1" dirty="0">
                <a:ea typeface="ＭＳ Ｐゴシック" pitchFamily="34" charset="-128"/>
              </a:rPr>
              <a:t> credit </a:t>
            </a:r>
            <a:r>
              <a:rPr lang="en-US" dirty="0">
                <a:ea typeface="ＭＳ Ｐゴシック" pitchFamily="34" charset="-128"/>
              </a:rPr>
              <a:t>for your data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b="1" dirty="0">
                <a:ea typeface="ＭＳ Ｐゴシック" pitchFamily="34" charset="-128"/>
              </a:rPr>
              <a:t>Promote your research </a:t>
            </a:r>
            <a:r>
              <a:rPr lang="en-US" dirty="0">
                <a:ea typeface="ＭＳ Ｐゴシック" pitchFamily="34" charset="-128"/>
              </a:rPr>
              <a:t>through data sharing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>
                <a:ea typeface="ＭＳ Ｐゴシック" pitchFamily="34" charset="-128"/>
              </a:rPr>
              <a:t>Get </a:t>
            </a:r>
            <a:r>
              <a:rPr lang="en-US" b="1" dirty="0">
                <a:ea typeface="ＭＳ Ｐゴシック" pitchFamily="34" charset="-128"/>
              </a:rPr>
              <a:t>hired</a:t>
            </a:r>
            <a:r>
              <a:rPr lang="en-US" dirty="0">
                <a:ea typeface="ＭＳ Ｐゴシック" pitchFamily="34" charset="-128"/>
              </a:rPr>
              <a:t> after graduation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b="1" dirty="0">
                <a:ea typeface="ＭＳ Ｐゴシック" pitchFamily="34" charset="-128"/>
              </a:rPr>
              <a:t>NSERC funding requirements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endParaRPr lang="en-US" sz="2400" dirty="0">
              <a:ea typeface="ＭＳ Ｐゴシック" pitchFamily="34" charset="-128"/>
            </a:endParaRPr>
          </a:p>
          <a:p>
            <a:pPr marL="393192" lvl="1" indent="0">
              <a:buClr>
                <a:srgbClr val="177F8A"/>
              </a:buClr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533400" y="304800"/>
            <a:ext cx="9144000" cy="93407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ea typeface="ＭＳ Ｐゴシック" pitchFamily="34" charset="-128"/>
              </a:rPr>
              <a:t>Why Data Management?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32097" cy="4804407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Data as a </a:t>
            </a:r>
            <a:r>
              <a:rPr lang="en-US" sz="2800" b="1" dirty="0">
                <a:ea typeface="ＭＳ Ｐゴシック" pitchFamily="34" charset="-128"/>
              </a:rPr>
              <a:t>public good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Data is a </a:t>
            </a:r>
            <a:r>
              <a:rPr lang="en-US" sz="2800" b="1" dirty="0">
                <a:ea typeface="ＭＳ Ｐゴシック" pitchFamily="34" charset="-128"/>
              </a:rPr>
              <a:t>valuable asset </a:t>
            </a:r>
            <a:r>
              <a:rPr lang="en-US" sz="2400" dirty="0">
                <a:ea typeface="ＭＳ Ｐゴシック" pitchFamily="34" charset="-128"/>
              </a:rPr>
              <a:t>– it is </a:t>
            </a:r>
            <a:r>
              <a:rPr lang="en-US" sz="2400" b="1" dirty="0">
                <a:ea typeface="ＭＳ Ｐゴシック" pitchFamily="34" charset="-128"/>
              </a:rPr>
              <a:t>expensive</a:t>
            </a:r>
            <a:r>
              <a:rPr lang="en-US" sz="2400" dirty="0">
                <a:ea typeface="ＭＳ Ｐゴシック" pitchFamily="34" charset="-128"/>
              </a:rPr>
              <a:t> and </a:t>
            </a:r>
            <a:r>
              <a:rPr lang="en-US" sz="2400" b="1" dirty="0">
                <a:ea typeface="ＭＳ Ｐゴシック" pitchFamily="34" charset="-128"/>
              </a:rPr>
              <a:t>time consuming</a:t>
            </a:r>
            <a:r>
              <a:rPr lang="en-US" sz="2400" dirty="0">
                <a:ea typeface="ＭＳ Ｐゴシック" pitchFamily="34" charset="-128"/>
              </a:rPr>
              <a:t> to collect/analyze</a:t>
            </a:r>
            <a:endParaRPr lang="en-US" sz="2800" dirty="0">
              <a:ea typeface="ＭＳ Ｐゴシック" pitchFamily="34" charset="-128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Reduce research duplication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Speed up </a:t>
            </a:r>
            <a:r>
              <a:rPr lang="en-US" sz="2800" b="1" dirty="0">
                <a:ea typeface="ＭＳ Ｐゴシック" pitchFamily="34" charset="-128"/>
              </a:rPr>
              <a:t>innovation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Facilitate </a:t>
            </a:r>
            <a:r>
              <a:rPr lang="en-US" sz="2800" b="1" dirty="0">
                <a:ea typeface="ＭＳ Ｐゴシック" pitchFamily="34" charset="-128"/>
              </a:rPr>
              <a:t>data sharing</a:t>
            </a:r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800" dirty="0">
                <a:ea typeface="ＭＳ Ｐゴシック" pitchFamily="34" charset="-128"/>
              </a:rPr>
              <a:t>Foundation to </a:t>
            </a:r>
            <a:r>
              <a:rPr lang="en-US" sz="2800" b="1" dirty="0">
                <a:ea typeface="ＭＳ Ｐゴシック" pitchFamily="34" charset="-128"/>
              </a:rPr>
              <a:t>advance science </a:t>
            </a:r>
          </a:p>
          <a:p>
            <a:pPr marL="109728" indent="0">
              <a:buClr>
                <a:srgbClr val="177F8A"/>
              </a:buClr>
              <a:buNone/>
            </a:pPr>
            <a:endParaRPr lang="en-US" dirty="0">
              <a:ea typeface="ＭＳ Ｐゴシック" pitchFamily="34" charset="-128"/>
            </a:endParaRPr>
          </a:p>
          <a:p>
            <a:pPr marL="109728" indent="0">
              <a:buClr>
                <a:srgbClr val="177F8A"/>
              </a:buClr>
              <a:buNone/>
            </a:pPr>
            <a:endParaRPr lang="en-US" dirty="0">
              <a:ea typeface="ＭＳ Ｐゴシック" pitchFamily="34" charset="-128"/>
            </a:endParaRPr>
          </a:p>
          <a:p>
            <a:pPr marL="109728" indent="0">
              <a:buClr>
                <a:srgbClr val="177F8A"/>
              </a:buClr>
              <a:buSzPct val="100000"/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685800" y="381000"/>
            <a:ext cx="9144000" cy="90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ea typeface="ＭＳ Ｐゴシック" pitchFamily="34" charset="-128"/>
              </a:rPr>
              <a:t>Why Data Management?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Welcome</a:t>
            </a:r>
          </a:p>
          <a:p>
            <a:r>
              <a:rPr lang="en-CA" sz="2400" b="1" dirty="0">
                <a:solidFill>
                  <a:schemeClr val="tx1"/>
                </a:solidFill>
              </a:rPr>
              <a:t>Data Management Workshop</a:t>
            </a:r>
          </a:p>
          <a:p>
            <a:r>
              <a:rPr lang="en-CA" sz="2400" b="1" dirty="0">
                <a:solidFill>
                  <a:schemeClr val="tx1"/>
                </a:solidFill>
              </a:rPr>
              <a:t>May 1</a:t>
            </a:r>
            <a:r>
              <a:rPr lang="en-CA" sz="2400" b="1" baseline="30000" dirty="0">
                <a:solidFill>
                  <a:schemeClr val="tx1"/>
                </a:solidFill>
              </a:rPr>
              <a:t>st</a:t>
            </a:r>
            <a:r>
              <a:rPr lang="en-CA" sz="2400" b="1" dirty="0">
                <a:solidFill>
                  <a:schemeClr val="tx1"/>
                </a:solidFill>
              </a:rPr>
              <a:t>, 2017</a:t>
            </a:r>
          </a:p>
          <a:p>
            <a:r>
              <a:rPr lang="en-CA" sz="2400" b="1" dirty="0">
                <a:solidFill>
                  <a:schemeClr val="tx1"/>
                </a:solidFill>
              </a:rPr>
              <a:t>Gatineau, Quebec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8200"/>
            <a:ext cx="4508956" cy="3123862"/>
          </a:xfrm>
          <a:prstGeom prst="rect">
            <a:avLst/>
          </a:prstGeom>
        </p:spPr>
      </p:pic>
      <p:pic>
        <p:nvPicPr>
          <p:cNvPr id="5" name="Picture 2" descr="Image result for DATA MANAGEMENT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947"/>
            <a:ext cx="1990201" cy="30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65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83779" y="489265"/>
            <a:ext cx="8544912" cy="7010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ea typeface="ＭＳ Ｐゴシック" pitchFamily="34" charset="-128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096000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b="1" dirty="0"/>
              <a:t>If data are: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Well-organized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Documented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Preserved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Accessible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Verified as to accuracy and validity</a:t>
            </a:r>
            <a:br>
              <a:rPr lang="en-US" dirty="0"/>
            </a:b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b="1" dirty="0"/>
              <a:t>Result is: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High quality data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Easy to share and re-use in science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Citation and credibility to the researcher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dirty="0"/>
              <a:t>Cost-savings to science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Management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Data One: </a:t>
            </a: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  <a:hlinkClick r:id="rId2"/>
              </a:rPr>
              <a:t>Education Modules</a:t>
            </a:r>
            <a:endParaRPr lang="en-CA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Dalhousie Library: </a:t>
            </a: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  <a:hlinkClick r:id="rId3"/>
              </a:rPr>
              <a:t>Guide to Research Data Management</a:t>
            </a:r>
            <a:endParaRPr lang="en-CA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UBC Library: </a:t>
            </a:r>
            <a:r>
              <a:rPr lang="en-CA" sz="2400" dirty="0">
                <a:latin typeface="AngsanaUPC" panose="02020603050405020304" pitchFamily="18" charset="-34"/>
                <a:cs typeface="AngsanaUPC" panose="02020603050405020304" pitchFamily="18" charset="-34"/>
                <a:hlinkClick r:id="rId4"/>
              </a:rPr>
              <a:t>Research Data Management</a:t>
            </a:r>
            <a:endParaRPr lang="en-CA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2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Me (the Data Manager): </a:t>
            </a:r>
            <a:r>
              <a:rPr lang="en-CA" sz="2000" dirty="0">
                <a:latin typeface="AngsanaUPC" panose="02020603050405020304" pitchFamily="18" charset="-34"/>
                <a:cs typeface="AngsanaUPC" panose="02020603050405020304" pitchFamily="18" charset="-34"/>
                <a:hlinkClick r:id="rId5"/>
              </a:rPr>
              <a:t>angela.grant@mun.ca</a:t>
            </a:r>
            <a:r>
              <a:rPr lang="en-CA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, 1-(709)-864-2298, or on the </a:t>
            </a:r>
            <a:r>
              <a:rPr lang="en-CA" sz="2000" dirty="0" err="1">
                <a:latin typeface="AngsanaUPC" panose="02020603050405020304" pitchFamily="18" charset="-34"/>
                <a:cs typeface="AngsanaUPC" panose="02020603050405020304" pitchFamily="18" charset="-34"/>
                <a:hlinkClick r:id="rId6"/>
              </a:rPr>
              <a:t>CHONe</a:t>
            </a:r>
            <a:r>
              <a:rPr lang="en-CA" sz="2000" dirty="0">
                <a:latin typeface="AngsanaUPC" panose="02020603050405020304" pitchFamily="18" charset="-34"/>
                <a:cs typeface="AngsanaUPC" panose="02020603050405020304" pitchFamily="18" charset="-34"/>
                <a:hlinkClick r:id="rId6"/>
              </a:rPr>
              <a:t> Slack page</a:t>
            </a:r>
            <a:r>
              <a:rPr lang="en-CA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94275" y="0"/>
            <a:ext cx="8520600" cy="11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0070C0"/>
                </a:solidFill>
              </a:rPr>
              <a:t>Workshop 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16500" y="1439200"/>
            <a:ext cx="8527500" cy="54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1st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(6-9pm)</a:t>
            </a:r>
            <a:endParaRPr lang="en" sz="20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Workshop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organization with spreadsheets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raw data management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2nd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(8:30am-5pm)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Shock and awe with R</a:t>
            </a:r>
          </a:p>
          <a:p>
            <a:pPr marL="457200" indent="-3429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and Visualization in R</a:t>
            </a:r>
          </a:p>
          <a:p>
            <a:pPr marL="457200" indent="-3429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Text analysis</a:t>
            </a:r>
            <a:endParaRPr lang="e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Archiving &amp; Version control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Hacky Hour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(6-8pm)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94275" y="0"/>
            <a:ext cx="8520600" cy="11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0070C0"/>
                </a:solidFill>
              </a:rPr>
              <a:t>Workshop 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16500" y="1439200"/>
            <a:ext cx="8527500" cy="54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1st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(6-9pm)</a:t>
            </a:r>
            <a:endParaRPr lang="en" sz="20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Workshop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organization with spreadsheets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raw data management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2nd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(8:30am-5pm)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Shock and awe with 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and Visualization in R </a:t>
            </a:r>
          </a:p>
          <a:p>
            <a:pPr marL="457200" indent="-3429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Text analysis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Archiving &amp; Version control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Hacky Hour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(6-8pm)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/>
          <p:nvPr/>
        </p:nvSpPr>
        <p:spPr>
          <a:xfrm>
            <a:off x="5791200" y="4572000"/>
            <a:ext cx="3048000" cy="6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Lunch 12-1pm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>
            <a:off x="5105400" y="4267200"/>
            <a:ext cx="47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5181600" y="4800600"/>
            <a:ext cx="47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/>
          <p:nvPr/>
        </p:nvCxnSpPr>
        <p:spPr>
          <a:xfrm rot="10800000">
            <a:off x="5105400" y="5334000"/>
            <a:ext cx="47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Rectangle 7"/>
          <p:cNvSpPr/>
          <p:nvPr/>
        </p:nvSpPr>
        <p:spPr>
          <a:xfrm>
            <a:off x="5791200" y="41148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Coffee Break 10-10:20am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5181600"/>
            <a:ext cx="236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Coffee Break 3-3:20am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070C0"/>
                </a:solidFill>
              </a:rPr>
              <a:t>Network Deliverables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41148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Journal publications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Technical/policy reports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Books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Theses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Educational documents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Technical/analytical frameworks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New statistical/analytical techniques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Maps (pdf, raster, shapefiles..)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Models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Code (R, Python..)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/>
              <a:t>Spreadsheets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2000" dirty="0"/>
              <a:t>Samples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2000" dirty="0"/>
              <a:t>Specimens</a:t>
            </a:r>
          </a:p>
          <a:p>
            <a:pPr lvl="0">
              <a:lnSpc>
                <a:spcPct val="100000"/>
              </a:lnSpc>
              <a:buNone/>
            </a:pPr>
            <a:r>
              <a:rPr lang="en" sz="2000" dirty="0"/>
              <a:t>Video, Audio and Photos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" name="Rectangle 4"/>
          <p:cNvSpPr/>
          <p:nvPr/>
        </p:nvSpPr>
        <p:spPr>
          <a:xfrm>
            <a:off x="4343400" y="1752600"/>
            <a:ext cx="480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000" dirty="0"/>
              <a:t>Partnership meetings</a:t>
            </a:r>
          </a:p>
          <a:p>
            <a:r>
              <a:rPr lang="en" sz="2000" dirty="0"/>
              <a:t>Posters</a:t>
            </a:r>
          </a:p>
          <a:p>
            <a:r>
              <a:rPr lang="en" sz="2000" dirty="0"/>
              <a:t>Presentations</a:t>
            </a:r>
          </a:p>
          <a:p>
            <a:r>
              <a:rPr lang="en" sz="2000" dirty="0"/>
              <a:t>Public forums</a:t>
            </a:r>
          </a:p>
          <a:p>
            <a:r>
              <a:rPr lang="en-US" sz="2000" dirty="0"/>
              <a:t>Pod</a:t>
            </a:r>
            <a:r>
              <a:rPr lang="en" sz="2000" dirty="0"/>
              <a:t>casts, blogs and videos</a:t>
            </a:r>
          </a:p>
          <a:p>
            <a:r>
              <a:rPr lang="en" sz="2000" dirty="0"/>
              <a:t>Participation in workshops and conferences and dicussions</a:t>
            </a:r>
          </a:p>
          <a:p>
            <a:pPr lvl="0"/>
            <a:r>
              <a:rPr lang="en" sz="2000" dirty="0"/>
              <a:t>Uptake of research by private enterprise</a:t>
            </a:r>
          </a:p>
          <a:p>
            <a:pPr lvl="0"/>
            <a:r>
              <a:rPr lang="en-US" sz="2000" dirty="0"/>
              <a:t>Contribution to management and policy decisions</a:t>
            </a:r>
            <a:endParaRPr lang="en" sz="2000" dirty="0"/>
          </a:p>
          <a:p>
            <a:pPr>
              <a:spcAft>
                <a:spcPts val="1600"/>
              </a:spcAft>
              <a:buClr>
                <a:schemeClr val="dk1"/>
              </a:buClr>
              <a:buSzPct val="110000"/>
            </a:pPr>
            <a:r>
              <a:rPr lang="en" sz="2000" dirty="0"/>
              <a:t>Interviews with radio, tv or newspapers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-1600200" y="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070C0"/>
                </a:solidFill>
              </a:rPr>
              <a:t>CHONe Data Efforts...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724400" y="3505103"/>
            <a:ext cx="2698002" cy="325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l="22827"/>
          <a:stretch/>
        </p:blipFill>
        <p:spPr>
          <a:xfrm>
            <a:off x="4953000" y="762000"/>
            <a:ext cx="2554845" cy="269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3798842"/>
            <a:ext cx="2959349" cy="295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1951" y="3505099"/>
            <a:ext cx="1832849" cy="32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7" cstate="print">
            <a:alphaModFix/>
          </a:blip>
          <a:srcRect l="21783"/>
          <a:stretch/>
        </p:blipFill>
        <p:spPr>
          <a:xfrm>
            <a:off x="2895600" y="2438400"/>
            <a:ext cx="2209800" cy="17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8">
            <a:alphaModFix/>
          </a:blip>
          <a:srcRect l="12467" r="24884" b="9616"/>
          <a:stretch/>
        </p:blipFill>
        <p:spPr>
          <a:xfrm>
            <a:off x="2922675" y="4157665"/>
            <a:ext cx="1892800" cy="2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9">
            <a:alphaModFix/>
          </a:blip>
          <a:srcRect l="63984" t="3000" b="26222"/>
          <a:stretch/>
        </p:blipFill>
        <p:spPr>
          <a:xfrm>
            <a:off x="7452401" y="152399"/>
            <a:ext cx="1722401" cy="332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905165"/>
            <a:ext cx="2911025" cy="289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2895600" y="762000"/>
            <a:ext cx="2133600" cy="16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01" y="0"/>
            <a:ext cx="914400" cy="747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2971800"/>
            <a:ext cx="5562600" cy="6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 Hardware/software malfunction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019800" y="990600"/>
            <a:ext cx="2895600" cy="23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3505200"/>
            <a:ext cx="28956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l="19229" r="11971"/>
          <a:stretch/>
        </p:blipFill>
        <p:spPr>
          <a:xfrm>
            <a:off x="914400" y="4343400"/>
            <a:ext cx="3886200" cy="17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01"/>
          <p:cNvSpPr txBox="1">
            <a:spLocks/>
          </p:cNvSpPr>
          <p:nvPr/>
        </p:nvSpPr>
        <p:spPr>
          <a:xfrm>
            <a:off x="304800" y="457200"/>
            <a:ext cx="5777400" cy="763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lang="en" sz="36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What can go wrong?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nap ITC" pitchFamily="82" charset="0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676400"/>
            <a:ext cx="3827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" sz="2400" dirty="0">
                <a:solidFill>
                  <a:prstClr val="black"/>
                </a:solidFill>
              </a:rPr>
              <a:t> Boken media device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586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" sz="2400" dirty="0">
                <a:solidFill>
                  <a:prstClr val="black"/>
                </a:solidFill>
              </a:rPr>
              <a:t>    Building (i.e. fire, flooding, loose power)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286000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" sz="2400" dirty="0">
                <a:solidFill>
                  <a:prstClr val="black"/>
                </a:solidFill>
              </a:rPr>
              <a:t>     Stolen/damaged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685800" y="381000"/>
            <a:ext cx="57774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36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Solution!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1000" y="1295400"/>
            <a:ext cx="8458200" cy="4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</a:pPr>
            <a:r>
              <a:rPr lang="en" b="1" dirty="0"/>
              <a:t>B</a:t>
            </a:r>
            <a:r>
              <a:rPr lang="en" sz="2000" b="1" dirty="0"/>
              <a:t>ackups:</a:t>
            </a:r>
            <a:endParaRPr lang="en-US" sz="2000" b="1" dirty="0"/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Used to take </a:t>
            </a:r>
            <a:r>
              <a:rPr lang="en-US" sz="2000" b="1" dirty="0"/>
              <a:t>periodic snapshots </a:t>
            </a:r>
            <a:r>
              <a:rPr lang="en-US" sz="2000" dirty="0"/>
              <a:t>of data in case the current version is destroyed or lost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Backups are </a:t>
            </a:r>
            <a:r>
              <a:rPr lang="en-US" sz="2000" b="1" dirty="0"/>
              <a:t>copies </a:t>
            </a:r>
            <a:r>
              <a:rPr lang="en-US" sz="2000" dirty="0"/>
              <a:t>of files stored for short or near-long-term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Often performed on a somewhat </a:t>
            </a:r>
            <a:r>
              <a:rPr lang="en-US" sz="2000" b="1" dirty="0"/>
              <a:t>frequent schedule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b="1" dirty="0"/>
              <a:t>Archiving: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Used to </a:t>
            </a:r>
            <a:r>
              <a:rPr lang="en-US" sz="2000" b="1" dirty="0"/>
              <a:t>preserve data</a:t>
            </a:r>
            <a:r>
              <a:rPr lang="en-US" sz="2000" dirty="0"/>
              <a:t> for historical reference or potentially during disasters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Archives are usually the </a:t>
            </a:r>
            <a:r>
              <a:rPr lang="en-US" sz="2000" b="1" dirty="0"/>
              <a:t>final version, stored for long-term</a:t>
            </a:r>
            <a:r>
              <a:rPr lang="en-US" sz="2000" dirty="0"/>
              <a:t>, and generally not copied over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Often performed at the </a:t>
            </a:r>
            <a:r>
              <a:rPr lang="en-US" sz="2000" b="1" dirty="0"/>
              <a:t>end</a:t>
            </a:r>
            <a:r>
              <a:rPr lang="en-US" sz="2000" dirty="0"/>
              <a:t> of a project or during major milestones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/>
          </a:p>
          <a:p>
            <a:pPr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b="1" dirty="0"/>
              <a:t>Data Preservation: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  <a:buFont typeface="Courier New" pitchFamily="49" charset="0"/>
              <a:buChar char="o"/>
            </a:pPr>
            <a:r>
              <a:rPr lang="en-US" sz="2000" dirty="0"/>
              <a:t>Includes archiving in addition to processes such as </a:t>
            </a:r>
            <a:r>
              <a:rPr lang="en-US" sz="2000" b="1" dirty="0"/>
              <a:t>data rescue</a:t>
            </a:r>
            <a:r>
              <a:rPr lang="en-US" sz="2000" dirty="0"/>
              <a:t>, </a:t>
            </a:r>
            <a:r>
              <a:rPr lang="en-US" sz="2000" b="1" dirty="0"/>
              <a:t>data reformatting</a:t>
            </a:r>
            <a:r>
              <a:rPr lang="en-US" sz="2000" dirty="0"/>
              <a:t>, </a:t>
            </a:r>
            <a:r>
              <a:rPr lang="en-US" sz="2000" b="1" dirty="0"/>
              <a:t>data conversion</a:t>
            </a:r>
            <a:r>
              <a:rPr lang="en-US" sz="2000" dirty="0"/>
              <a:t>, </a:t>
            </a:r>
            <a:r>
              <a:rPr lang="en-US" sz="2000" b="1" dirty="0"/>
              <a:t>metadata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685800" y="381000"/>
            <a:ext cx="57774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3600" b="1" dirty="0">
                <a:solidFill>
                  <a:srgbClr val="0070C0"/>
                </a:solidFill>
                <a:latin typeface="Snap ITC" pitchFamily="82" charset="0"/>
                <a:ea typeface="Permanent Marker"/>
                <a:cs typeface="Permanent Marker"/>
                <a:sym typeface="Permanent Marker"/>
              </a:rPr>
              <a:t>Solution!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752600" y="2057400"/>
            <a:ext cx="54102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indent="45720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 b="1" dirty="0">
                <a:solidFill>
                  <a:srgbClr val="0070C0"/>
                </a:solidFill>
                <a:latin typeface="Cooper Black" pitchFamily="18" charset="0"/>
              </a:rPr>
              <a:t>3-2-1 Rule:</a:t>
            </a:r>
          </a:p>
          <a:p>
            <a:pPr marL="457200" lvl="0" indent="-2984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</a:rPr>
              <a:t>Have at least </a:t>
            </a:r>
            <a:r>
              <a:rPr lang="en" sz="2400" b="1" dirty="0">
                <a:solidFill>
                  <a:schemeClr val="dk1"/>
                </a:solidFill>
              </a:rPr>
              <a:t>three copies of your data</a:t>
            </a:r>
            <a:r>
              <a:rPr lang="en" sz="2400" dirty="0">
                <a:solidFill>
                  <a:schemeClr val="dk1"/>
                </a:solidFill>
              </a:rPr>
              <a:t>.</a:t>
            </a:r>
          </a:p>
          <a:p>
            <a:pPr marL="457200" lvl="0" indent="-2984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</a:rPr>
              <a:t>Store the copies on </a:t>
            </a:r>
            <a:r>
              <a:rPr lang="en" sz="2400" b="1" dirty="0">
                <a:solidFill>
                  <a:schemeClr val="dk1"/>
                </a:solidFill>
              </a:rPr>
              <a:t>two different media</a:t>
            </a:r>
            <a:r>
              <a:rPr lang="en" sz="2400" dirty="0">
                <a:solidFill>
                  <a:schemeClr val="dk1"/>
                </a:solidFill>
              </a:rPr>
              <a:t>.</a:t>
            </a:r>
          </a:p>
          <a:p>
            <a:pPr marL="457200" lvl="0" indent="-2984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</a:rPr>
              <a:t>Keep </a:t>
            </a:r>
            <a:r>
              <a:rPr lang="en" sz="2400" b="1" dirty="0">
                <a:solidFill>
                  <a:schemeClr val="dk1"/>
                </a:solidFill>
              </a:rPr>
              <a:t>one backup copy offsite</a:t>
            </a:r>
            <a:r>
              <a:rPr lang="en" sz="24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7" y="1"/>
            <a:ext cx="1131790" cy="925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901</Words>
  <Application>Microsoft Office PowerPoint</Application>
  <PresentationFormat>On-screen Show (4:3)</PresentationFormat>
  <Paragraphs>211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MS PGothic</vt:lpstr>
      <vt:lpstr>Algerian</vt:lpstr>
      <vt:lpstr>AngsanaUPC</vt:lpstr>
      <vt:lpstr>Arial</vt:lpstr>
      <vt:lpstr>Calibri</vt:lpstr>
      <vt:lpstr>Cooper Black</vt:lpstr>
      <vt:lpstr>Courier New</vt:lpstr>
      <vt:lpstr>Permanent Marker</vt:lpstr>
      <vt:lpstr>Segoe UI Black</vt:lpstr>
      <vt:lpstr>Snap ITC</vt:lpstr>
      <vt:lpstr>Tahoma</vt:lpstr>
      <vt:lpstr>Times New Roman</vt:lpstr>
      <vt:lpstr>Office Theme</vt:lpstr>
      <vt:lpstr>PowerPoint Presentation</vt:lpstr>
      <vt:lpstr>PowerPoint Presentation</vt:lpstr>
      <vt:lpstr>Workshop Agenda</vt:lpstr>
      <vt:lpstr>Workshop Agenda</vt:lpstr>
      <vt:lpstr>Network Deliverables</vt:lpstr>
      <vt:lpstr>CHONe Data Efforts...</vt:lpstr>
      <vt:lpstr>PowerPoint Presentation</vt:lpstr>
      <vt:lpstr>Solution!</vt:lpstr>
      <vt:lpstr>Solution!</vt:lpstr>
      <vt:lpstr>What can go wrong?</vt:lpstr>
      <vt:lpstr>PowerPoint Presentation</vt:lpstr>
      <vt:lpstr>What can go wrong?</vt:lpstr>
      <vt:lpstr>Solution!</vt:lpstr>
      <vt:lpstr>Data Management Planning</vt:lpstr>
      <vt:lpstr>Data Management Planning</vt:lpstr>
      <vt:lpstr>CHONe Data Management Plan</vt:lpstr>
      <vt:lpstr>Well-Managed Data Can Result in  Re-use, Integration, and New Science</vt:lpstr>
      <vt:lpstr>Why Data Management? </vt:lpstr>
      <vt:lpstr>Why Data Management?</vt:lpstr>
      <vt:lpstr>Summary</vt:lpstr>
      <vt:lpstr>Data Management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Remi Daigle</cp:lastModifiedBy>
  <cp:revision>61</cp:revision>
  <dcterms:created xsi:type="dcterms:W3CDTF">2017-04-27T12:59:34Z</dcterms:created>
  <dcterms:modified xsi:type="dcterms:W3CDTF">2017-05-01T17:32:52Z</dcterms:modified>
</cp:coreProperties>
</file>