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58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18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02A20-6A29-41B7-B8DA-EDA3BA7C8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F92124-40C1-43D0-9C19-D5793CAE9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482E10-73CC-4362-9875-602B8DEB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E91-D79A-4701-9596-5FFEFB79741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CFDC7B-2440-410A-BD79-5168411A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57332-4B2A-4E5E-9EDB-5FD8FA3E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E885-BBE1-4383-AE4E-49CDD3B0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80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4C5FF-FF50-4762-898E-2DE1BFD1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AE65EB-AD9E-48A7-852D-E596D48B8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A9A3A0-34F6-412D-900C-4092AA17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E91-D79A-4701-9596-5FFEFB79741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56F5F-A00A-4258-815D-AC260637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DD6733-A123-427E-A8FC-ED13840D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E885-BBE1-4383-AE4E-49CDD3B0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02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A194CE-D1E4-484E-9CA4-8FE666356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D50025-7936-4657-A53D-BC5CBBAD0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6D2D04-5BBD-44A5-B6F7-14F49930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E91-D79A-4701-9596-5FFEFB79741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419D2B-FF69-481F-9B89-A1452F6D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97201E-1B2F-4A4F-9D82-84E460F1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E885-BBE1-4383-AE4E-49CDD3B0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14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9863B-C47F-42B4-BF5A-6BFF4857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452193-608A-487B-A3B2-44A22E89B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391E93-747D-4295-88E7-07228449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E91-D79A-4701-9596-5FFEFB79741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86E846-66D9-4FD5-9AD3-1F078F38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C9A049-AAE1-4D57-9BC5-2E96830F9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E885-BBE1-4383-AE4E-49CDD3B0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5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471B7-4B4B-4AF9-8E76-ED2B29F5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5E1294-C502-47D9-AE1F-72E25CB59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644278-9954-4A22-9733-C09A3EC9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E91-D79A-4701-9596-5FFEFB79741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3D0B4-6997-4A99-9539-C573D3D8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C4C696-FAD5-4D30-A9A6-0AE45AFA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E885-BBE1-4383-AE4E-49CDD3B0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11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F8780-C614-4AA2-B419-7276EA9A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30C88-B4D4-4AC5-8E28-E1751765C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9661E3-1668-4FCA-ABF3-5A6C563E1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F162E5-1312-4998-AF6B-EC4685E5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E91-D79A-4701-9596-5FFEFB79741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736EF4-4A05-4EB2-8B03-9746B3F4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E46069-7F27-4F6B-96BB-4B7BA55B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E885-BBE1-4383-AE4E-49CDD3B0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61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E3D97-B9E1-473F-A37F-63B35859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25EC63-FC57-41E0-BB92-315D8C50E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B8A77A-A6FD-4CE2-A0D9-F4A60BE76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D466E9-A6F6-4F26-A206-E91ECA58B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019F11-EAAC-4FFB-A2A3-82FDA1804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8260A26-9D52-4288-AEA6-4E5414CF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E91-D79A-4701-9596-5FFEFB79741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93B656-0FD8-4EFD-B050-4178153FE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6FF1F6-E398-4575-80DE-D95241D7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E885-BBE1-4383-AE4E-49CDD3B0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71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73B719-229B-4FBF-AC7C-905D73B7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7EC5B-875F-4346-BE0B-F4EAF3D7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E91-D79A-4701-9596-5FFEFB79741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A5478E-F820-4A7D-BD5A-8C3DCA51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6B5947-1BD4-46AE-B6A6-ACFFBA71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E885-BBE1-4383-AE4E-49CDD3B0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43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16B1B4-93DC-4E58-847D-6092C7D5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E91-D79A-4701-9596-5FFEFB79741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A373BD-267B-4A85-A9BE-1A21BED7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5D9291-9A05-4518-87C3-2F028281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E885-BBE1-4383-AE4E-49CDD3B0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10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FD579-C277-4CD4-832B-74D3F086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E004D0-5A0A-42FD-8066-E091D74D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C6107F-CDB7-41C4-BC92-43474CC44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5CAA00-3284-4D4D-8057-B11D31EB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E91-D79A-4701-9596-5FFEFB79741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0CC790-8282-47B5-801F-E7563E2D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8892E2-8F9A-4025-B508-DF5915D2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E885-BBE1-4383-AE4E-49CDD3B0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36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D674E-9989-4C72-A606-06D445CD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F12FD0-5257-458F-AED9-DBC187AA3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6DD007-7B99-4AAC-835F-99A5350A9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0DECCD-ECE0-44A1-8CA0-31850C79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DEE91-D79A-4701-9596-5FFEFB79741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079B30-5814-4D3B-84A9-7538A42F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9C5F5C-61E6-4028-84EB-51E44A31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AE885-BBE1-4383-AE4E-49CDD3B0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04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E72846-AB97-445A-B8ED-5550099A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FFB912-0750-4ABF-B26B-96C0050C2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A365CD-0BB2-47EE-ADB1-05EC94256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DEE91-D79A-4701-9596-5FFEFB797412}" type="datetimeFigureOut">
              <a:rPr lang="fr-FR" smtClean="0"/>
              <a:t>09/03/2021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503B08-F8AD-46AB-A9B7-934F05EED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75F294-31B6-4D40-ABB5-48B355473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AE885-BBE1-4383-AE4E-49CDD3B012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2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3.svg"/><Relationship Id="rId12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188EA309-428F-41CD-9077-CBA3500A4820}"/>
              </a:ext>
            </a:extLst>
          </p:cNvPr>
          <p:cNvSpPr txBox="1"/>
          <p:nvPr/>
        </p:nvSpPr>
        <p:spPr>
          <a:xfrm>
            <a:off x="1027771" y="655760"/>
            <a:ext cx="1013645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Interdépendance des codages spatiaux dans les plans horizontaux et frontaux </a:t>
            </a:r>
          </a:p>
          <a:p>
            <a:pPr algn="ctr"/>
            <a:r>
              <a:rPr lang="fr-FR" sz="3200" dirty="0"/>
              <a:t>Effet d’un biais attentionnel latéralisé sur la perception de la verticale visuelle </a:t>
            </a:r>
            <a:endParaRPr lang="fr-FR" sz="11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970A9E1-14BB-4C65-99EC-BCCDBDED63DC}"/>
              </a:ext>
            </a:extLst>
          </p:cNvPr>
          <p:cNvSpPr txBox="1"/>
          <p:nvPr/>
        </p:nvSpPr>
        <p:spPr>
          <a:xfrm>
            <a:off x="3931734" y="4140138"/>
            <a:ext cx="4328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Présentation du projet</a:t>
            </a:r>
            <a:endParaRPr lang="fr-FR" sz="11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E95883B2-EE99-493E-99ED-BEAA68B9902F}"/>
              </a:ext>
            </a:extLst>
          </p:cNvPr>
          <p:cNvSpPr txBox="1"/>
          <p:nvPr/>
        </p:nvSpPr>
        <p:spPr>
          <a:xfrm>
            <a:off x="4875872" y="5349835"/>
            <a:ext cx="3052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9 mars 2021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14409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ZoneTexte 27">
            <a:extLst>
              <a:ext uri="{FF2B5EF4-FFF2-40B4-BE49-F238E27FC236}">
                <a16:creationId xmlns:a16="http://schemas.microsoft.com/office/drawing/2014/main" id="{188EA309-428F-41CD-9077-CBA3500A4820}"/>
              </a:ext>
            </a:extLst>
          </p:cNvPr>
          <p:cNvSpPr txBox="1"/>
          <p:nvPr/>
        </p:nvSpPr>
        <p:spPr>
          <a:xfrm>
            <a:off x="302943" y="153956"/>
            <a:ext cx="4938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7030A0"/>
                </a:solidFill>
              </a:rPr>
              <a:t>Hypothèse théorique </a:t>
            </a:r>
            <a:endParaRPr lang="fr-FR" sz="1100" dirty="0">
              <a:solidFill>
                <a:srgbClr val="7030A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760747E-47F7-4004-AAF9-75CAD0A4612D}"/>
              </a:ext>
            </a:extLst>
          </p:cNvPr>
          <p:cNvSpPr txBox="1"/>
          <p:nvPr/>
        </p:nvSpPr>
        <p:spPr>
          <a:xfrm>
            <a:off x="1127608" y="834179"/>
            <a:ext cx="105923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70C0"/>
                </a:solidFill>
              </a:rPr>
              <a:t>Négligence spatiale (NS) = </a:t>
            </a:r>
            <a:endParaRPr lang="fr-FR" sz="2400" dirty="0"/>
          </a:p>
          <a:p>
            <a:pPr lvl="1"/>
            <a:r>
              <a:rPr lang="fr-FR" sz="2400" dirty="0"/>
              <a:t>-&gt; </a:t>
            </a:r>
            <a:r>
              <a:rPr lang="fr-FR" sz="2400" b="1" dirty="0"/>
              <a:t>dépendance (codage 3D) ou indépendance (codage 2D) </a:t>
            </a:r>
            <a:r>
              <a:rPr lang="fr-FR" sz="2400" dirty="0"/>
              <a:t>entre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 codages spatial plan horizontal (</a:t>
            </a:r>
            <a:r>
              <a:rPr lang="fr-FR" sz="2400" dirty="0" err="1"/>
              <a:t>eg</a:t>
            </a:r>
            <a:r>
              <a:rPr lang="fr-FR" sz="2400" dirty="0"/>
              <a:t> = juger le milieu d’une ligne)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 codages spatial plan frontal (</a:t>
            </a:r>
            <a:r>
              <a:rPr lang="fr-FR" sz="2400" dirty="0" err="1"/>
              <a:t>eg</a:t>
            </a:r>
            <a:r>
              <a:rPr lang="fr-FR" sz="2400" dirty="0"/>
              <a:t> = juger orientation verticale d’un arbre).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70C0"/>
                </a:solidFill>
              </a:rPr>
              <a:t>Evidences neuroanatomique = </a:t>
            </a:r>
          </a:p>
          <a:p>
            <a:pPr lvl="1"/>
            <a:r>
              <a:rPr lang="fr-FR" sz="2400" dirty="0"/>
              <a:t>-&gt; </a:t>
            </a:r>
            <a:r>
              <a:rPr lang="fr-FR" sz="2400" b="1" dirty="0"/>
              <a:t>Lésion TPJ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Troubles attentionnel (ventral </a:t>
            </a:r>
            <a:r>
              <a:rPr lang="fr-FR" sz="2400" dirty="0" err="1"/>
              <a:t>attentional</a:t>
            </a:r>
            <a:r>
              <a:rPr lang="fr-FR" sz="2400" dirty="0"/>
              <a:t> network)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Biais des référentiels spatiaux égocentrés et </a:t>
            </a:r>
            <a:r>
              <a:rPr lang="fr-FR" sz="2400" dirty="0" err="1"/>
              <a:t>gravitocentrés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70C0"/>
                </a:solidFill>
              </a:rPr>
              <a:t>Question de recherche =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b="1" dirty="0"/>
              <a:t>Biais attentionnel horizontal </a:t>
            </a:r>
            <a:r>
              <a:rPr lang="fr-FR" sz="2400" b="1" dirty="0">
                <a:sym typeface="Wingdings" panose="05000000000000000000" pitchFamily="2" charset="2"/>
              </a:rPr>
              <a:t> </a:t>
            </a:r>
            <a:r>
              <a:rPr lang="fr-FR" sz="2400" b="1" dirty="0"/>
              <a:t>biais d’orientation de la verticale perçue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b="1" dirty="0"/>
              <a:t>Stimulation sonore latéralisée </a:t>
            </a:r>
            <a:r>
              <a:rPr lang="fr-FR" sz="2400" b="1" dirty="0">
                <a:sym typeface="Wingdings" panose="05000000000000000000" pitchFamily="2" charset="2"/>
              </a:rPr>
              <a:t> biais sur verticale visuelle (VV) ? 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96823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8E26CB8-C881-451C-B471-58213A7A5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1" y="1213297"/>
            <a:ext cx="1480848" cy="1403987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27644C49-1129-4659-9484-76D98636AC58}"/>
              </a:ext>
            </a:extLst>
          </p:cNvPr>
          <p:cNvSpPr/>
          <p:nvPr/>
        </p:nvSpPr>
        <p:spPr>
          <a:xfrm>
            <a:off x="-2036610" y="-164662"/>
            <a:ext cx="1703109" cy="1611983"/>
          </a:xfrm>
          <a:prstGeom prst="ellipse">
            <a:avLst/>
          </a:prstGeom>
          <a:solidFill>
            <a:schemeClr val="tx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262B144-FEE1-4D54-BB9E-B0487CE34D9F}"/>
              </a:ext>
            </a:extLst>
          </p:cNvPr>
          <p:cNvCxnSpPr/>
          <p:nvPr/>
        </p:nvCxnSpPr>
        <p:spPr>
          <a:xfrm>
            <a:off x="-1258900" y="122070"/>
            <a:ext cx="147687" cy="87669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que 14" descr="Oreille">
            <a:extLst>
              <a:ext uri="{FF2B5EF4-FFF2-40B4-BE49-F238E27FC236}">
                <a16:creationId xmlns:a16="http://schemas.microsoft.com/office/drawing/2014/main" id="{59CD85D4-8521-46B7-86E2-CE85812F5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6027" y="1290286"/>
            <a:ext cx="914400" cy="914400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DF024D48-F5DE-4CFC-B11C-0B310DD74D87}"/>
              </a:ext>
            </a:extLst>
          </p:cNvPr>
          <p:cNvSpPr/>
          <p:nvPr/>
        </p:nvSpPr>
        <p:spPr>
          <a:xfrm>
            <a:off x="-2224821" y="2145402"/>
            <a:ext cx="1703109" cy="1611983"/>
          </a:xfrm>
          <a:prstGeom prst="ellipse">
            <a:avLst/>
          </a:prstGeom>
          <a:solidFill>
            <a:schemeClr val="tx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Signe Plus 17">
            <a:extLst>
              <a:ext uri="{FF2B5EF4-FFF2-40B4-BE49-F238E27FC236}">
                <a16:creationId xmlns:a16="http://schemas.microsoft.com/office/drawing/2014/main" id="{B5A42F69-9AE5-44BE-8FBA-FCB0FAFE7847}"/>
              </a:ext>
            </a:extLst>
          </p:cNvPr>
          <p:cNvSpPr/>
          <p:nvPr/>
        </p:nvSpPr>
        <p:spPr>
          <a:xfrm>
            <a:off x="-1635321" y="2715382"/>
            <a:ext cx="524108" cy="492657"/>
          </a:xfrm>
          <a:prstGeom prst="mathPl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B0470FE-69CD-438C-A43E-87552A50B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065" y="288845"/>
            <a:ext cx="1481129" cy="1403987"/>
          </a:xfrm>
          <a:prstGeom prst="rect">
            <a:avLst/>
          </a:prstGeom>
        </p:spPr>
      </p:pic>
      <p:pic>
        <p:nvPicPr>
          <p:cNvPr id="22" name="Graphique 21" descr="Oreille">
            <a:extLst>
              <a:ext uri="{FF2B5EF4-FFF2-40B4-BE49-F238E27FC236}">
                <a16:creationId xmlns:a16="http://schemas.microsoft.com/office/drawing/2014/main" id="{A2A7B63A-A4F3-4352-965C-ECE3C1A46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793945" y="3685662"/>
            <a:ext cx="914400" cy="914400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D0E80D-C5B2-4AC6-9D02-D9C411F3E89C}"/>
              </a:ext>
            </a:extLst>
          </p:cNvPr>
          <p:cNvCxnSpPr>
            <a:cxnSpLocks/>
          </p:cNvCxnSpPr>
          <p:nvPr/>
        </p:nvCxnSpPr>
        <p:spPr>
          <a:xfrm>
            <a:off x="3355932" y="646076"/>
            <a:ext cx="4980880" cy="5055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que 30" descr="Oreille">
            <a:extLst>
              <a:ext uri="{FF2B5EF4-FFF2-40B4-BE49-F238E27FC236}">
                <a16:creationId xmlns:a16="http://schemas.microsoft.com/office/drawing/2014/main" id="{5927B70C-B4D5-4E10-B714-73402947E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000470" y="5736152"/>
            <a:ext cx="914400" cy="914400"/>
          </a:xfrm>
          <a:prstGeom prst="rect">
            <a:avLst/>
          </a:prstGeom>
        </p:spPr>
      </p:pic>
      <p:pic>
        <p:nvPicPr>
          <p:cNvPr id="32" name="Graphique 31" descr="Oreille">
            <a:extLst>
              <a:ext uri="{FF2B5EF4-FFF2-40B4-BE49-F238E27FC236}">
                <a16:creationId xmlns:a16="http://schemas.microsoft.com/office/drawing/2014/main" id="{E704AF80-CA41-45F8-81D7-B5D5C80F5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2556" y="5702259"/>
            <a:ext cx="914400" cy="9144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05066A4-D2DB-43F3-A303-F554C4F53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591" y="2281675"/>
            <a:ext cx="1481129" cy="1403987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1DA16417-0E1E-46FE-9CC9-FD4415FF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43" y="3306920"/>
            <a:ext cx="1480848" cy="1403987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0C94300-322E-4D3C-88D7-6545782FF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214" y="4332165"/>
            <a:ext cx="1481129" cy="1403987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8A8673C0-DF06-4089-B837-648459936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289" y="5357410"/>
            <a:ext cx="1480848" cy="140398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C72BFA3-311A-4D17-9629-64FE99489C4D}"/>
              </a:ext>
            </a:extLst>
          </p:cNvPr>
          <p:cNvSpPr/>
          <p:nvPr/>
        </p:nvSpPr>
        <p:spPr>
          <a:xfrm>
            <a:off x="629971" y="1915290"/>
            <a:ext cx="1574277" cy="328827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Cond right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863FBD-F635-403C-B3F3-0E37EEBDCB31}"/>
              </a:ext>
            </a:extLst>
          </p:cNvPr>
          <p:cNvSpPr/>
          <p:nvPr/>
        </p:nvSpPr>
        <p:spPr>
          <a:xfrm>
            <a:off x="2249192" y="3961229"/>
            <a:ext cx="1574277" cy="328827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Cond </a:t>
            </a:r>
            <a:r>
              <a:rPr lang="fr-FR" b="1" dirty="0" err="1">
                <a:solidFill>
                  <a:sysClr val="windowText" lastClr="000000"/>
                </a:solidFill>
              </a:rPr>
              <a:t>left</a:t>
            </a:r>
            <a:endParaRPr lang="fr-FR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62752AF-6EF7-4C4A-BC1B-C0184FBE4E4C}"/>
              </a:ext>
            </a:extLst>
          </p:cNvPr>
          <p:cNvSpPr/>
          <p:nvPr/>
        </p:nvSpPr>
        <p:spPr>
          <a:xfrm>
            <a:off x="3405563" y="5656478"/>
            <a:ext cx="2534442" cy="779555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Cond control = </a:t>
            </a:r>
            <a:r>
              <a:rPr lang="fr-FR" b="1" dirty="0" err="1">
                <a:solidFill>
                  <a:sysClr val="windowText" lastClr="000000"/>
                </a:solidFill>
              </a:rPr>
              <a:t>Left</a:t>
            </a:r>
            <a:r>
              <a:rPr lang="fr-FR" b="1" dirty="0">
                <a:solidFill>
                  <a:sysClr val="windowText" lastClr="000000"/>
                </a:solidFill>
              </a:rPr>
              <a:t> + Right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3ECFBA3-4670-42B8-B16B-954F611903B1}"/>
              </a:ext>
            </a:extLst>
          </p:cNvPr>
          <p:cNvSpPr txBox="1"/>
          <p:nvPr/>
        </p:nvSpPr>
        <p:spPr>
          <a:xfrm>
            <a:off x="8828428" y="151105"/>
            <a:ext cx="2863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7030A0"/>
                </a:solidFill>
                <a:sym typeface="Wingdings" panose="05000000000000000000" pitchFamily="2" charset="2"/>
              </a:rPr>
              <a:t> </a:t>
            </a:r>
            <a:r>
              <a:rPr lang="fr-FR" sz="3200" dirty="0">
                <a:solidFill>
                  <a:srgbClr val="7030A0"/>
                </a:solidFill>
              </a:rPr>
              <a:t>Méthodes</a:t>
            </a:r>
            <a:r>
              <a:rPr lang="fr-FR" sz="3200" dirty="0">
                <a:solidFill>
                  <a:srgbClr val="0070C0"/>
                </a:solidFill>
              </a:rPr>
              <a:t> </a:t>
            </a:r>
            <a:endParaRPr lang="fr-FR" sz="1100" dirty="0">
              <a:solidFill>
                <a:srgbClr val="0070C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B555970-AC70-4946-B6C8-8CA43BA6AE5B}"/>
              </a:ext>
            </a:extLst>
          </p:cNvPr>
          <p:cNvSpPr txBox="1"/>
          <p:nvPr/>
        </p:nvSpPr>
        <p:spPr>
          <a:xfrm>
            <a:off x="8356460" y="927190"/>
            <a:ext cx="3660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Intervention sonore</a:t>
            </a:r>
          </a:p>
        </p:txBody>
      </p:sp>
      <p:pic>
        <p:nvPicPr>
          <p:cNvPr id="3" name="Graphique 2" descr="Casque audio">
            <a:extLst>
              <a:ext uri="{FF2B5EF4-FFF2-40B4-BE49-F238E27FC236}">
                <a16:creationId xmlns:a16="http://schemas.microsoft.com/office/drawing/2014/main" id="{9537DFA2-40BF-4C3A-AFCE-A1EDD95A9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4105" y="1270478"/>
            <a:ext cx="1731476" cy="1731476"/>
          </a:xfrm>
          <a:prstGeom prst="rect">
            <a:avLst/>
          </a:prstGeom>
        </p:spPr>
      </p:pic>
      <p:pic>
        <p:nvPicPr>
          <p:cNvPr id="5" name="Graphique 4" descr="Profil masculin">
            <a:extLst>
              <a:ext uri="{FF2B5EF4-FFF2-40B4-BE49-F238E27FC236}">
                <a16:creationId xmlns:a16="http://schemas.microsoft.com/office/drawing/2014/main" id="{00859DAC-738C-44B6-8DC1-0B9CF43F68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2831" y="2262987"/>
            <a:ext cx="1100253" cy="1100253"/>
          </a:xfrm>
          <a:prstGeom prst="rect">
            <a:avLst/>
          </a:prstGeom>
        </p:spPr>
      </p:pic>
      <p:pic>
        <p:nvPicPr>
          <p:cNvPr id="29" name="Graphique 28" descr="Oreille">
            <a:extLst>
              <a:ext uri="{FF2B5EF4-FFF2-40B4-BE49-F238E27FC236}">
                <a16:creationId xmlns:a16="http://schemas.microsoft.com/office/drawing/2014/main" id="{C412AF20-3D46-45C4-9F40-2F4FFAF9F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700367" y="1810997"/>
            <a:ext cx="914400" cy="914400"/>
          </a:xfrm>
          <a:prstGeom prst="rect">
            <a:avLst/>
          </a:prstGeom>
        </p:spPr>
      </p:pic>
      <p:pic>
        <p:nvPicPr>
          <p:cNvPr id="30" name="Graphique 29" descr="Oreille">
            <a:extLst>
              <a:ext uri="{FF2B5EF4-FFF2-40B4-BE49-F238E27FC236}">
                <a16:creationId xmlns:a16="http://schemas.microsoft.com/office/drawing/2014/main" id="{22768973-9930-4B03-9506-A7836AA9F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7609" y="1782155"/>
            <a:ext cx="914400" cy="91440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6300D43B-6C12-4780-A7E9-381421B1E31B}"/>
              </a:ext>
            </a:extLst>
          </p:cNvPr>
          <p:cNvSpPr txBox="1"/>
          <p:nvPr/>
        </p:nvSpPr>
        <p:spPr>
          <a:xfrm>
            <a:off x="8389345" y="3519809"/>
            <a:ext cx="3660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3 conditions de son =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Left</a:t>
            </a: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Control (</a:t>
            </a:r>
            <a:r>
              <a:rPr lang="fr-FR" sz="2000" dirty="0" err="1"/>
              <a:t>Left</a:t>
            </a:r>
            <a:r>
              <a:rPr lang="fr-FR" sz="2000" dirty="0"/>
              <a:t> + Right)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F41923-464F-4D23-B517-69425EBFB4FC}"/>
              </a:ext>
            </a:extLst>
          </p:cNvPr>
          <p:cNvSpPr/>
          <p:nvPr/>
        </p:nvSpPr>
        <p:spPr>
          <a:xfrm>
            <a:off x="107058" y="404508"/>
            <a:ext cx="1574277" cy="328827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Fixation cross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67C16A0-C95D-43F8-B053-11A847736F59}"/>
              </a:ext>
            </a:extLst>
          </p:cNvPr>
          <p:cNvSpPr txBox="1"/>
          <p:nvPr/>
        </p:nvSpPr>
        <p:spPr>
          <a:xfrm>
            <a:off x="4918247" y="284074"/>
            <a:ext cx="3022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Evaluation de la VV = Méthode psychophysique 2AFC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Réponse G/D via clavier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Lignes présentées 1 sec (à fixer)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F2D22C8-7104-47BC-BFF1-097527094323}"/>
              </a:ext>
            </a:extLst>
          </p:cNvPr>
          <p:cNvSpPr txBox="1"/>
          <p:nvPr/>
        </p:nvSpPr>
        <p:spPr>
          <a:xfrm>
            <a:off x="494273" y="5715938"/>
            <a:ext cx="3660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7030A0"/>
                </a:solidFill>
                <a:sym typeface="Wingdings" panose="05000000000000000000" pitchFamily="2" charset="2"/>
              </a:rPr>
              <a:t> </a:t>
            </a:r>
            <a:r>
              <a:rPr lang="fr-FR" sz="2800" dirty="0">
                <a:solidFill>
                  <a:srgbClr val="7030A0"/>
                </a:solidFill>
              </a:rPr>
              <a:t>Procédure</a:t>
            </a:r>
          </a:p>
        </p:txBody>
      </p:sp>
    </p:spTree>
    <p:extLst>
      <p:ext uri="{BB962C8B-B14F-4D97-AF65-F5344CB8AC3E}">
        <p14:creationId xmlns:p14="http://schemas.microsoft.com/office/powerpoint/2010/main" val="18197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>
            <a:extLst>
              <a:ext uri="{FF2B5EF4-FFF2-40B4-BE49-F238E27FC236}">
                <a16:creationId xmlns:a16="http://schemas.microsoft.com/office/drawing/2014/main" id="{27644C49-1129-4659-9484-76D98636AC58}"/>
              </a:ext>
            </a:extLst>
          </p:cNvPr>
          <p:cNvSpPr/>
          <p:nvPr/>
        </p:nvSpPr>
        <p:spPr>
          <a:xfrm>
            <a:off x="-2036610" y="-164662"/>
            <a:ext cx="1703109" cy="1611983"/>
          </a:xfrm>
          <a:prstGeom prst="ellipse">
            <a:avLst/>
          </a:prstGeom>
          <a:solidFill>
            <a:schemeClr val="tx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262B144-FEE1-4D54-BB9E-B0487CE34D9F}"/>
              </a:ext>
            </a:extLst>
          </p:cNvPr>
          <p:cNvCxnSpPr/>
          <p:nvPr/>
        </p:nvCxnSpPr>
        <p:spPr>
          <a:xfrm>
            <a:off x="-1258900" y="122070"/>
            <a:ext cx="147687" cy="87669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que 14" descr="Oreille">
            <a:extLst>
              <a:ext uri="{FF2B5EF4-FFF2-40B4-BE49-F238E27FC236}">
                <a16:creationId xmlns:a16="http://schemas.microsoft.com/office/drawing/2014/main" id="{59CD85D4-8521-46B7-86E2-CE85812F5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6027" y="1290286"/>
            <a:ext cx="914400" cy="914400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DF024D48-F5DE-4CFC-B11C-0B310DD74D87}"/>
              </a:ext>
            </a:extLst>
          </p:cNvPr>
          <p:cNvSpPr/>
          <p:nvPr/>
        </p:nvSpPr>
        <p:spPr>
          <a:xfrm>
            <a:off x="-2224821" y="2145402"/>
            <a:ext cx="1703109" cy="1611983"/>
          </a:xfrm>
          <a:prstGeom prst="ellipse">
            <a:avLst/>
          </a:prstGeom>
          <a:solidFill>
            <a:schemeClr val="tx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Signe Plus 17">
            <a:extLst>
              <a:ext uri="{FF2B5EF4-FFF2-40B4-BE49-F238E27FC236}">
                <a16:creationId xmlns:a16="http://schemas.microsoft.com/office/drawing/2014/main" id="{B5A42F69-9AE5-44BE-8FBA-FCB0FAFE7847}"/>
              </a:ext>
            </a:extLst>
          </p:cNvPr>
          <p:cNvSpPr/>
          <p:nvPr/>
        </p:nvSpPr>
        <p:spPr>
          <a:xfrm>
            <a:off x="-1635321" y="2715382"/>
            <a:ext cx="524108" cy="492657"/>
          </a:xfrm>
          <a:prstGeom prst="mathPl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B0470FE-69CD-438C-A43E-87552A50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065" y="288845"/>
            <a:ext cx="1481129" cy="1403987"/>
          </a:xfrm>
          <a:prstGeom prst="rect">
            <a:avLst/>
          </a:prstGeom>
        </p:spPr>
      </p:pic>
      <p:pic>
        <p:nvPicPr>
          <p:cNvPr id="22" name="Graphique 21" descr="Oreille">
            <a:extLst>
              <a:ext uri="{FF2B5EF4-FFF2-40B4-BE49-F238E27FC236}">
                <a16:creationId xmlns:a16="http://schemas.microsoft.com/office/drawing/2014/main" id="{A2A7B63A-A4F3-4352-965C-ECE3C1A46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93945" y="3685662"/>
            <a:ext cx="914400" cy="914400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D0E80D-C5B2-4AC6-9D02-D9C411F3E89C}"/>
              </a:ext>
            </a:extLst>
          </p:cNvPr>
          <p:cNvCxnSpPr>
            <a:cxnSpLocks/>
          </p:cNvCxnSpPr>
          <p:nvPr/>
        </p:nvCxnSpPr>
        <p:spPr>
          <a:xfrm>
            <a:off x="3355932" y="646076"/>
            <a:ext cx="4980880" cy="5055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que 30" descr="Oreille">
            <a:extLst>
              <a:ext uri="{FF2B5EF4-FFF2-40B4-BE49-F238E27FC236}">
                <a16:creationId xmlns:a16="http://schemas.microsoft.com/office/drawing/2014/main" id="{5927B70C-B4D5-4E10-B714-73402947E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000470" y="5736152"/>
            <a:ext cx="914400" cy="914400"/>
          </a:xfrm>
          <a:prstGeom prst="rect">
            <a:avLst/>
          </a:prstGeom>
        </p:spPr>
      </p:pic>
      <p:pic>
        <p:nvPicPr>
          <p:cNvPr id="32" name="Graphique 31" descr="Oreille">
            <a:extLst>
              <a:ext uri="{FF2B5EF4-FFF2-40B4-BE49-F238E27FC236}">
                <a16:creationId xmlns:a16="http://schemas.microsoft.com/office/drawing/2014/main" id="{E704AF80-CA41-45F8-81D7-B5D5C80F5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2556" y="5702259"/>
            <a:ext cx="914400" cy="9144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05066A4-D2DB-43F3-A303-F554C4F53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591" y="2281675"/>
            <a:ext cx="1481129" cy="1403987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0C94300-322E-4D3C-88D7-6545782FF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214" y="4332165"/>
            <a:ext cx="1481129" cy="140398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C72BFA3-311A-4D17-9629-64FE99489C4D}"/>
              </a:ext>
            </a:extLst>
          </p:cNvPr>
          <p:cNvSpPr/>
          <p:nvPr/>
        </p:nvSpPr>
        <p:spPr>
          <a:xfrm>
            <a:off x="629971" y="1915290"/>
            <a:ext cx="1574277" cy="328827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Cond right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863FBD-F635-403C-B3F3-0E37EEBDCB31}"/>
              </a:ext>
            </a:extLst>
          </p:cNvPr>
          <p:cNvSpPr/>
          <p:nvPr/>
        </p:nvSpPr>
        <p:spPr>
          <a:xfrm>
            <a:off x="2249192" y="3961229"/>
            <a:ext cx="1574277" cy="328827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Cond </a:t>
            </a:r>
            <a:r>
              <a:rPr lang="fr-FR" b="1" dirty="0" err="1">
                <a:solidFill>
                  <a:sysClr val="windowText" lastClr="000000"/>
                </a:solidFill>
              </a:rPr>
              <a:t>left</a:t>
            </a:r>
            <a:endParaRPr lang="fr-FR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62752AF-6EF7-4C4A-BC1B-C0184FBE4E4C}"/>
              </a:ext>
            </a:extLst>
          </p:cNvPr>
          <p:cNvSpPr/>
          <p:nvPr/>
        </p:nvSpPr>
        <p:spPr>
          <a:xfrm>
            <a:off x="3405563" y="5656478"/>
            <a:ext cx="2534442" cy="779555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Cond control = </a:t>
            </a:r>
            <a:r>
              <a:rPr lang="fr-FR" b="1" dirty="0" err="1">
                <a:solidFill>
                  <a:sysClr val="windowText" lastClr="000000"/>
                </a:solidFill>
              </a:rPr>
              <a:t>Left</a:t>
            </a:r>
            <a:r>
              <a:rPr lang="fr-FR" b="1" dirty="0">
                <a:solidFill>
                  <a:sysClr val="windowText" lastClr="000000"/>
                </a:solidFill>
              </a:rPr>
              <a:t> + Right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B555970-AC70-4946-B6C8-8CA43BA6AE5B}"/>
              </a:ext>
            </a:extLst>
          </p:cNvPr>
          <p:cNvSpPr txBox="1"/>
          <p:nvPr/>
        </p:nvSpPr>
        <p:spPr>
          <a:xfrm>
            <a:off x="8356460" y="927190"/>
            <a:ext cx="3660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Intervention sonore</a:t>
            </a:r>
          </a:p>
        </p:txBody>
      </p:sp>
      <p:pic>
        <p:nvPicPr>
          <p:cNvPr id="3" name="Graphique 2" descr="Casque audio">
            <a:extLst>
              <a:ext uri="{FF2B5EF4-FFF2-40B4-BE49-F238E27FC236}">
                <a16:creationId xmlns:a16="http://schemas.microsoft.com/office/drawing/2014/main" id="{9537DFA2-40BF-4C3A-AFCE-A1EDD95A9F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54105" y="1270478"/>
            <a:ext cx="1731476" cy="1731476"/>
          </a:xfrm>
          <a:prstGeom prst="rect">
            <a:avLst/>
          </a:prstGeom>
        </p:spPr>
      </p:pic>
      <p:pic>
        <p:nvPicPr>
          <p:cNvPr id="5" name="Graphique 4" descr="Profil masculin">
            <a:extLst>
              <a:ext uri="{FF2B5EF4-FFF2-40B4-BE49-F238E27FC236}">
                <a16:creationId xmlns:a16="http://schemas.microsoft.com/office/drawing/2014/main" id="{00859DAC-738C-44B6-8DC1-0B9CF43F6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2831" y="2262987"/>
            <a:ext cx="1100253" cy="1100253"/>
          </a:xfrm>
          <a:prstGeom prst="rect">
            <a:avLst/>
          </a:prstGeom>
        </p:spPr>
      </p:pic>
      <p:pic>
        <p:nvPicPr>
          <p:cNvPr id="29" name="Graphique 28" descr="Oreille">
            <a:extLst>
              <a:ext uri="{FF2B5EF4-FFF2-40B4-BE49-F238E27FC236}">
                <a16:creationId xmlns:a16="http://schemas.microsoft.com/office/drawing/2014/main" id="{C412AF20-3D46-45C4-9F40-2F4FFAF9F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700367" y="1810997"/>
            <a:ext cx="914400" cy="914400"/>
          </a:xfrm>
          <a:prstGeom prst="rect">
            <a:avLst/>
          </a:prstGeom>
        </p:spPr>
      </p:pic>
      <p:pic>
        <p:nvPicPr>
          <p:cNvPr id="30" name="Graphique 29" descr="Oreille">
            <a:extLst>
              <a:ext uri="{FF2B5EF4-FFF2-40B4-BE49-F238E27FC236}">
                <a16:creationId xmlns:a16="http://schemas.microsoft.com/office/drawing/2014/main" id="{22768973-9930-4B03-9506-A7836AA9F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7609" y="1782155"/>
            <a:ext cx="914400" cy="91440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6300D43B-6C12-4780-A7E9-381421B1E31B}"/>
              </a:ext>
            </a:extLst>
          </p:cNvPr>
          <p:cNvSpPr txBox="1"/>
          <p:nvPr/>
        </p:nvSpPr>
        <p:spPr>
          <a:xfrm>
            <a:off x="8389345" y="3519809"/>
            <a:ext cx="3660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3 conditions de son =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Left</a:t>
            </a: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Control (</a:t>
            </a:r>
            <a:r>
              <a:rPr lang="fr-FR" sz="2000" dirty="0" err="1"/>
              <a:t>Left</a:t>
            </a:r>
            <a:r>
              <a:rPr lang="fr-FR" sz="2000" dirty="0"/>
              <a:t> + Right)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B39D551-770B-4E0A-934B-F93DC9AB3B95}"/>
              </a:ext>
            </a:extLst>
          </p:cNvPr>
          <p:cNvSpPr txBox="1"/>
          <p:nvPr/>
        </p:nvSpPr>
        <p:spPr>
          <a:xfrm>
            <a:off x="494273" y="5715938"/>
            <a:ext cx="3660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7030A0"/>
                </a:solidFill>
                <a:sym typeface="Wingdings" panose="05000000000000000000" pitchFamily="2" charset="2"/>
              </a:rPr>
              <a:t> </a:t>
            </a:r>
            <a:r>
              <a:rPr lang="fr-FR" sz="2800" dirty="0">
                <a:solidFill>
                  <a:srgbClr val="7030A0"/>
                </a:solidFill>
              </a:rPr>
              <a:t>Procédure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F41923-464F-4D23-B517-69425EBFB4FC}"/>
              </a:ext>
            </a:extLst>
          </p:cNvPr>
          <p:cNvSpPr/>
          <p:nvPr/>
        </p:nvSpPr>
        <p:spPr>
          <a:xfrm>
            <a:off x="107058" y="404508"/>
            <a:ext cx="1574277" cy="328827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Fixation cross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67C16A0-C95D-43F8-B053-11A847736F59}"/>
              </a:ext>
            </a:extLst>
          </p:cNvPr>
          <p:cNvSpPr txBox="1"/>
          <p:nvPr/>
        </p:nvSpPr>
        <p:spPr>
          <a:xfrm>
            <a:off x="4918247" y="284074"/>
            <a:ext cx="3022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Evaluation de la bissection = Méthode psychophysique 2AFC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Réponse G/D via clavier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Lignes présentées 1 sec (à fixer)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DF421330-37AD-4639-98ED-6D2D7F8682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4318" y="1374826"/>
            <a:ext cx="1449197" cy="1373718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A4831B69-3C65-497F-AD3C-A45FBF5C64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4281" y="3330011"/>
            <a:ext cx="1449197" cy="1373718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E0B79149-F7A5-4487-9F75-8EDABB3061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6091" y="5422867"/>
            <a:ext cx="1449197" cy="1373718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6A4D6DD0-B1C7-437E-93C2-3F9F5443FE07}"/>
              </a:ext>
            </a:extLst>
          </p:cNvPr>
          <p:cNvSpPr txBox="1"/>
          <p:nvPr/>
        </p:nvSpPr>
        <p:spPr>
          <a:xfrm>
            <a:off x="8828428" y="151105"/>
            <a:ext cx="2863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7030A0"/>
                </a:solidFill>
                <a:sym typeface="Wingdings" panose="05000000000000000000" pitchFamily="2" charset="2"/>
              </a:rPr>
              <a:t> </a:t>
            </a:r>
            <a:r>
              <a:rPr lang="fr-FR" sz="3200" dirty="0">
                <a:solidFill>
                  <a:srgbClr val="7030A0"/>
                </a:solidFill>
              </a:rPr>
              <a:t>Méthodes</a:t>
            </a:r>
            <a:r>
              <a:rPr lang="fr-FR" sz="3200" dirty="0">
                <a:solidFill>
                  <a:srgbClr val="0070C0"/>
                </a:solidFill>
              </a:rPr>
              <a:t> </a:t>
            </a:r>
            <a:endParaRPr lang="fr-FR" sz="11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1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33ECFBA3-4670-42B8-B16B-954F611903B1}"/>
              </a:ext>
            </a:extLst>
          </p:cNvPr>
          <p:cNvSpPr txBox="1"/>
          <p:nvPr/>
        </p:nvSpPr>
        <p:spPr>
          <a:xfrm>
            <a:off x="643433" y="171449"/>
            <a:ext cx="1949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7030A0"/>
                </a:solidFill>
              </a:rPr>
              <a:t>Design</a:t>
            </a:r>
            <a:r>
              <a:rPr lang="fr-FR" sz="3200" dirty="0">
                <a:solidFill>
                  <a:srgbClr val="0070C0"/>
                </a:solidFill>
              </a:rPr>
              <a:t> </a:t>
            </a:r>
            <a:endParaRPr lang="fr-FR" sz="1100" dirty="0">
              <a:solidFill>
                <a:srgbClr val="0070C0"/>
              </a:solidFill>
            </a:endParaRPr>
          </a:p>
        </p:txBody>
      </p:sp>
      <p:pic>
        <p:nvPicPr>
          <p:cNvPr id="3" name="Graphique 2" descr="Casque audio">
            <a:extLst>
              <a:ext uri="{FF2B5EF4-FFF2-40B4-BE49-F238E27FC236}">
                <a16:creationId xmlns:a16="http://schemas.microsoft.com/office/drawing/2014/main" id="{9537DFA2-40BF-4C3A-AFCE-A1EDD95A9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53547" y="4137053"/>
            <a:ext cx="1731476" cy="1731476"/>
          </a:xfrm>
          <a:prstGeom prst="rect">
            <a:avLst/>
          </a:prstGeom>
        </p:spPr>
      </p:pic>
      <p:pic>
        <p:nvPicPr>
          <p:cNvPr id="5" name="Graphique 4" descr="Profil masculin">
            <a:extLst>
              <a:ext uri="{FF2B5EF4-FFF2-40B4-BE49-F238E27FC236}">
                <a16:creationId xmlns:a16="http://schemas.microsoft.com/office/drawing/2014/main" id="{00859DAC-738C-44B6-8DC1-0B9CF43F6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224821" y="5129562"/>
            <a:ext cx="1100253" cy="1100253"/>
          </a:xfrm>
          <a:prstGeom prst="rect">
            <a:avLst/>
          </a:prstGeom>
        </p:spPr>
      </p:pic>
      <p:pic>
        <p:nvPicPr>
          <p:cNvPr id="29" name="Graphique 28" descr="Oreille">
            <a:extLst>
              <a:ext uri="{FF2B5EF4-FFF2-40B4-BE49-F238E27FC236}">
                <a16:creationId xmlns:a16="http://schemas.microsoft.com/office/drawing/2014/main" id="{C412AF20-3D46-45C4-9F40-2F4FFAF9F2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-3207285" y="4677572"/>
            <a:ext cx="914400" cy="914400"/>
          </a:xfrm>
          <a:prstGeom prst="rect">
            <a:avLst/>
          </a:prstGeom>
        </p:spPr>
      </p:pic>
      <p:pic>
        <p:nvPicPr>
          <p:cNvPr id="30" name="Graphique 29" descr="Oreille">
            <a:extLst>
              <a:ext uri="{FF2B5EF4-FFF2-40B4-BE49-F238E27FC236}">
                <a16:creationId xmlns:a16="http://schemas.microsoft.com/office/drawing/2014/main" id="{22768973-9930-4B03-9506-A7836AA9FC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30043" y="4648730"/>
            <a:ext cx="914400" cy="91440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6300D43B-6C12-4780-A7E9-381421B1E31B}"/>
              </a:ext>
            </a:extLst>
          </p:cNvPr>
          <p:cNvSpPr txBox="1"/>
          <p:nvPr/>
        </p:nvSpPr>
        <p:spPr>
          <a:xfrm>
            <a:off x="370760" y="953839"/>
            <a:ext cx="3660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3 conditions de son =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Left</a:t>
            </a: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Control (</a:t>
            </a:r>
            <a:r>
              <a:rPr lang="fr-FR" sz="2000" dirty="0" err="1"/>
              <a:t>Left</a:t>
            </a:r>
            <a:r>
              <a:rPr lang="fr-FR" sz="2000" dirty="0"/>
              <a:t> + Right)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80F99B0-6B6D-4770-9E25-8B675D9673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1730" y="969652"/>
            <a:ext cx="1504257" cy="13234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7E10727-84AE-4A5F-8C8C-747D649B75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5288" y="969652"/>
            <a:ext cx="1442460" cy="12918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D1306B-FB05-4B30-BF1E-026A47A3E2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34742" y="969652"/>
            <a:ext cx="1849212" cy="1291812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DAA6D24F-751D-456E-8008-E3AF49A35D03}"/>
              </a:ext>
            </a:extLst>
          </p:cNvPr>
          <p:cNvSpPr txBox="1"/>
          <p:nvPr/>
        </p:nvSpPr>
        <p:spPr>
          <a:xfrm>
            <a:off x="370760" y="2767280"/>
            <a:ext cx="3660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2 tâches =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Verticale visuelle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Bissection visuelle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D2EC5A78-2AAD-4D8C-93F9-DD6601BAC6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73754" y="2767279"/>
            <a:ext cx="1071469" cy="1015663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034D1FF8-0C8E-470A-81F0-C4B567611E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3472" y="2767279"/>
            <a:ext cx="1071469" cy="1015856"/>
          </a:xfrm>
          <a:prstGeom prst="rect">
            <a:avLst/>
          </a:prstGeom>
        </p:spPr>
      </p:pic>
      <p:sp>
        <p:nvSpPr>
          <p:cNvPr id="58" name="ZoneTexte 57">
            <a:extLst>
              <a:ext uri="{FF2B5EF4-FFF2-40B4-BE49-F238E27FC236}">
                <a16:creationId xmlns:a16="http://schemas.microsoft.com/office/drawing/2014/main" id="{C951304F-4B60-4FE0-8EF4-6498EEDE0315}"/>
              </a:ext>
            </a:extLst>
          </p:cNvPr>
          <p:cNvSpPr txBox="1"/>
          <p:nvPr/>
        </p:nvSpPr>
        <p:spPr>
          <a:xfrm>
            <a:off x="370760" y="4169740"/>
            <a:ext cx="5550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Design factoriel 3 x 2 intra-sujet</a:t>
            </a:r>
          </a:p>
        </p:txBody>
      </p:sp>
    </p:spTree>
    <p:extLst>
      <p:ext uri="{BB962C8B-B14F-4D97-AF65-F5344CB8AC3E}">
        <p14:creationId xmlns:p14="http://schemas.microsoft.com/office/powerpoint/2010/main" val="186322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CFCC6449-6E9A-4D23-94DA-39CCA63D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362" y="1208745"/>
            <a:ext cx="6638925" cy="522922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33ECFBA3-4670-42B8-B16B-954F611903B1}"/>
              </a:ext>
            </a:extLst>
          </p:cNvPr>
          <p:cNvSpPr txBox="1"/>
          <p:nvPr/>
        </p:nvSpPr>
        <p:spPr>
          <a:xfrm>
            <a:off x="643433" y="171449"/>
            <a:ext cx="2947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7030A0"/>
                </a:solidFill>
              </a:rPr>
              <a:t>Prédictions</a:t>
            </a:r>
            <a:r>
              <a:rPr lang="fr-FR" sz="3200" dirty="0">
                <a:solidFill>
                  <a:srgbClr val="0070C0"/>
                </a:solidFill>
              </a:rPr>
              <a:t> </a:t>
            </a:r>
            <a:endParaRPr lang="fr-FR" sz="1100" dirty="0">
              <a:solidFill>
                <a:srgbClr val="0070C0"/>
              </a:solidFill>
            </a:endParaRPr>
          </a:p>
        </p:txBody>
      </p:sp>
      <p:pic>
        <p:nvPicPr>
          <p:cNvPr id="3" name="Graphique 2" descr="Casque audio">
            <a:extLst>
              <a:ext uri="{FF2B5EF4-FFF2-40B4-BE49-F238E27FC236}">
                <a16:creationId xmlns:a16="http://schemas.microsoft.com/office/drawing/2014/main" id="{9537DFA2-40BF-4C3A-AFCE-A1EDD95A9F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553547" y="4137053"/>
            <a:ext cx="1731476" cy="1731476"/>
          </a:xfrm>
          <a:prstGeom prst="rect">
            <a:avLst/>
          </a:prstGeom>
        </p:spPr>
      </p:pic>
      <p:pic>
        <p:nvPicPr>
          <p:cNvPr id="5" name="Graphique 4" descr="Profil masculin">
            <a:extLst>
              <a:ext uri="{FF2B5EF4-FFF2-40B4-BE49-F238E27FC236}">
                <a16:creationId xmlns:a16="http://schemas.microsoft.com/office/drawing/2014/main" id="{00859DAC-738C-44B6-8DC1-0B9CF43F68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224821" y="5129562"/>
            <a:ext cx="1100253" cy="1100253"/>
          </a:xfrm>
          <a:prstGeom prst="rect">
            <a:avLst/>
          </a:prstGeom>
        </p:spPr>
      </p:pic>
      <p:pic>
        <p:nvPicPr>
          <p:cNvPr id="29" name="Graphique 28" descr="Oreille">
            <a:extLst>
              <a:ext uri="{FF2B5EF4-FFF2-40B4-BE49-F238E27FC236}">
                <a16:creationId xmlns:a16="http://schemas.microsoft.com/office/drawing/2014/main" id="{C412AF20-3D46-45C4-9F40-2F4FFAF9F2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-3207285" y="4677572"/>
            <a:ext cx="914400" cy="914400"/>
          </a:xfrm>
          <a:prstGeom prst="rect">
            <a:avLst/>
          </a:prstGeom>
        </p:spPr>
      </p:pic>
      <p:pic>
        <p:nvPicPr>
          <p:cNvPr id="30" name="Graphique 29" descr="Oreille">
            <a:extLst>
              <a:ext uri="{FF2B5EF4-FFF2-40B4-BE49-F238E27FC236}">
                <a16:creationId xmlns:a16="http://schemas.microsoft.com/office/drawing/2014/main" id="{22768973-9930-4B03-9506-A7836AA9FC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130043" y="4648730"/>
            <a:ext cx="914400" cy="914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7E10727-84AE-4A5F-8C8C-747D649B75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5660" y="5098558"/>
            <a:ext cx="771905" cy="69128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80F99B0-6B6D-4770-9E25-8B675D9673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49658" y="5033379"/>
            <a:ext cx="891315" cy="7841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D1306B-FB05-4B30-BF1E-026A47A3E2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96648" y="5084905"/>
            <a:ext cx="975016" cy="68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2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>
            <a:extLst>
              <a:ext uri="{FF2B5EF4-FFF2-40B4-BE49-F238E27FC236}">
                <a16:creationId xmlns:a16="http://schemas.microsoft.com/office/drawing/2014/main" id="{27644C49-1129-4659-9484-76D98636AC58}"/>
              </a:ext>
            </a:extLst>
          </p:cNvPr>
          <p:cNvSpPr/>
          <p:nvPr/>
        </p:nvSpPr>
        <p:spPr>
          <a:xfrm>
            <a:off x="-2036610" y="-164662"/>
            <a:ext cx="1703109" cy="1611983"/>
          </a:xfrm>
          <a:prstGeom prst="ellipse">
            <a:avLst/>
          </a:prstGeom>
          <a:solidFill>
            <a:schemeClr val="tx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262B144-FEE1-4D54-BB9E-B0487CE34D9F}"/>
              </a:ext>
            </a:extLst>
          </p:cNvPr>
          <p:cNvCxnSpPr/>
          <p:nvPr/>
        </p:nvCxnSpPr>
        <p:spPr>
          <a:xfrm>
            <a:off x="-1258900" y="122070"/>
            <a:ext cx="147687" cy="87669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que 14" descr="Oreille">
            <a:extLst>
              <a:ext uri="{FF2B5EF4-FFF2-40B4-BE49-F238E27FC236}">
                <a16:creationId xmlns:a16="http://schemas.microsoft.com/office/drawing/2014/main" id="{59CD85D4-8521-46B7-86E2-CE85812F5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6027" y="1290286"/>
            <a:ext cx="914400" cy="914400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DF024D48-F5DE-4CFC-B11C-0B310DD74D87}"/>
              </a:ext>
            </a:extLst>
          </p:cNvPr>
          <p:cNvSpPr/>
          <p:nvPr/>
        </p:nvSpPr>
        <p:spPr>
          <a:xfrm>
            <a:off x="-2224821" y="2145402"/>
            <a:ext cx="1703109" cy="1611983"/>
          </a:xfrm>
          <a:prstGeom prst="ellipse">
            <a:avLst/>
          </a:prstGeom>
          <a:solidFill>
            <a:schemeClr val="tx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Signe Plus 17">
            <a:extLst>
              <a:ext uri="{FF2B5EF4-FFF2-40B4-BE49-F238E27FC236}">
                <a16:creationId xmlns:a16="http://schemas.microsoft.com/office/drawing/2014/main" id="{B5A42F69-9AE5-44BE-8FBA-FCB0FAFE7847}"/>
              </a:ext>
            </a:extLst>
          </p:cNvPr>
          <p:cNvSpPr/>
          <p:nvPr/>
        </p:nvSpPr>
        <p:spPr>
          <a:xfrm>
            <a:off x="-1635321" y="2715382"/>
            <a:ext cx="524108" cy="492657"/>
          </a:xfrm>
          <a:prstGeom prst="mathPl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B0470FE-69CD-438C-A43E-87552A50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065" y="288845"/>
            <a:ext cx="1481129" cy="1403987"/>
          </a:xfrm>
          <a:prstGeom prst="rect">
            <a:avLst/>
          </a:prstGeom>
        </p:spPr>
      </p:pic>
      <p:pic>
        <p:nvPicPr>
          <p:cNvPr id="22" name="Graphique 21" descr="Oreille">
            <a:extLst>
              <a:ext uri="{FF2B5EF4-FFF2-40B4-BE49-F238E27FC236}">
                <a16:creationId xmlns:a16="http://schemas.microsoft.com/office/drawing/2014/main" id="{A2A7B63A-A4F3-4352-965C-ECE3C1A46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93945" y="3685662"/>
            <a:ext cx="914400" cy="914400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D0E80D-C5B2-4AC6-9D02-D9C411F3E89C}"/>
              </a:ext>
            </a:extLst>
          </p:cNvPr>
          <p:cNvCxnSpPr>
            <a:cxnSpLocks/>
          </p:cNvCxnSpPr>
          <p:nvPr/>
        </p:nvCxnSpPr>
        <p:spPr>
          <a:xfrm>
            <a:off x="611460" y="1337550"/>
            <a:ext cx="4980880" cy="5055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que 30" descr="Oreille">
            <a:extLst>
              <a:ext uri="{FF2B5EF4-FFF2-40B4-BE49-F238E27FC236}">
                <a16:creationId xmlns:a16="http://schemas.microsoft.com/office/drawing/2014/main" id="{5927B70C-B4D5-4E10-B714-73402947E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000470" y="5736152"/>
            <a:ext cx="914400" cy="914400"/>
          </a:xfrm>
          <a:prstGeom prst="rect">
            <a:avLst/>
          </a:prstGeom>
        </p:spPr>
      </p:pic>
      <p:pic>
        <p:nvPicPr>
          <p:cNvPr id="32" name="Graphique 31" descr="Oreille">
            <a:extLst>
              <a:ext uri="{FF2B5EF4-FFF2-40B4-BE49-F238E27FC236}">
                <a16:creationId xmlns:a16="http://schemas.microsoft.com/office/drawing/2014/main" id="{E704AF80-CA41-45F8-81D7-B5D5C80F5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2556" y="5702259"/>
            <a:ext cx="914400" cy="9144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05066A4-D2DB-43F3-A303-F554C4F53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591" y="2281675"/>
            <a:ext cx="1481129" cy="1403987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0C94300-322E-4D3C-88D7-6545782FF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214" y="4332165"/>
            <a:ext cx="1481129" cy="140398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7D20072-7E77-4C89-AB5A-27A131A27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318" y="1374826"/>
            <a:ext cx="1449197" cy="137371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34DC9FC-88B3-49DF-A74D-C2E16C8F4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933" y="3329335"/>
            <a:ext cx="1449197" cy="137371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9D57BB2-28E8-4CD5-B073-ED4F65159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240" y="5467739"/>
            <a:ext cx="1449197" cy="1373718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EFADE12D-C5D1-4CF0-B683-04FF1321EE39}"/>
              </a:ext>
            </a:extLst>
          </p:cNvPr>
          <p:cNvSpPr txBox="1"/>
          <p:nvPr/>
        </p:nvSpPr>
        <p:spPr>
          <a:xfrm>
            <a:off x="8828428" y="151105"/>
            <a:ext cx="1949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7030A0"/>
                </a:solidFill>
              </a:rPr>
              <a:t>Méthodes</a:t>
            </a:r>
            <a:r>
              <a:rPr lang="fr-FR" sz="3200" dirty="0">
                <a:solidFill>
                  <a:srgbClr val="0070C0"/>
                </a:solidFill>
              </a:rPr>
              <a:t> </a:t>
            </a:r>
            <a:endParaRPr lang="fr-FR" sz="1100" dirty="0">
              <a:solidFill>
                <a:srgbClr val="0070C0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72EF8F2-1785-45F8-A598-BA4627B623F0}"/>
              </a:ext>
            </a:extLst>
          </p:cNvPr>
          <p:cNvSpPr txBox="1"/>
          <p:nvPr/>
        </p:nvSpPr>
        <p:spPr>
          <a:xfrm>
            <a:off x="8325573" y="2496103"/>
            <a:ext cx="3660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3 conditions de son =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Right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 err="1"/>
              <a:t>Left</a:t>
            </a:r>
            <a:endParaRPr lang="fr-F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000" dirty="0"/>
              <a:t>Control (</a:t>
            </a:r>
            <a:r>
              <a:rPr lang="fr-FR" sz="2000" dirty="0" err="1"/>
              <a:t>Left</a:t>
            </a:r>
            <a:r>
              <a:rPr lang="fr-FR" sz="2000" dirty="0"/>
              <a:t> + Right)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FF41411-978B-479D-AE89-F09A4B0E15F2}"/>
              </a:ext>
            </a:extLst>
          </p:cNvPr>
          <p:cNvSpPr txBox="1"/>
          <p:nvPr/>
        </p:nvSpPr>
        <p:spPr>
          <a:xfrm>
            <a:off x="4918247" y="284074"/>
            <a:ext cx="3022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Evaluation de la VV = Méthode psychophysique 2AFC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Réponse G/D via clavier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Lignes présentées 1 sec (à fixer)</a:t>
            </a:r>
          </a:p>
        </p:txBody>
      </p:sp>
    </p:spTree>
    <p:extLst>
      <p:ext uri="{BB962C8B-B14F-4D97-AF65-F5344CB8AC3E}">
        <p14:creationId xmlns:p14="http://schemas.microsoft.com/office/powerpoint/2010/main" val="388810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lipse 10">
            <a:extLst>
              <a:ext uri="{FF2B5EF4-FFF2-40B4-BE49-F238E27FC236}">
                <a16:creationId xmlns:a16="http://schemas.microsoft.com/office/drawing/2014/main" id="{27644C49-1129-4659-9484-76D98636AC58}"/>
              </a:ext>
            </a:extLst>
          </p:cNvPr>
          <p:cNvSpPr/>
          <p:nvPr/>
        </p:nvSpPr>
        <p:spPr>
          <a:xfrm>
            <a:off x="-2036610" y="-164662"/>
            <a:ext cx="1703109" cy="1611983"/>
          </a:xfrm>
          <a:prstGeom prst="ellipse">
            <a:avLst/>
          </a:prstGeom>
          <a:solidFill>
            <a:schemeClr val="tx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262B144-FEE1-4D54-BB9E-B0487CE34D9F}"/>
              </a:ext>
            </a:extLst>
          </p:cNvPr>
          <p:cNvCxnSpPr/>
          <p:nvPr/>
        </p:nvCxnSpPr>
        <p:spPr>
          <a:xfrm>
            <a:off x="-1258900" y="122070"/>
            <a:ext cx="147687" cy="87669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que 14" descr="Oreille">
            <a:extLst>
              <a:ext uri="{FF2B5EF4-FFF2-40B4-BE49-F238E27FC236}">
                <a16:creationId xmlns:a16="http://schemas.microsoft.com/office/drawing/2014/main" id="{59CD85D4-8521-46B7-86E2-CE85812F5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6027" y="1290286"/>
            <a:ext cx="914400" cy="914400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DF024D48-F5DE-4CFC-B11C-0B310DD74D87}"/>
              </a:ext>
            </a:extLst>
          </p:cNvPr>
          <p:cNvSpPr/>
          <p:nvPr/>
        </p:nvSpPr>
        <p:spPr>
          <a:xfrm>
            <a:off x="-2224821" y="2145402"/>
            <a:ext cx="1703109" cy="1611983"/>
          </a:xfrm>
          <a:prstGeom prst="ellipse">
            <a:avLst/>
          </a:prstGeom>
          <a:solidFill>
            <a:schemeClr val="tx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Signe Plus 17">
            <a:extLst>
              <a:ext uri="{FF2B5EF4-FFF2-40B4-BE49-F238E27FC236}">
                <a16:creationId xmlns:a16="http://schemas.microsoft.com/office/drawing/2014/main" id="{B5A42F69-9AE5-44BE-8FBA-FCB0FAFE7847}"/>
              </a:ext>
            </a:extLst>
          </p:cNvPr>
          <p:cNvSpPr/>
          <p:nvPr/>
        </p:nvSpPr>
        <p:spPr>
          <a:xfrm>
            <a:off x="-1635321" y="2715382"/>
            <a:ext cx="524108" cy="492657"/>
          </a:xfrm>
          <a:prstGeom prst="mathPlu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F41923-464F-4D23-B517-69425EBFB4FC}"/>
              </a:ext>
            </a:extLst>
          </p:cNvPr>
          <p:cNvSpPr/>
          <p:nvPr/>
        </p:nvSpPr>
        <p:spPr>
          <a:xfrm>
            <a:off x="2803285" y="574477"/>
            <a:ext cx="1574277" cy="328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Fixation cross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B0470FE-69CD-438C-A43E-87552A50B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065" y="288845"/>
            <a:ext cx="1481129" cy="1403987"/>
          </a:xfrm>
          <a:prstGeom prst="rect">
            <a:avLst/>
          </a:prstGeom>
        </p:spPr>
      </p:pic>
      <p:pic>
        <p:nvPicPr>
          <p:cNvPr id="22" name="Graphique 21" descr="Oreille">
            <a:extLst>
              <a:ext uri="{FF2B5EF4-FFF2-40B4-BE49-F238E27FC236}">
                <a16:creationId xmlns:a16="http://schemas.microsoft.com/office/drawing/2014/main" id="{A2A7B63A-A4F3-4352-965C-ECE3C1A46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793945" y="3685662"/>
            <a:ext cx="914400" cy="914400"/>
          </a:xfrm>
          <a:prstGeom prst="rect">
            <a:avLst/>
          </a:prstGeom>
        </p:spPr>
      </p:pic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D0E80D-C5B2-4AC6-9D02-D9C411F3E89C}"/>
              </a:ext>
            </a:extLst>
          </p:cNvPr>
          <p:cNvCxnSpPr>
            <a:cxnSpLocks/>
          </p:cNvCxnSpPr>
          <p:nvPr/>
        </p:nvCxnSpPr>
        <p:spPr>
          <a:xfrm>
            <a:off x="611460" y="1337550"/>
            <a:ext cx="4980880" cy="5055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188EA309-428F-41CD-9077-CBA3500A4820}"/>
              </a:ext>
            </a:extLst>
          </p:cNvPr>
          <p:cNvSpPr txBox="1"/>
          <p:nvPr/>
        </p:nvSpPr>
        <p:spPr>
          <a:xfrm>
            <a:off x="7314154" y="544819"/>
            <a:ext cx="44674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Paramètres à fixer = </a:t>
            </a:r>
          </a:p>
          <a:p>
            <a:pPr marL="285750" indent="-285750">
              <a:buFontTx/>
              <a:buChar char="-"/>
            </a:pPr>
            <a:r>
              <a:rPr lang="fr-FR" dirty="0"/>
              <a:t>Cond control = stimulation sonore bilatérale OU aucun son ?</a:t>
            </a:r>
          </a:p>
          <a:p>
            <a:pPr marL="285750" indent="-285750">
              <a:buFontTx/>
              <a:buChar char="-"/>
            </a:pPr>
            <a:r>
              <a:rPr lang="fr-FR" dirty="0"/>
              <a:t>Son = simple </a:t>
            </a:r>
            <a:r>
              <a:rPr lang="fr-FR" dirty="0" err="1"/>
              <a:t>beep</a:t>
            </a:r>
            <a:r>
              <a:rPr lang="fr-FR" dirty="0"/>
              <a:t> ? Quel </a:t>
            </a:r>
            <a:r>
              <a:rPr lang="fr-FR" dirty="0" err="1"/>
              <a:t>onset</a:t>
            </a:r>
            <a:r>
              <a:rPr lang="fr-FR" dirty="0"/>
              <a:t> ? Croix de fixation ? </a:t>
            </a:r>
          </a:p>
          <a:p>
            <a:pPr marL="285750" indent="-285750">
              <a:buFontTx/>
              <a:buChar char="-"/>
            </a:pPr>
            <a:r>
              <a:rPr lang="fr-FR" dirty="0"/>
              <a:t>Ordre des sons = aléatoire ? Blocs ? </a:t>
            </a:r>
          </a:p>
          <a:p>
            <a:pPr marL="285750" indent="-285750">
              <a:buFontTx/>
              <a:buChar char="-"/>
            </a:pPr>
            <a:r>
              <a:rPr lang="fr-FR" dirty="0"/>
              <a:t>Ordre des tâches = aléatoire ? Blocs ? </a:t>
            </a:r>
          </a:p>
          <a:p>
            <a:pPr marL="285750" indent="-285750">
              <a:buFontTx/>
              <a:buChar char="-"/>
            </a:pPr>
            <a:r>
              <a:rPr lang="fr-FR" dirty="0"/>
              <a:t>Pause tous les X essais ? </a:t>
            </a:r>
          </a:p>
          <a:p>
            <a:pPr marL="285750" indent="-285750">
              <a:buFontTx/>
              <a:buChar char="-"/>
            </a:pPr>
            <a:r>
              <a:rPr lang="fr-FR" dirty="0"/>
              <a:t>Nombre essai par condition ? On a 3 conditions X 2 tâches = 6 conditions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1" name="Graphique 30" descr="Oreille">
            <a:extLst>
              <a:ext uri="{FF2B5EF4-FFF2-40B4-BE49-F238E27FC236}">
                <a16:creationId xmlns:a16="http://schemas.microsoft.com/office/drawing/2014/main" id="{5927B70C-B4D5-4E10-B714-73402947E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000470" y="5736152"/>
            <a:ext cx="914400" cy="914400"/>
          </a:xfrm>
          <a:prstGeom prst="rect">
            <a:avLst/>
          </a:prstGeom>
        </p:spPr>
      </p:pic>
      <p:pic>
        <p:nvPicPr>
          <p:cNvPr id="32" name="Graphique 31" descr="Oreille">
            <a:extLst>
              <a:ext uri="{FF2B5EF4-FFF2-40B4-BE49-F238E27FC236}">
                <a16:creationId xmlns:a16="http://schemas.microsoft.com/office/drawing/2014/main" id="{E704AF80-CA41-45F8-81D7-B5D5C80F5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2556" y="5702259"/>
            <a:ext cx="914400" cy="9144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305066A4-D2DB-43F3-A303-F554C4F53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591" y="2281675"/>
            <a:ext cx="1481129" cy="1403987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0C94300-322E-4D3C-88D7-6545782FF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214" y="4332165"/>
            <a:ext cx="1481129" cy="140398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C72BFA3-311A-4D17-9629-64FE99489C4D}"/>
              </a:ext>
            </a:extLst>
          </p:cNvPr>
          <p:cNvSpPr/>
          <p:nvPr/>
        </p:nvSpPr>
        <p:spPr>
          <a:xfrm>
            <a:off x="4519082" y="1512867"/>
            <a:ext cx="1574277" cy="328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Cond right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863FBD-F635-403C-B3F3-0E37EEBDCB31}"/>
              </a:ext>
            </a:extLst>
          </p:cNvPr>
          <p:cNvSpPr/>
          <p:nvPr/>
        </p:nvSpPr>
        <p:spPr>
          <a:xfrm>
            <a:off x="6157527" y="3490715"/>
            <a:ext cx="1574277" cy="328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Cond </a:t>
            </a:r>
            <a:r>
              <a:rPr lang="fr-FR" b="1" dirty="0" err="1">
                <a:solidFill>
                  <a:sysClr val="windowText" lastClr="000000"/>
                </a:solidFill>
              </a:rPr>
              <a:t>left</a:t>
            </a:r>
            <a:endParaRPr lang="fr-FR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62752AF-6EF7-4C4A-BC1B-C0184FBE4E4C}"/>
              </a:ext>
            </a:extLst>
          </p:cNvPr>
          <p:cNvSpPr/>
          <p:nvPr/>
        </p:nvSpPr>
        <p:spPr>
          <a:xfrm>
            <a:off x="8319137" y="5260977"/>
            <a:ext cx="1574277" cy="328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Cond control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37D20072-7E77-4C89-AB5A-27A131A27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318" y="1374826"/>
            <a:ext cx="1449197" cy="137371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34DC9FC-88B3-49DF-A74D-C2E16C8F4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933" y="3329335"/>
            <a:ext cx="1449197" cy="137371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9D57BB2-28E8-4CD5-B073-ED4F65159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240" y="5467739"/>
            <a:ext cx="1449197" cy="1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883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367</Words>
  <Application>Microsoft Office PowerPoint</Application>
  <PresentationFormat>Grand écran</PresentationFormat>
  <Paragraphs>78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</dc:creator>
  <cp:lastModifiedBy>remi</cp:lastModifiedBy>
  <cp:revision>15</cp:revision>
  <dcterms:created xsi:type="dcterms:W3CDTF">2021-03-09T12:18:25Z</dcterms:created>
  <dcterms:modified xsi:type="dcterms:W3CDTF">2021-03-09T15:50:43Z</dcterms:modified>
</cp:coreProperties>
</file>