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36a7cda9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36a7cda9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36a7cda9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36a7cda9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36a7cda9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36a7cda9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36a7cda9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36a7cda9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36a7cda9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36a7cda9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36a7cda9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36a7cda9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36a7cda9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36a7cda9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6700" y="27682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Internet Of Things</a:t>
            </a:r>
            <a:endParaRPr sz="6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64900" y="4128250"/>
            <a:ext cx="33291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12"/>
              <a:t>Rémi Turini et Mickael Pires</a:t>
            </a:r>
            <a:endParaRPr sz="1612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900" y="227700"/>
            <a:ext cx="3232349" cy="323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122700" y="1511800"/>
            <a:ext cx="58767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br>
              <a:rPr lang="fr" sz="1200"/>
            </a:br>
            <a:r>
              <a:rPr lang="fr" sz="1200"/>
              <a:t>Utiliser des </a:t>
            </a:r>
            <a:r>
              <a:rPr lang="fr" sz="1200"/>
              <a:t>objets</a:t>
            </a:r>
            <a:r>
              <a:rPr lang="fr" sz="1200"/>
              <a:t> connectés afin de répondre à 4 problématiques :</a:t>
            </a:r>
            <a:br>
              <a:rPr lang="fr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Détecter</a:t>
            </a:r>
            <a:r>
              <a:rPr lang="fr" sz="1200"/>
              <a:t> l’humidité des sols afin d’optimiser l’arrosage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Contrôler</a:t>
            </a:r>
            <a:r>
              <a:rPr lang="fr" sz="1200"/>
              <a:t> la température du champ en continu afin de prévenir les </a:t>
            </a:r>
            <a:r>
              <a:rPr lang="fr" sz="1200"/>
              <a:t>problèmes</a:t>
            </a:r>
            <a:r>
              <a:rPr lang="fr" sz="1200"/>
              <a:t> climatiques </a:t>
            </a:r>
            <a:r>
              <a:rPr lang="fr" sz="1200"/>
              <a:t>(sécheresse,</a:t>
            </a:r>
            <a:r>
              <a:rPr lang="fr" sz="1200"/>
              <a:t> inondation, givre, </a:t>
            </a:r>
            <a:r>
              <a:rPr lang="fr" sz="1200"/>
              <a:t>grêle…)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Constater la présence d’insecte nuisible afin de préserver les récoltes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Prévenir et guérir les maladies susceptible de porter atteinte à la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200"/>
              <a:t>vigne </a:t>
            </a:r>
            <a:endParaRPr sz="1200"/>
          </a:p>
        </p:txBody>
      </p:sp>
      <p:sp>
        <p:nvSpPr>
          <p:cNvPr id="142" name="Google Shape;142;p14"/>
          <p:cNvSpPr txBox="1"/>
          <p:nvPr/>
        </p:nvSpPr>
        <p:spPr>
          <a:xfrm>
            <a:off x="3122700" y="695675"/>
            <a:ext cx="4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Objectifs 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00" y="3233500"/>
            <a:ext cx="2514775" cy="14067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23000" fadeDir="5400012" kx="0" rotWithShape="0" algn="bl" stA="46000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ctrTitle"/>
          </p:nvPr>
        </p:nvSpPr>
        <p:spPr>
          <a:xfrm>
            <a:off x="3537150" y="1578400"/>
            <a:ext cx="5017500" cy="20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fr" sz="1250"/>
              <a:t>Un robot tout terrain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fr" sz="1250"/>
              <a:t>Des capteurs de température et d’humidité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fr" sz="1250"/>
              <a:t>Des </a:t>
            </a:r>
            <a:r>
              <a:rPr lang="fr" sz="1250"/>
              <a:t>pièges</a:t>
            </a:r>
            <a:r>
              <a:rPr lang="fr" sz="1250"/>
              <a:t> à insecte</a:t>
            </a:r>
            <a:endParaRPr sz="1250"/>
          </a:p>
        </p:txBody>
      </p:sp>
      <p:sp>
        <p:nvSpPr>
          <p:cNvPr id="149" name="Google Shape;149;p15"/>
          <p:cNvSpPr txBox="1"/>
          <p:nvPr/>
        </p:nvSpPr>
        <p:spPr>
          <a:xfrm>
            <a:off x="3522750" y="710475"/>
            <a:ext cx="4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Les différents systèmes iot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75" y="1722450"/>
            <a:ext cx="3232349" cy="323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3522750" y="1368800"/>
            <a:ext cx="5417700" cy="3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/>
              <a:t>Equipé d’un </a:t>
            </a:r>
            <a:r>
              <a:rPr lang="fr" sz="1050"/>
              <a:t>système</a:t>
            </a:r>
            <a:r>
              <a:rPr lang="fr" sz="1050"/>
              <a:t> de charge solaire pour plus d’autonomie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/>
              <a:t>S</a:t>
            </a:r>
            <a:r>
              <a:rPr lang="fr" sz="1050"/>
              <a:t>ystème de détection de blocage permettant d’envoyer une alerte avec sa position gps en cas de problème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/>
              <a:t>Un appareil photo haute résolution afin de prendre en photo les plantes et </a:t>
            </a:r>
            <a:r>
              <a:rPr lang="fr" sz="1050"/>
              <a:t>insectes</a:t>
            </a:r>
            <a:r>
              <a:rPr lang="fr" sz="1050"/>
              <a:t> pour la </a:t>
            </a:r>
            <a:r>
              <a:rPr lang="fr" sz="1050"/>
              <a:t>détection</a:t>
            </a:r>
            <a:r>
              <a:rPr lang="fr" sz="1050"/>
              <a:t> (par IA) de maladie et un disque dur </a:t>
            </a:r>
            <a:r>
              <a:rPr lang="fr" sz="1050"/>
              <a:t>permettant de stocker les photos</a:t>
            </a:r>
            <a:r>
              <a:rPr lang="fr" sz="1050"/>
              <a:t> 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/>
              <a:t>6 roues all road ou chenille pour le tout terrain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/>
              <a:t>Un </a:t>
            </a:r>
            <a:r>
              <a:rPr lang="fr" sz="1050"/>
              <a:t>système</a:t>
            </a:r>
            <a:r>
              <a:rPr lang="fr" sz="1050"/>
              <a:t> Lidar afin identifier les obstacles et mieux se </a:t>
            </a:r>
            <a:r>
              <a:rPr lang="fr" sz="1050"/>
              <a:t>déplacer</a:t>
            </a:r>
            <a:r>
              <a:rPr lang="fr" sz="1050"/>
              <a:t> dans le champ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/>
              <a:t>Un module gps afin de localiser chaque photo et délimiter la zone de travail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/>
              <a:t>2 </a:t>
            </a:r>
            <a:r>
              <a:rPr lang="fr" sz="1050"/>
              <a:t>systèmes</a:t>
            </a:r>
            <a:r>
              <a:rPr lang="fr" sz="1050"/>
              <a:t> de communication : 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fr" sz="1050"/>
              <a:t>Protocole LoRa (bas de débit/longue portée) pour envoyer les </a:t>
            </a:r>
            <a:r>
              <a:rPr lang="fr" sz="1050"/>
              <a:t>notifications</a:t>
            </a:r>
            <a:endParaRPr sz="105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fr" sz="1050"/>
              <a:t>Protocole</a:t>
            </a:r>
            <a:r>
              <a:rPr lang="fr" sz="1050"/>
              <a:t> wifi haut débit pour envoyer les photos et autres données</a:t>
            </a:r>
            <a:endParaRPr sz="1050"/>
          </a:p>
        </p:txBody>
      </p:sp>
      <p:sp>
        <p:nvSpPr>
          <p:cNvPr id="156" name="Google Shape;156;p16"/>
          <p:cNvSpPr txBox="1"/>
          <p:nvPr/>
        </p:nvSpPr>
        <p:spPr>
          <a:xfrm>
            <a:off x="3522750" y="710475"/>
            <a:ext cx="4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 robot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0" y="3810750"/>
            <a:ext cx="1180774" cy="118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838" y="3377525"/>
            <a:ext cx="1180774" cy="118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125" y="2049137"/>
            <a:ext cx="1180774" cy="118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ctrTitle"/>
          </p:nvPr>
        </p:nvSpPr>
        <p:spPr>
          <a:xfrm>
            <a:off x="3537150" y="1578400"/>
            <a:ext cx="5395500" cy="27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/>
              <a:t>Le capteur d’humidité est équipé directement sur le robot. Il permet de relever sur diverses zones l’humidité de la terre. 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/>
              <a:t>Le capteur est inséré dans la terre et le robot </a:t>
            </a:r>
            <a:r>
              <a:rPr lang="fr" sz="1250"/>
              <a:t>relevé</a:t>
            </a:r>
            <a:r>
              <a:rPr lang="fr" sz="1250"/>
              <a:t> plusieurs données correspondant :</a:t>
            </a:r>
            <a:br>
              <a:rPr lang="fr" sz="1250"/>
            </a:br>
            <a:r>
              <a:rPr lang="fr" sz="1250"/>
              <a:t>Par exemple la date, l’heure, la position gps, et le taux d’humidité.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/>
              <a:t>Ces données </a:t>
            </a:r>
            <a:r>
              <a:rPr lang="fr" sz="1250"/>
              <a:t>permettent</a:t>
            </a:r>
            <a:r>
              <a:rPr lang="fr" sz="1250"/>
              <a:t> de savoir quelle zone a </a:t>
            </a:r>
            <a:r>
              <a:rPr lang="fr" sz="1250"/>
              <a:t>réellement</a:t>
            </a:r>
            <a:r>
              <a:rPr lang="fr" sz="1250"/>
              <a:t> besoin d’eau. C’est un </a:t>
            </a:r>
            <a:r>
              <a:rPr lang="fr" sz="1250"/>
              <a:t>réel</a:t>
            </a:r>
            <a:r>
              <a:rPr lang="fr" sz="1250"/>
              <a:t> </a:t>
            </a:r>
            <a:r>
              <a:rPr lang="fr" sz="1250"/>
              <a:t>intérêt</a:t>
            </a:r>
            <a:r>
              <a:rPr lang="fr" sz="1250"/>
              <a:t> écologique, </a:t>
            </a:r>
            <a:r>
              <a:rPr lang="fr" sz="1250"/>
              <a:t>notamment</a:t>
            </a:r>
            <a:r>
              <a:rPr lang="fr" sz="1250"/>
              <a:t> sur la gestion de l’eau</a:t>
            </a:r>
            <a:endParaRPr sz="1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165" name="Google Shape;165;p17"/>
          <p:cNvSpPr txBox="1"/>
          <p:nvPr/>
        </p:nvSpPr>
        <p:spPr>
          <a:xfrm>
            <a:off x="3522750" y="710475"/>
            <a:ext cx="4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 capteur d’humidité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338" y="3031650"/>
            <a:ext cx="1598625" cy="15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ctrTitle"/>
          </p:nvPr>
        </p:nvSpPr>
        <p:spPr>
          <a:xfrm>
            <a:off x="3537150" y="1578400"/>
            <a:ext cx="50175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/>
              <a:t>Le capteur de température a pour but de récupérer les données de </a:t>
            </a:r>
            <a:r>
              <a:rPr lang="fr" sz="1250"/>
              <a:t>température d’une zone. Il est équipé d’une sonde de température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 sz="1250"/>
            </a:br>
            <a:r>
              <a:rPr lang="fr" sz="1250"/>
              <a:t>Il sera également installé sur le robot.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</p:txBody>
      </p:sp>
      <p:sp>
        <p:nvSpPr>
          <p:cNvPr id="172" name="Google Shape;172;p18"/>
          <p:cNvSpPr txBox="1"/>
          <p:nvPr/>
        </p:nvSpPr>
        <p:spPr>
          <a:xfrm>
            <a:off x="3522750" y="710475"/>
            <a:ext cx="4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 capteur de température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838" y="2973000"/>
            <a:ext cx="1504375" cy="1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/>
              <a:t>Poser des pièges avec </a:t>
            </a:r>
            <a:r>
              <a:rPr lang="fr" sz="1250"/>
              <a:t>appâts</a:t>
            </a:r>
            <a:r>
              <a:rPr lang="fr" sz="1250"/>
              <a:t> (phéromone, nourriture …) afin d’attirer et de capturer différentes espèces d’insectes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/>
              <a:t>Etude des différentes espèces et du nombre de celle-ci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/>
              <a:t>Mise en place par les viticoles des bons produits anti-nuisibles</a:t>
            </a:r>
            <a:endParaRPr sz="1250"/>
          </a:p>
        </p:txBody>
      </p:sp>
      <p:sp>
        <p:nvSpPr>
          <p:cNvPr id="179" name="Google Shape;179;p19"/>
          <p:cNvSpPr txBox="1"/>
          <p:nvPr/>
        </p:nvSpPr>
        <p:spPr>
          <a:xfrm>
            <a:off x="3522750" y="710475"/>
            <a:ext cx="4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 piège à insecte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625" y="3079025"/>
            <a:ext cx="1492225" cy="1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ctrTitle"/>
          </p:nvPr>
        </p:nvSpPr>
        <p:spPr>
          <a:xfrm>
            <a:off x="3537150" y="1578400"/>
            <a:ext cx="5017500" cy="20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/>
              <a:t>A quelle fréquence un agriculteur </a:t>
            </a:r>
            <a:r>
              <a:rPr lang="fr" sz="1250"/>
              <a:t>a -t -il besoin</a:t>
            </a:r>
            <a:r>
              <a:rPr lang="fr" sz="1250"/>
              <a:t> des  données à traiter ? (1 fois par heure, 1 fois par jour, 1 fois par semaine, 1 fois par mois ?)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/>
              <a:t>Quelle</a:t>
            </a:r>
            <a:r>
              <a:rPr lang="fr" sz="1250"/>
              <a:t> est la surface moyenne d’un champ à traiter ?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/>
              <a:t>Quelle surface doit couvrir un capteur de température et un capteur d’humidité afin </a:t>
            </a:r>
            <a:r>
              <a:rPr lang="fr" sz="1250"/>
              <a:t>d'être</a:t>
            </a:r>
            <a:r>
              <a:rPr lang="fr" sz="1250"/>
              <a:t> le plus </a:t>
            </a:r>
            <a:r>
              <a:rPr lang="fr" sz="1250"/>
              <a:t>pertinent</a:t>
            </a:r>
            <a:r>
              <a:rPr lang="fr" sz="1250"/>
              <a:t> ?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/>
              <a:t>Quel serait le meilleur système de récupération des données ( LoRaWAN, manuel, wifi dock…)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/>
              <a:t>Comment </a:t>
            </a:r>
            <a:r>
              <a:rPr lang="fr" sz="1250"/>
              <a:t>gérer</a:t>
            </a:r>
            <a:r>
              <a:rPr lang="fr" sz="1250"/>
              <a:t> les </a:t>
            </a:r>
            <a:r>
              <a:rPr lang="fr" sz="1250"/>
              <a:t>pièges</a:t>
            </a:r>
            <a:r>
              <a:rPr lang="fr" sz="1250"/>
              <a:t> à </a:t>
            </a:r>
            <a:r>
              <a:rPr lang="fr" sz="1250"/>
              <a:t>insectes</a:t>
            </a:r>
            <a:r>
              <a:rPr lang="fr" sz="1250"/>
              <a:t> ? </a:t>
            </a:r>
            <a:br>
              <a:rPr lang="fr" sz="1250"/>
            </a:b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186" name="Google Shape;186;p20"/>
          <p:cNvSpPr txBox="1"/>
          <p:nvPr/>
        </p:nvSpPr>
        <p:spPr>
          <a:xfrm>
            <a:off x="3522750" y="710475"/>
            <a:ext cx="4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Questions :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