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91327-96BB-438C-88CA-114BE3562897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9D410-D6AC-435C-AB70-A2D3273EB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5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Notre vision est d’améliorer les performances des acteurs et organisations du public comme du privée avec la mise à disposition d’outils d’aide à la décision mais aussi grâce à notre offre de 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31A0D-6FB1-4B56-B515-F8246EEA6153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011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5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7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37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87011"/>
            <a:ext cx="5506948" cy="38836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Parallelogram 15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Parallelogram 16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Parallelogram 17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Parallelogram 18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Parallelogram 19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2" name="Hexagon 21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1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51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1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1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80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1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5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8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7AB3-25D9-446D-82E8-6E31448B1EF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FFE2-873F-4F55-9EF8-D689A3132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2118360" y="236483"/>
            <a:ext cx="7955280" cy="630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Thème du projet</a:t>
            </a:r>
            <a:r>
              <a:rPr lang="fr-FR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54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Sélection des textes applicables à un client à partir de leur questionnaire.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54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5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Point d’étape</a:t>
            </a:r>
          </a:p>
        </p:txBody>
      </p:sp>
    </p:spTree>
    <p:extLst>
      <p:ext uri="{BB962C8B-B14F-4D97-AF65-F5344CB8AC3E}">
        <p14:creationId xmlns:p14="http://schemas.microsoft.com/office/powerpoint/2010/main" val="15883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9F83C-461F-4D43-8924-2AA98CE7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Premiers résultats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581EF44-8E66-4F6C-A6EE-14DF60594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6090" y="1801301"/>
            <a:ext cx="5425910" cy="408467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ED68C5-5D80-4C40-BC3C-FDD9C9BDBC82}"/>
              </a:ext>
            </a:extLst>
          </p:cNvPr>
          <p:cNvSpPr txBox="1"/>
          <p:nvPr/>
        </p:nvSpPr>
        <p:spPr>
          <a:xfrm>
            <a:off x="189186" y="2605088"/>
            <a:ext cx="63377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Les groupes formés par notre algorithme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On garde 4 groupes pour </a:t>
            </a:r>
            <a:r>
              <a:rPr lang="fr-FR" sz="2000" b="1" dirty="0"/>
              <a:t>analyser les critères de décision</a:t>
            </a:r>
            <a:r>
              <a:rPr lang="fr-FR" sz="2000" dirty="0"/>
              <a:t> de notre algorithme.</a:t>
            </a:r>
          </a:p>
          <a:p>
            <a:pPr lvl="1"/>
            <a:r>
              <a:rPr lang="fr-FR" sz="2000" dirty="0"/>
              <a:t>Comment il choisit de classer un client dans un groupe en fonction de son questionnaire. </a:t>
            </a:r>
          </a:p>
          <a:p>
            <a:pPr lvl="1"/>
            <a:r>
              <a:rPr lang="fr-FR" sz="2000" dirty="0">
                <a:sym typeface="Wingdings" panose="05000000000000000000" pitchFamily="2" charset="2"/>
              </a:rPr>
              <a:t> Permet d’affiner notre base de données et les choix des paramètres de notre algorithme.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7459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ED76A-DD21-42AA-A940-F86BF9F0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groupes et conclusion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CC3B40-7531-4DDC-9E30-AC05FB318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546" y="2418143"/>
            <a:ext cx="5802908" cy="202171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327111A-DD23-42FD-94AE-E394F7B2DEDC}"/>
              </a:ext>
            </a:extLst>
          </p:cNvPr>
          <p:cNvSpPr txBox="1"/>
          <p:nvPr/>
        </p:nvSpPr>
        <p:spPr>
          <a:xfrm>
            <a:off x="1171574" y="1690688"/>
            <a:ext cx="10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Critères de décision peu transparent quand au domaine des textes appliqués aux clients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0CAA66-39E1-49AD-AB15-8C9855FADB62}"/>
              </a:ext>
            </a:extLst>
          </p:cNvPr>
          <p:cNvSpPr txBox="1"/>
          <p:nvPr/>
        </p:nvSpPr>
        <p:spPr>
          <a:xfrm>
            <a:off x="1171574" y="5183023"/>
            <a:ext cx="92336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fr-FR" sz="2000" dirty="0">
                <a:sym typeface="Wingdings" panose="05000000000000000000" pitchFamily="2" charset="2"/>
              </a:rPr>
              <a:t>Déceler</a:t>
            </a:r>
            <a:r>
              <a:rPr lang="fr-FR" dirty="0">
                <a:sym typeface="Wingdings" panose="05000000000000000000" pitchFamily="2" charset="2"/>
              </a:rPr>
              <a:t> d’autres critères de décision 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137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Tennaxia</a:t>
            </a:r>
            <a:r>
              <a:rPr lang="fr-FR" dirty="0"/>
              <a:t>, client conseil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6416" y="1825626"/>
            <a:ext cx="10515600" cy="14695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sz="2000" dirty="0" err="1"/>
              <a:t>Tennaxia</a:t>
            </a:r>
            <a:r>
              <a:rPr lang="fr-FR" sz="2000" dirty="0"/>
              <a:t> : conseil et conception de </a:t>
            </a:r>
            <a:r>
              <a:rPr lang="fr-FR" sz="2000" b="1" dirty="0"/>
              <a:t>logiciels </a:t>
            </a:r>
            <a:r>
              <a:rPr lang="fr-FR" sz="2000" dirty="0"/>
              <a:t>pour faciliter les démarches </a:t>
            </a:r>
            <a:r>
              <a:rPr lang="fr-FR" sz="2000" b="1" dirty="0"/>
              <a:t>RSE</a:t>
            </a:r>
            <a:r>
              <a:rPr lang="fr-FR" sz="2000" dirty="0"/>
              <a:t> (Responsabilité 	Sociétale des Entreprise).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3430074"/>
            <a:ext cx="10354962" cy="129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prstClr val="black"/>
                </a:solidFill>
              </a:rPr>
              <a:t>La RSE : prise en compte par les entreprises des enjeux :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solidFill>
                  <a:prstClr val="black"/>
                </a:solidFill>
              </a:rPr>
              <a:t>      	Environnementaux et sociaux;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solidFill>
                  <a:prstClr val="black"/>
                </a:solidFill>
              </a:rPr>
              <a:t>      	Economiques et éthiques dans leurs activités.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62000" y="5395783"/>
            <a:ext cx="1045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000" dirty="0" err="1"/>
              <a:t>Tennaxia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prstClr val="black"/>
                </a:solidFill>
              </a:rPr>
              <a:t>aide ses clients à piloter leur conformité réglementaire au fil du temps.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872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rgbClr val="000000"/>
                </a:solidFill>
              </a:rPr>
              <a:t>Le travail actuel de Tennaxia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>
                <a:solidFill>
                  <a:srgbClr val="000000"/>
                </a:solidFill>
              </a:rPr>
              <a:t>Identifie la réglementation qui s’applique à chacun de ses clients parmi plus de 6000 textes de loi.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000">
                <a:solidFill>
                  <a:srgbClr val="000000"/>
                </a:solidFill>
              </a:rPr>
              <a:t> Pour y parvenir Tennaxia:</a:t>
            </a:r>
          </a:p>
          <a:p>
            <a:pPr marL="0" indent="0">
              <a:buNone/>
            </a:pPr>
            <a:r>
              <a:rPr lang="fr-FR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90" y="3572268"/>
            <a:ext cx="2062656" cy="13726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64" y="753350"/>
            <a:ext cx="1807158" cy="1553259"/>
          </a:xfrm>
          <a:prstGeom prst="rect">
            <a:avLst/>
          </a:prstGeom>
        </p:spPr>
      </p:pic>
      <p:sp>
        <p:nvSpPr>
          <p:cNvPr id="19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4"/>
          <a:stretch/>
        </p:blipFill>
        <p:spPr>
          <a:xfrm>
            <a:off x="9533568" y="5073658"/>
            <a:ext cx="2432116" cy="15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4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Problématique de notre intervention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 Ce travail </a:t>
            </a:r>
            <a:r>
              <a:rPr lang="en-US" sz="1700" b="1" dirty="0" err="1"/>
              <a:t>manuel</a:t>
            </a:r>
            <a:r>
              <a:rPr lang="en-US" sz="1700" dirty="0"/>
              <a:t> pose deux </a:t>
            </a:r>
            <a:r>
              <a:rPr lang="en-US" sz="1700" dirty="0" err="1"/>
              <a:t>problèmes</a:t>
            </a:r>
            <a:r>
              <a:rPr lang="en-US" sz="1700" dirty="0"/>
              <a:t> </a:t>
            </a:r>
            <a:r>
              <a:rPr lang="en-US" sz="1700" dirty="0" err="1"/>
              <a:t>majeurs</a:t>
            </a:r>
            <a:r>
              <a:rPr lang="en-US" sz="1700" dirty="0"/>
              <a:t>:  </a:t>
            </a:r>
          </a:p>
          <a:p>
            <a:pPr lvl="1"/>
            <a:r>
              <a:rPr lang="en-US" sz="1700" b="1" dirty="0"/>
              <a:t>Source </a:t>
            </a:r>
            <a:r>
              <a:rPr lang="en-US" sz="1700" b="1" dirty="0" err="1"/>
              <a:t>d’erreurs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 err="1"/>
              <a:t>Chronophage</a:t>
            </a:r>
            <a:r>
              <a:rPr lang="en-US" sz="1700" b="1" dirty="0"/>
              <a:t> </a:t>
            </a:r>
            <a:r>
              <a:rPr lang="en-US" sz="1700" dirty="0"/>
              <a:t>: </a:t>
            </a:r>
          </a:p>
          <a:p>
            <a:pPr lvl="2"/>
            <a:r>
              <a:rPr lang="en-US" sz="1700" dirty="0"/>
              <a:t>La forte </a:t>
            </a:r>
            <a:r>
              <a:rPr lang="en-US" sz="1700" dirty="0" err="1"/>
              <a:t>croissance</a:t>
            </a:r>
            <a:r>
              <a:rPr lang="en-US" sz="1700" dirty="0"/>
              <a:t> des </a:t>
            </a:r>
            <a:r>
              <a:rPr lang="en-US" sz="1700" dirty="0" err="1"/>
              <a:t>textes</a:t>
            </a:r>
            <a:r>
              <a:rPr lang="en-US" sz="1700" dirty="0"/>
              <a:t> </a:t>
            </a:r>
            <a:r>
              <a:rPr lang="en-US" sz="1700" dirty="0" err="1"/>
              <a:t>imposés</a:t>
            </a:r>
            <a:r>
              <a:rPr lang="en-US" sz="1700" dirty="0"/>
              <a:t> par la </a:t>
            </a:r>
            <a:r>
              <a:rPr lang="en-US" sz="1700" dirty="0" err="1"/>
              <a:t>législation</a:t>
            </a:r>
            <a:r>
              <a:rPr lang="en-US" sz="1700" dirty="0"/>
              <a:t> (</a:t>
            </a:r>
            <a:r>
              <a:rPr lang="en-US" sz="1700" dirty="0" err="1"/>
              <a:t>multipliés</a:t>
            </a:r>
            <a:r>
              <a:rPr lang="en-US" sz="1700" dirty="0"/>
              <a:t> par 2 </a:t>
            </a:r>
            <a:r>
              <a:rPr lang="en-US" sz="1700" dirty="0" err="1"/>
              <a:t>chaque</a:t>
            </a:r>
            <a:r>
              <a:rPr lang="en-US" sz="1700" dirty="0"/>
              <a:t> 7 </a:t>
            </a:r>
            <a:r>
              <a:rPr lang="en-US" sz="1700" dirty="0" err="1"/>
              <a:t>ans</a:t>
            </a:r>
            <a:r>
              <a:rPr lang="en-US" sz="1700" dirty="0"/>
              <a:t>);</a:t>
            </a:r>
          </a:p>
          <a:p>
            <a:pPr lvl="2"/>
            <a:r>
              <a:rPr lang="en-US" sz="1700" dirty="0"/>
              <a:t>10% des </a:t>
            </a:r>
            <a:r>
              <a:rPr lang="en-US" sz="1700" dirty="0" err="1"/>
              <a:t>textes</a:t>
            </a:r>
            <a:r>
              <a:rPr lang="en-US" sz="1700" dirty="0"/>
              <a:t> </a:t>
            </a:r>
            <a:r>
              <a:rPr lang="en-US" sz="1700" dirty="0" err="1"/>
              <a:t>sont</a:t>
            </a:r>
            <a:r>
              <a:rPr lang="en-US" sz="1700" dirty="0"/>
              <a:t> </a:t>
            </a:r>
            <a:r>
              <a:rPr lang="en-US" sz="1700" dirty="0" err="1"/>
              <a:t>renouvelé</a:t>
            </a:r>
            <a:r>
              <a:rPr lang="en-US" sz="1700" dirty="0"/>
              <a:t> </a:t>
            </a:r>
            <a:r>
              <a:rPr lang="en-US" sz="1700" dirty="0" err="1"/>
              <a:t>chaque</a:t>
            </a:r>
            <a:r>
              <a:rPr lang="en-US" sz="1700" dirty="0"/>
              <a:t> </a:t>
            </a:r>
            <a:r>
              <a:rPr lang="en-US" sz="1700" dirty="0" err="1"/>
              <a:t>année</a:t>
            </a:r>
            <a:r>
              <a:rPr lang="en-US" sz="1700" dirty="0"/>
              <a:t>.</a:t>
            </a:r>
          </a:p>
          <a:p>
            <a:pPr lvl="2"/>
            <a:endParaRPr lang="en-US" sz="1700" dirty="0"/>
          </a:p>
          <a:p>
            <a:pPr marL="0"/>
            <a:endParaRPr lang="en-US" sz="1700" dirty="0"/>
          </a:p>
          <a:p>
            <a:pPr marL="0"/>
            <a:endParaRPr lang="en-US" sz="1700" dirty="0"/>
          </a:p>
        </p:txBody>
      </p:sp>
      <p:sp>
        <p:nvSpPr>
          <p:cNvPr id="5" name="ZoneTexte 4"/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Notre objectif 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« Construire un algorithme qui automatise l’identification des textes pour gagner du temps et réduire les erreurs</a:t>
            </a:r>
            <a:r>
              <a:rPr lang="en-US" sz="2000"/>
              <a:t>. »</a:t>
            </a:r>
          </a:p>
        </p:txBody>
      </p:sp>
    </p:spTree>
    <p:extLst>
      <p:ext uri="{BB962C8B-B14F-4D97-AF65-F5344CB8AC3E}">
        <p14:creationId xmlns:p14="http://schemas.microsoft.com/office/powerpoint/2010/main" val="241355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4402" y="5902788"/>
            <a:ext cx="2268931" cy="7663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Calibri"/>
                <a:ea typeface="Calibri "/>
                <a:cs typeface="Calibri"/>
              </a:rPr>
              <a:t>ADAM JOHNSON, 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  <a:ea typeface="Calibri "/>
                <a:cs typeface="Calibri"/>
              </a:rPr>
              <a:t>BRAIN TECH CEO</a:t>
            </a:r>
          </a:p>
          <a:p>
            <a:pPr algn="ctr">
              <a:lnSpc>
                <a:spcPct val="80000"/>
              </a:lnSpc>
            </a:pPr>
            <a:endParaRPr lang="en-I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060" y="58083"/>
            <a:ext cx="11767960" cy="878042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</a:rPr>
              <a:t>Organisation prospective du travail</a:t>
            </a:r>
            <a:endParaRPr lang="id-ID" sz="3200" dirty="0">
              <a:latin typeface="Cinzel Decorative" panose="00000500000000000000" pitchFamily="2" charset="0"/>
            </a:endParaRP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8AED46E-0CC4-470E-AA96-E32218C20CA1}"/>
              </a:ext>
            </a:extLst>
          </p:cNvPr>
          <p:cNvSpPr/>
          <p:nvPr/>
        </p:nvSpPr>
        <p:spPr>
          <a:xfrm>
            <a:off x="3861318" y="6371925"/>
            <a:ext cx="4469363" cy="486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BFBF8AE9-B822-4676-AEB4-167D91C0C414}"/>
              </a:ext>
            </a:extLst>
          </p:cNvPr>
          <p:cNvSpPr/>
          <p:nvPr/>
        </p:nvSpPr>
        <p:spPr>
          <a:xfrm>
            <a:off x="0" y="1071843"/>
            <a:ext cx="8942014" cy="5786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2" h="21600" extrusionOk="0">
                <a:moveTo>
                  <a:pt x="19491" y="15537"/>
                </a:moveTo>
                <a:cubicBezTo>
                  <a:pt x="17004" y="11753"/>
                  <a:pt x="6770" y="10504"/>
                  <a:pt x="6770" y="8880"/>
                </a:cubicBezTo>
                <a:cubicBezTo>
                  <a:pt x="6770" y="6264"/>
                  <a:pt x="12794" y="6542"/>
                  <a:pt x="12794" y="4164"/>
                </a:cubicBezTo>
                <a:cubicBezTo>
                  <a:pt x="12794" y="1430"/>
                  <a:pt x="5552" y="0"/>
                  <a:pt x="0" y="0"/>
                </a:cubicBezTo>
                <a:lnTo>
                  <a:pt x="0" y="587"/>
                </a:lnTo>
                <a:cubicBezTo>
                  <a:pt x="24" y="587"/>
                  <a:pt x="182" y="592"/>
                  <a:pt x="447" y="603"/>
                </a:cubicBezTo>
                <a:cubicBezTo>
                  <a:pt x="483" y="605"/>
                  <a:pt x="511" y="646"/>
                  <a:pt x="510" y="697"/>
                </a:cubicBezTo>
                <a:cubicBezTo>
                  <a:pt x="508" y="746"/>
                  <a:pt x="480" y="784"/>
                  <a:pt x="445" y="784"/>
                </a:cubicBezTo>
                <a:lnTo>
                  <a:pt x="445" y="784"/>
                </a:lnTo>
                <a:cubicBezTo>
                  <a:pt x="167" y="772"/>
                  <a:pt x="7" y="767"/>
                  <a:pt x="0" y="767"/>
                </a:cubicBezTo>
                <a:lnTo>
                  <a:pt x="0" y="1427"/>
                </a:lnTo>
                <a:cubicBezTo>
                  <a:pt x="0" y="1427"/>
                  <a:pt x="8389" y="1984"/>
                  <a:pt x="8389" y="3728"/>
                </a:cubicBezTo>
                <a:cubicBezTo>
                  <a:pt x="8389" y="5472"/>
                  <a:pt x="2365" y="5036"/>
                  <a:pt x="2365" y="8682"/>
                </a:cubicBezTo>
                <a:cubicBezTo>
                  <a:pt x="2365" y="12327"/>
                  <a:pt x="11692" y="13793"/>
                  <a:pt x="14142" y="15616"/>
                </a:cubicBezTo>
                <a:cubicBezTo>
                  <a:pt x="16592" y="17439"/>
                  <a:pt x="15895" y="21600"/>
                  <a:pt x="15895" y="21600"/>
                </a:cubicBezTo>
                <a:lnTo>
                  <a:pt x="18606" y="21600"/>
                </a:lnTo>
                <a:cubicBezTo>
                  <a:pt x="18606" y="21524"/>
                  <a:pt x="18606" y="21448"/>
                  <a:pt x="18605" y="21373"/>
                </a:cubicBezTo>
                <a:cubicBezTo>
                  <a:pt x="18605" y="21323"/>
                  <a:pt x="18634" y="21282"/>
                  <a:pt x="18669" y="21281"/>
                </a:cubicBezTo>
                <a:cubicBezTo>
                  <a:pt x="18704" y="21281"/>
                  <a:pt x="18734" y="21322"/>
                  <a:pt x="18734" y="21371"/>
                </a:cubicBezTo>
                <a:cubicBezTo>
                  <a:pt x="18734" y="21446"/>
                  <a:pt x="18734" y="21523"/>
                  <a:pt x="18734" y="21599"/>
                </a:cubicBezTo>
                <a:lnTo>
                  <a:pt x="21087" y="21599"/>
                </a:lnTo>
                <a:cubicBezTo>
                  <a:pt x="21087" y="21599"/>
                  <a:pt x="21600" y="18744"/>
                  <a:pt x="19491" y="15537"/>
                </a:cubicBezTo>
                <a:close/>
                <a:moveTo>
                  <a:pt x="10278" y="3172"/>
                </a:moveTo>
                <a:cubicBezTo>
                  <a:pt x="10306" y="3141"/>
                  <a:pt x="10346" y="3148"/>
                  <a:pt x="10369" y="3186"/>
                </a:cubicBezTo>
                <a:cubicBezTo>
                  <a:pt x="10478" y="3381"/>
                  <a:pt x="10534" y="3573"/>
                  <a:pt x="10534" y="3758"/>
                </a:cubicBezTo>
                <a:cubicBezTo>
                  <a:pt x="10534" y="3778"/>
                  <a:pt x="10533" y="3800"/>
                  <a:pt x="10532" y="3820"/>
                </a:cubicBezTo>
                <a:cubicBezTo>
                  <a:pt x="10529" y="3867"/>
                  <a:pt x="10501" y="3902"/>
                  <a:pt x="10467" y="3902"/>
                </a:cubicBezTo>
                <a:cubicBezTo>
                  <a:pt x="10467" y="3902"/>
                  <a:pt x="10463" y="3902"/>
                  <a:pt x="10462" y="3902"/>
                </a:cubicBezTo>
                <a:cubicBezTo>
                  <a:pt x="10444" y="3900"/>
                  <a:pt x="10429" y="3888"/>
                  <a:pt x="10418" y="3870"/>
                </a:cubicBezTo>
                <a:cubicBezTo>
                  <a:pt x="10407" y="3851"/>
                  <a:pt x="10402" y="3828"/>
                  <a:pt x="10404" y="3804"/>
                </a:cubicBezTo>
                <a:cubicBezTo>
                  <a:pt x="10404" y="3788"/>
                  <a:pt x="10405" y="3774"/>
                  <a:pt x="10405" y="3759"/>
                </a:cubicBezTo>
                <a:cubicBezTo>
                  <a:pt x="10405" y="3617"/>
                  <a:pt x="10359" y="3462"/>
                  <a:pt x="10268" y="3301"/>
                </a:cubicBezTo>
                <a:cubicBezTo>
                  <a:pt x="10246" y="3261"/>
                  <a:pt x="10250" y="3203"/>
                  <a:pt x="10278" y="3172"/>
                </a:cubicBezTo>
                <a:close/>
                <a:moveTo>
                  <a:pt x="10255" y="4241"/>
                </a:moveTo>
                <a:cubicBezTo>
                  <a:pt x="10272" y="4242"/>
                  <a:pt x="10288" y="4252"/>
                  <a:pt x="10300" y="4270"/>
                </a:cubicBezTo>
                <a:cubicBezTo>
                  <a:pt x="10311" y="4288"/>
                  <a:pt x="10318" y="4311"/>
                  <a:pt x="10317" y="4335"/>
                </a:cubicBezTo>
                <a:cubicBezTo>
                  <a:pt x="10316" y="4359"/>
                  <a:pt x="10309" y="4382"/>
                  <a:pt x="10296" y="4399"/>
                </a:cubicBezTo>
                <a:cubicBezTo>
                  <a:pt x="10201" y="4521"/>
                  <a:pt x="10078" y="4640"/>
                  <a:pt x="9921" y="4763"/>
                </a:cubicBezTo>
                <a:cubicBezTo>
                  <a:pt x="9911" y="4771"/>
                  <a:pt x="9900" y="4775"/>
                  <a:pt x="9890" y="4775"/>
                </a:cubicBezTo>
                <a:cubicBezTo>
                  <a:pt x="9866" y="4775"/>
                  <a:pt x="9845" y="4756"/>
                  <a:pt x="9833" y="4727"/>
                </a:cubicBezTo>
                <a:cubicBezTo>
                  <a:pt x="9825" y="4706"/>
                  <a:pt x="9823" y="4682"/>
                  <a:pt x="9828" y="4659"/>
                </a:cubicBezTo>
                <a:cubicBezTo>
                  <a:pt x="9833" y="4636"/>
                  <a:pt x="9843" y="4617"/>
                  <a:pt x="9858" y="4605"/>
                </a:cubicBezTo>
                <a:cubicBezTo>
                  <a:pt x="10007" y="4489"/>
                  <a:pt x="10121" y="4377"/>
                  <a:pt x="10209" y="4265"/>
                </a:cubicBezTo>
                <a:cubicBezTo>
                  <a:pt x="10221" y="4249"/>
                  <a:pt x="10238" y="4240"/>
                  <a:pt x="10255" y="4241"/>
                </a:cubicBezTo>
                <a:close/>
                <a:moveTo>
                  <a:pt x="9558" y="2467"/>
                </a:moveTo>
                <a:cubicBezTo>
                  <a:pt x="9566" y="2445"/>
                  <a:pt x="9579" y="2428"/>
                  <a:pt x="9595" y="2420"/>
                </a:cubicBezTo>
                <a:cubicBezTo>
                  <a:pt x="9611" y="2412"/>
                  <a:pt x="9629" y="2414"/>
                  <a:pt x="9645" y="2425"/>
                </a:cubicBezTo>
                <a:cubicBezTo>
                  <a:pt x="9795" y="2528"/>
                  <a:pt x="9927" y="2637"/>
                  <a:pt x="10035" y="2747"/>
                </a:cubicBezTo>
                <a:cubicBezTo>
                  <a:pt x="10063" y="2776"/>
                  <a:pt x="10070" y="2834"/>
                  <a:pt x="10049" y="2874"/>
                </a:cubicBezTo>
                <a:cubicBezTo>
                  <a:pt x="10037" y="2897"/>
                  <a:pt x="10018" y="2911"/>
                  <a:pt x="9997" y="2911"/>
                </a:cubicBezTo>
                <a:cubicBezTo>
                  <a:pt x="9983" y="2911"/>
                  <a:pt x="9971" y="2905"/>
                  <a:pt x="9959" y="2894"/>
                </a:cubicBezTo>
                <a:cubicBezTo>
                  <a:pt x="9857" y="2789"/>
                  <a:pt x="9732" y="2687"/>
                  <a:pt x="9588" y="2588"/>
                </a:cubicBezTo>
                <a:cubicBezTo>
                  <a:pt x="9572" y="2578"/>
                  <a:pt x="9561" y="2559"/>
                  <a:pt x="9555" y="2537"/>
                </a:cubicBezTo>
                <a:cubicBezTo>
                  <a:pt x="9549" y="2513"/>
                  <a:pt x="9550" y="2488"/>
                  <a:pt x="9558" y="2467"/>
                </a:cubicBezTo>
                <a:close/>
                <a:moveTo>
                  <a:pt x="9551" y="4920"/>
                </a:moveTo>
                <a:cubicBezTo>
                  <a:pt x="9565" y="4966"/>
                  <a:pt x="9550" y="5020"/>
                  <a:pt x="9517" y="5040"/>
                </a:cubicBezTo>
                <a:cubicBezTo>
                  <a:pt x="9397" y="5114"/>
                  <a:pt x="9261" y="5192"/>
                  <a:pt x="9105" y="5276"/>
                </a:cubicBezTo>
                <a:cubicBezTo>
                  <a:pt x="9098" y="5280"/>
                  <a:pt x="9090" y="5282"/>
                  <a:pt x="9082" y="5282"/>
                </a:cubicBezTo>
                <a:cubicBezTo>
                  <a:pt x="9056" y="5282"/>
                  <a:pt x="9031" y="5259"/>
                  <a:pt x="9022" y="5224"/>
                </a:cubicBezTo>
                <a:cubicBezTo>
                  <a:pt x="9016" y="5202"/>
                  <a:pt x="9016" y="5177"/>
                  <a:pt x="9023" y="5154"/>
                </a:cubicBezTo>
                <a:cubicBezTo>
                  <a:pt x="9031" y="5132"/>
                  <a:pt x="9043" y="5115"/>
                  <a:pt x="9059" y="5106"/>
                </a:cubicBezTo>
                <a:cubicBezTo>
                  <a:pt x="9214" y="5023"/>
                  <a:pt x="9346" y="4947"/>
                  <a:pt x="9467" y="4874"/>
                </a:cubicBezTo>
                <a:cubicBezTo>
                  <a:pt x="9499" y="4853"/>
                  <a:pt x="9537" y="4874"/>
                  <a:pt x="9551" y="4920"/>
                </a:cubicBezTo>
                <a:close/>
                <a:moveTo>
                  <a:pt x="8727" y="2040"/>
                </a:moveTo>
                <a:cubicBezTo>
                  <a:pt x="8737" y="1993"/>
                  <a:pt x="8773" y="1966"/>
                  <a:pt x="8807" y="1980"/>
                </a:cubicBezTo>
                <a:cubicBezTo>
                  <a:pt x="8958" y="2045"/>
                  <a:pt x="9101" y="2112"/>
                  <a:pt x="9231" y="2179"/>
                </a:cubicBezTo>
                <a:cubicBezTo>
                  <a:pt x="9247" y="2187"/>
                  <a:pt x="9260" y="2204"/>
                  <a:pt x="9267" y="2226"/>
                </a:cubicBezTo>
                <a:cubicBezTo>
                  <a:pt x="9274" y="2249"/>
                  <a:pt x="9275" y="2273"/>
                  <a:pt x="9269" y="2296"/>
                </a:cubicBezTo>
                <a:cubicBezTo>
                  <a:pt x="9259" y="2331"/>
                  <a:pt x="9235" y="2355"/>
                  <a:pt x="9209" y="2355"/>
                </a:cubicBezTo>
                <a:cubicBezTo>
                  <a:pt x="9201" y="2355"/>
                  <a:pt x="9194" y="2353"/>
                  <a:pt x="9186" y="2349"/>
                </a:cubicBezTo>
                <a:cubicBezTo>
                  <a:pt x="9058" y="2283"/>
                  <a:pt x="8918" y="2216"/>
                  <a:pt x="8770" y="2154"/>
                </a:cubicBezTo>
                <a:cubicBezTo>
                  <a:pt x="8735" y="2139"/>
                  <a:pt x="8716" y="2089"/>
                  <a:pt x="8727" y="2040"/>
                </a:cubicBezTo>
                <a:close/>
                <a:moveTo>
                  <a:pt x="1332" y="833"/>
                </a:moveTo>
                <a:lnTo>
                  <a:pt x="1331" y="833"/>
                </a:lnTo>
                <a:cubicBezTo>
                  <a:pt x="1170" y="823"/>
                  <a:pt x="1022" y="814"/>
                  <a:pt x="886" y="807"/>
                </a:cubicBezTo>
                <a:cubicBezTo>
                  <a:pt x="851" y="805"/>
                  <a:pt x="823" y="763"/>
                  <a:pt x="824" y="713"/>
                </a:cubicBezTo>
                <a:cubicBezTo>
                  <a:pt x="826" y="665"/>
                  <a:pt x="856" y="625"/>
                  <a:pt x="890" y="625"/>
                </a:cubicBezTo>
                <a:cubicBezTo>
                  <a:pt x="1027" y="632"/>
                  <a:pt x="1175" y="641"/>
                  <a:pt x="1335" y="651"/>
                </a:cubicBezTo>
                <a:cubicBezTo>
                  <a:pt x="1371" y="653"/>
                  <a:pt x="1398" y="696"/>
                  <a:pt x="1397" y="746"/>
                </a:cubicBezTo>
                <a:cubicBezTo>
                  <a:pt x="1395" y="795"/>
                  <a:pt x="1367" y="833"/>
                  <a:pt x="1332" y="833"/>
                </a:cubicBezTo>
                <a:close/>
                <a:moveTo>
                  <a:pt x="2218" y="898"/>
                </a:moveTo>
                <a:cubicBezTo>
                  <a:pt x="2217" y="898"/>
                  <a:pt x="2213" y="898"/>
                  <a:pt x="2212" y="897"/>
                </a:cubicBezTo>
                <a:cubicBezTo>
                  <a:pt x="2061" y="885"/>
                  <a:pt x="1913" y="873"/>
                  <a:pt x="1772" y="862"/>
                </a:cubicBezTo>
                <a:cubicBezTo>
                  <a:pt x="1755" y="861"/>
                  <a:pt x="1739" y="850"/>
                  <a:pt x="1728" y="833"/>
                </a:cubicBezTo>
                <a:cubicBezTo>
                  <a:pt x="1716" y="815"/>
                  <a:pt x="1710" y="792"/>
                  <a:pt x="1711" y="768"/>
                </a:cubicBezTo>
                <a:cubicBezTo>
                  <a:pt x="1712" y="743"/>
                  <a:pt x="1720" y="719"/>
                  <a:pt x="1735" y="702"/>
                </a:cubicBezTo>
                <a:cubicBezTo>
                  <a:pt x="1748" y="686"/>
                  <a:pt x="1765" y="678"/>
                  <a:pt x="1782" y="683"/>
                </a:cubicBezTo>
                <a:cubicBezTo>
                  <a:pt x="1921" y="693"/>
                  <a:pt x="2069" y="704"/>
                  <a:pt x="2222" y="717"/>
                </a:cubicBezTo>
                <a:cubicBezTo>
                  <a:pt x="2239" y="718"/>
                  <a:pt x="2255" y="729"/>
                  <a:pt x="2267" y="747"/>
                </a:cubicBezTo>
                <a:cubicBezTo>
                  <a:pt x="2278" y="765"/>
                  <a:pt x="2284" y="788"/>
                  <a:pt x="2283" y="812"/>
                </a:cubicBezTo>
                <a:cubicBezTo>
                  <a:pt x="2280" y="860"/>
                  <a:pt x="2252" y="898"/>
                  <a:pt x="2218" y="898"/>
                </a:cubicBezTo>
                <a:close/>
                <a:moveTo>
                  <a:pt x="3102" y="979"/>
                </a:moveTo>
                <a:cubicBezTo>
                  <a:pt x="3101" y="979"/>
                  <a:pt x="3098" y="979"/>
                  <a:pt x="3096" y="979"/>
                </a:cubicBezTo>
                <a:cubicBezTo>
                  <a:pt x="2948" y="964"/>
                  <a:pt x="2800" y="950"/>
                  <a:pt x="2656" y="937"/>
                </a:cubicBezTo>
                <a:cubicBezTo>
                  <a:pt x="2620" y="934"/>
                  <a:pt x="2594" y="891"/>
                  <a:pt x="2596" y="840"/>
                </a:cubicBezTo>
                <a:cubicBezTo>
                  <a:pt x="2598" y="815"/>
                  <a:pt x="2605" y="792"/>
                  <a:pt x="2620" y="776"/>
                </a:cubicBezTo>
                <a:cubicBezTo>
                  <a:pt x="2633" y="760"/>
                  <a:pt x="2650" y="753"/>
                  <a:pt x="2667" y="756"/>
                </a:cubicBezTo>
                <a:cubicBezTo>
                  <a:pt x="2809" y="769"/>
                  <a:pt x="2956" y="783"/>
                  <a:pt x="3107" y="798"/>
                </a:cubicBezTo>
                <a:cubicBezTo>
                  <a:pt x="3124" y="800"/>
                  <a:pt x="3140" y="811"/>
                  <a:pt x="3151" y="829"/>
                </a:cubicBezTo>
                <a:cubicBezTo>
                  <a:pt x="3163" y="847"/>
                  <a:pt x="3168" y="870"/>
                  <a:pt x="3167" y="895"/>
                </a:cubicBezTo>
                <a:cubicBezTo>
                  <a:pt x="3164" y="942"/>
                  <a:pt x="3136" y="979"/>
                  <a:pt x="3102" y="979"/>
                </a:cubicBezTo>
                <a:close/>
                <a:moveTo>
                  <a:pt x="3985" y="1077"/>
                </a:moveTo>
                <a:cubicBezTo>
                  <a:pt x="3983" y="1077"/>
                  <a:pt x="3981" y="1077"/>
                  <a:pt x="3979" y="1077"/>
                </a:cubicBezTo>
                <a:cubicBezTo>
                  <a:pt x="3831" y="1058"/>
                  <a:pt x="3683" y="1041"/>
                  <a:pt x="3538" y="1025"/>
                </a:cubicBezTo>
                <a:cubicBezTo>
                  <a:pt x="3502" y="1021"/>
                  <a:pt x="3476" y="978"/>
                  <a:pt x="3479" y="928"/>
                </a:cubicBezTo>
                <a:cubicBezTo>
                  <a:pt x="3480" y="903"/>
                  <a:pt x="3490" y="879"/>
                  <a:pt x="3503" y="863"/>
                </a:cubicBezTo>
                <a:cubicBezTo>
                  <a:pt x="3517" y="848"/>
                  <a:pt x="3534" y="841"/>
                  <a:pt x="3550" y="845"/>
                </a:cubicBezTo>
                <a:cubicBezTo>
                  <a:pt x="3693" y="861"/>
                  <a:pt x="3841" y="879"/>
                  <a:pt x="3990" y="897"/>
                </a:cubicBezTo>
                <a:cubicBezTo>
                  <a:pt x="4026" y="901"/>
                  <a:pt x="4051" y="945"/>
                  <a:pt x="4049" y="995"/>
                </a:cubicBezTo>
                <a:cubicBezTo>
                  <a:pt x="4046" y="1041"/>
                  <a:pt x="4019" y="1077"/>
                  <a:pt x="3985" y="1077"/>
                </a:cubicBezTo>
                <a:close/>
                <a:moveTo>
                  <a:pt x="4867" y="1195"/>
                </a:moveTo>
                <a:cubicBezTo>
                  <a:pt x="4866" y="1195"/>
                  <a:pt x="4862" y="1195"/>
                  <a:pt x="4861" y="1195"/>
                </a:cubicBezTo>
                <a:cubicBezTo>
                  <a:pt x="4713" y="1173"/>
                  <a:pt x="4566" y="1153"/>
                  <a:pt x="4420" y="1134"/>
                </a:cubicBezTo>
                <a:cubicBezTo>
                  <a:pt x="4385" y="1129"/>
                  <a:pt x="4359" y="1085"/>
                  <a:pt x="4362" y="1035"/>
                </a:cubicBezTo>
                <a:cubicBezTo>
                  <a:pt x="4366" y="986"/>
                  <a:pt x="4397" y="950"/>
                  <a:pt x="4432" y="954"/>
                </a:cubicBezTo>
                <a:cubicBezTo>
                  <a:pt x="4579" y="973"/>
                  <a:pt x="4726" y="994"/>
                  <a:pt x="4874" y="1015"/>
                </a:cubicBezTo>
                <a:cubicBezTo>
                  <a:pt x="4891" y="1018"/>
                  <a:pt x="4907" y="1029"/>
                  <a:pt x="4918" y="1048"/>
                </a:cubicBezTo>
                <a:cubicBezTo>
                  <a:pt x="4928" y="1067"/>
                  <a:pt x="4933" y="1091"/>
                  <a:pt x="4932" y="1115"/>
                </a:cubicBezTo>
                <a:cubicBezTo>
                  <a:pt x="4928" y="1160"/>
                  <a:pt x="4900" y="1195"/>
                  <a:pt x="4867" y="1195"/>
                </a:cubicBezTo>
                <a:close/>
                <a:moveTo>
                  <a:pt x="5747" y="1337"/>
                </a:moveTo>
                <a:cubicBezTo>
                  <a:pt x="5745" y="1337"/>
                  <a:pt x="5740" y="1337"/>
                  <a:pt x="5739" y="1336"/>
                </a:cubicBezTo>
                <a:cubicBezTo>
                  <a:pt x="5593" y="1310"/>
                  <a:pt x="5447" y="1286"/>
                  <a:pt x="5300" y="1261"/>
                </a:cubicBezTo>
                <a:cubicBezTo>
                  <a:pt x="5265" y="1255"/>
                  <a:pt x="5239" y="1210"/>
                  <a:pt x="5244" y="1161"/>
                </a:cubicBezTo>
                <a:cubicBezTo>
                  <a:pt x="5248" y="1113"/>
                  <a:pt x="5279" y="1080"/>
                  <a:pt x="5314" y="1081"/>
                </a:cubicBezTo>
                <a:cubicBezTo>
                  <a:pt x="5462" y="1105"/>
                  <a:pt x="5609" y="1130"/>
                  <a:pt x="5755" y="1155"/>
                </a:cubicBezTo>
                <a:cubicBezTo>
                  <a:pt x="5790" y="1161"/>
                  <a:pt x="5815" y="1207"/>
                  <a:pt x="5811" y="1256"/>
                </a:cubicBezTo>
                <a:cubicBezTo>
                  <a:pt x="5807" y="1303"/>
                  <a:pt x="5779" y="1337"/>
                  <a:pt x="5747" y="1337"/>
                </a:cubicBezTo>
                <a:close/>
                <a:moveTo>
                  <a:pt x="6624" y="1509"/>
                </a:moveTo>
                <a:cubicBezTo>
                  <a:pt x="6622" y="1509"/>
                  <a:pt x="6615" y="1508"/>
                  <a:pt x="6612" y="1507"/>
                </a:cubicBezTo>
                <a:cubicBezTo>
                  <a:pt x="6470" y="1476"/>
                  <a:pt x="6324" y="1445"/>
                  <a:pt x="6177" y="1417"/>
                </a:cubicBezTo>
                <a:cubicBezTo>
                  <a:pt x="6142" y="1410"/>
                  <a:pt x="6117" y="1365"/>
                  <a:pt x="6122" y="1315"/>
                </a:cubicBezTo>
                <a:cubicBezTo>
                  <a:pt x="6124" y="1291"/>
                  <a:pt x="6134" y="1268"/>
                  <a:pt x="6148" y="1253"/>
                </a:cubicBezTo>
                <a:cubicBezTo>
                  <a:pt x="6161" y="1239"/>
                  <a:pt x="6179" y="1233"/>
                  <a:pt x="6196" y="1237"/>
                </a:cubicBezTo>
                <a:cubicBezTo>
                  <a:pt x="6342" y="1266"/>
                  <a:pt x="6489" y="1297"/>
                  <a:pt x="6634" y="1328"/>
                </a:cubicBezTo>
                <a:cubicBezTo>
                  <a:pt x="6669" y="1336"/>
                  <a:pt x="6693" y="1382"/>
                  <a:pt x="6687" y="1431"/>
                </a:cubicBezTo>
                <a:cubicBezTo>
                  <a:pt x="6682" y="1477"/>
                  <a:pt x="6656" y="1509"/>
                  <a:pt x="6624" y="1509"/>
                </a:cubicBezTo>
                <a:close/>
                <a:moveTo>
                  <a:pt x="7497" y="1722"/>
                </a:moveTo>
                <a:cubicBezTo>
                  <a:pt x="7494" y="1722"/>
                  <a:pt x="7487" y="1721"/>
                  <a:pt x="7484" y="1720"/>
                </a:cubicBezTo>
                <a:cubicBezTo>
                  <a:pt x="7344" y="1682"/>
                  <a:pt x="7198" y="1644"/>
                  <a:pt x="7050" y="1608"/>
                </a:cubicBezTo>
                <a:cubicBezTo>
                  <a:pt x="7033" y="1604"/>
                  <a:pt x="7018" y="1591"/>
                  <a:pt x="7008" y="1571"/>
                </a:cubicBezTo>
                <a:cubicBezTo>
                  <a:pt x="6998" y="1551"/>
                  <a:pt x="6995" y="1527"/>
                  <a:pt x="6998" y="1504"/>
                </a:cubicBezTo>
                <a:cubicBezTo>
                  <a:pt x="7001" y="1480"/>
                  <a:pt x="7010" y="1458"/>
                  <a:pt x="7024" y="1444"/>
                </a:cubicBezTo>
                <a:cubicBezTo>
                  <a:pt x="7038" y="1430"/>
                  <a:pt x="7055" y="1425"/>
                  <a:pt x="7072" y="1429"/>
                </a:cubicBezTo>
                <a:cubicBezTo>
                  <a:pt x="7221" y="1466"/>
                  <a:pt x="7368" y="1503"/>
                  <a:pt x="7509" y="1542"/>
                </a:cubicBezTo>
                <a:cubicBezTo>
                  <a:pt x="7526" y="1547"/>
                  <a:pt x="7540" y="1560"/>
                  <a:pt x="7550" y="1580"/>
                </a:cubicBezTo>
                <a:cubicBezTo>
                  <a:pt x="7560" y="1600"/>
                  <a:pt x="7563" y="1624"/>
                  <a:pt x="7560" y="1648"/>
                </a:cubicBezTo>
                <a:cubicBezTo>
                  <a:pt x="7554" y="1691"/>
                  <a:pt x="7527" y="1722"/>
                  <a:pt x="7497" y="1722"/>
                </a:cubicBezTo>
                <a:close/>
                <a:moveTo>
                  <a:pt x="8362" y="1991"/>
                </a:moveTo>
                <a:cubicBezTo>
                  <a:pt x="8359" y="1991"/>
                  <a:pt x="8349" y="1989"/>
                  <a:pt x="8346" y="1988"/>
                </a:cubicBezTo>
                <a:cubicBezTo>
                  <a:pt x="8211" y="1940"/>
                  <a:pt x="8066" y="1892"/>
                  <a:pt x="7917" y="1845"/>
                </a:cubicBezTo>
                <a:cubicBezTo>
                  <a:pt x="7882" y="1834"/>
                  <a:pt x="7860" y="1786"/>
                  <a:pt x="7868" y="1738"/>
                </a:cubicBezTo>
                <a:cubicBezTo>
                  <a:pt x="7875" y="1689"/>
                  <a:pt x="7909" y="1659"/>
                  <a:pt x="7944" y="1669"/>
                </a:cubicBezTo>
                <a:cubicBezTo>
                  <a:pt x="8096" y="1716"/>
                  <a:pt x="8241" y="1764"/>
                  <a:pt x="8377" y="1813"/>
                </a:cubicBezTo>
                <a:cubicBezTo>
                  <a:pt x="8412" y="1825"/>
                  <a:pt x="8432" y="1876"/>
                  <a:pt x="8424" y="1924"/>
                </a:cubicBezTo>
                <a:cubicBezTo>
                  <a:pt x="8417" y="1963"/>
                  <a:pt x="8391" y="1991"/>
                  <a:pt x="8362" y="1991"/>
                </a:cubicBezTo>
                <a:close/>
                <a:moveTo>
                  <a:pt x="8228" y="5523"/>
                </a:moveTo>
                <a:cubicBezTo>
                  <a:pt x="8370" y="5454"/>
                  <a:pt x="8509" y="5387"/>
                  <a:pt x="8645" y="5319"/>
                </a:cubicBezTo>
                <a:cubicBezTo>
                  <a:pt x="8679" y="5303"/>
                  <a:pt x="8716" y="5327"/>
                  <a:pt x="8727" y="5375"/>
                </a:cubicBezTo>
                <a:cubicBezTo>
                  <a:pt x="8733" y="5398"/>
                  <a:pt x="8732" y="5422"/>
                  <a:pt x="8725" y="5444"/>
                </a:cubicBezTo>
                <a:cubicBezTo>
                  <a:pt x="8718" y="5466"/>
                  <a:pt x="8705" y="5482"/>
                  <a:pt x="8689" y="5490"/>
                </a:cubicBezTo>
                <a:cubicBezTo>
                  <a:pt x="8553" y="5558"/>
                  <a:pt x="8413" y="5626"/>
                  <a:pt x="8271" y="5695"/>
                </a:cubicBezTo>
                <a:cubicBezTo>
                  <a:pt x="8264" y="5698"/>
                  <a:pt x="8256" y="5700"/>
                  <a:pt x="8250" y="5700"/>
                </a:cubicBezTo>
                <a:cubicBezTo>
                  <a:pt x="8222" y="5700"/>
                  <a:pt x="8198" y="5676"/>
                  <a:pt x="8189" y="5639"/>
                </a:cubicBezTo>
                <a:cubicBezTo>
                  <a:pt x="8176" y="5592"/>
                  <a:pt x="8194" y="5539"/>
                  <a:pt x="8228" y="5523"/>
                </a:cubicBezTo>
                <a:close/>
                <a:moveTo>
                  <a:pt x="7391" y="5930"/>
                </a:moveTo>
                <a:cubicBezTo>
                  <a:pt x="7531" y="5861"/>
                  <a:pt x="7671" y="5793"/>
                  <a:pt x="7809" y="5725"/>
                </a:cubicBezTo>
                <a:cubicBezTo>
                  <a:pt x="7843" y="5710"/>
                  <a:pt x="7880" y="5735"/>
                  <a:pt x="7891" y="5782"/>
                </a:cubicBezTo>
                <a:cubicBezTo>
                  <a:pt x="7903" y="5829"/>
                  <a:pt x="7885" y="5880"/>
                  <a:pt x="7851" y="5896"/>
                </a:cubicBezTo>
                <a:cubicBezTo>
                  <a:pt x="7713" y="5964"/>
                  <a:pt x="7574" y="6031"/>
                  <a:pt x="7434" y="6100"/>
                </a:cubicBezTo>
                <a:cubicBezTo>
                  <a:pt x="7427" y="6103"/>
                  <a:pt x="7419" y="6105"/>
                  <a:pt x="7412" y="6105"/>
                </a:cubicBezTo>
                <a:cubicBezTo>
                  <a:pt x="7385" y="6105"/>
                  <a:pt x="7361" y="6081"/>
                  <a:pt x="7352" y="6045"/>
                </a:cubicBezTo>
                <a:cubicBezTo>
                  <a:pt x="7339" y="5999"/>
                  <a:pt x="7357" y="5948"/>
                  <a:pt x="7391" y="5930"/>
                </a:cubicBezTo>
                <a:close/>
                <a:moveTo>
                  <a:pt x="6525" y="6417"/>
                </a:moveTo>
                <a:cubicBezTo>
                  <a:pt x="6531" y="6395"/>
                  <a:pt x="6544" y="6378"/>
                  <a:pt x="6560" y="6369"/>
                </a:cubicBezTo>
                <a:cubicBezTo>
                  <a:pt x="6689" y="6295"/>
                  <a:pt x="6824" y="6222"/>
                  <a:pt x="6974" y="6144"/>
                </a:cubicBezTo>
                <a:cubicBezTo>
                  <a:pt x="7008" y="6126"/>
                  <a:pt x="7045" y="6151"/>
                  <a:pt x="7057" y="6197"/>
                </a:cubicBezTo>
                <a:cubicBezTo>
                  <a:pt x="7063" y="6219"/>
                  <a:pt x="7062" y="6244"/>
                  <a:pt x="7055" y="6266"/>
                </a:cubicBezTo>
                <a:cubicBezTo>
                  <a:pt x="7048" y="6288"/>
                  <a:pt x="7035" y="6305"/>
                  <a:pt x="7018" y="6313"/>
                </a:cubicBezTo>
                <a:cubicBezTo>
                  <a:pt x="6872" y="6390"/>
                  <a:pt x="6737" y="6463"/>
                  <a:pt x="6607" y="6537"/>
                </a:cubicBezTo>
                <a:cubicBezTo>
                  <a:pt x="6600" y="6541"/>
                  <a:pt x="6592" y="6544"/>
                  <a:pt x="6583" y="6544"/>
                </a:cubicBezTo>
                <a:cubicBezTo>
                  <a:pt x="6557" y="6544"/>
                  <a:pt x="6533" y="6522"/>
                  <a:pt x="6523" y="6486"/>
                </a:cubicBezTo>
                <a:cubicBezTo>
                  <a:pt x="6517" y="6463"/>
                  <a:pt x="6517" y="6439"/>
                  <a:pt x="6525" y="6417"/>
                </a:cubicBezTo>
                <a:close/>
                <a:moveTo>
                  <a:pt x="5715" y="6933"/>
                </a:moveTo>
                <a:cubicBezTo>
                  <a:pt x="5721" y="6910"/>
                  <a:pt x="5732" y="6891"/>
                  <a:pt x="5748" y="6880"/>
                </a:cubicBezTo>
                <a:cubicBezTo>
                  <a:pt x="5872" y="6791"/>
                  <a:pt x="6008" y="6700"/>
                  <a:pt x="6150" y="6612"/>
                </a:cubicBezTo>
                <a:cubicBezTo>
                  <a:pt x="6182" y="6592"/>
                  <a:pt x="6221" y="6613"/>
                  <a:pt x="6235" y="6658"/>
                </a:cubicBezTo>
                <a:cubicBezTo>
                  <a:pt x="6242" y="6680"/>
                  <a:pt x="6242" y="6705"/>
                  <a:pt x="6236" y="6728"/>
                </a:cubicBezTo>
                <a:cubicBezTo>
                  <a:pt x="6230" y="6750"/>
                  <a:pt x="6218" y="6768"/>
                  <a:pt x="6202" y="6778"/>
                </a:cubicBezTo>
                <a:cubicBezTo>
                  <a:pt x="6063" y="6865"/>
                  <a:pt x="5929" y="6954"/>
                  <a:pt x="5805" y="7042"/>
                </a:cubicBezTo>
                <a:cubicBezTo>
                  <a:pt x="5797" y="7048"/>
                  <a:pt x="5787" y="7052"/>
                  <a:pt x="5776" y="7052"/>
                </a:cubicBezTo>
                <a:cubicBezTo>
                  <a:pt x="5752" y="7052"/>
                  <a:pt x="5730" y="7033"/>
                  <a:pt x="5719" y="7003"/>
                </a:cubicBezTo>
                <a:cubicBezTo>
                  <a:pt x="5711" y="6981"/>
                  <a:pt x="5710" y="6956"/>
                  <a:pt x="5715" y="6933"/>
                </a:cubicBezTo>
                <a:close/>
                <a:moveTo>
                  <a:pt x="4985" y="7542"/>
                </a:moveTo>
                <a:cubicBezTo>
                  <a:pt x="5067" y="7449"/>
                  <a:pt x="5161" y="7356"/>
                  <a:pt x="5266" y="7263"/>
                </a:cubicBezTo>
                <a:cubicBezTo>
                  <a:pt x="5296" y="7237"/>
                  <a:pt x="5326" y="7211"/>
                  <a:pt x="5356" y="7185"/>
                </a:cubicBezTo>
                <a:cubicBezTo>
                  <a:pt x="5387" y="7159"/>
                  <a:pt x="5426" y="7173"/>
                  <a:pt x="5444" y="7215"/>
                </a:cubicBezTo>
                <a:cubicBezTo>
                  <a:pt x="5463" y="7258"/>
                  <a:pt x="5453" y="7314"/>
                  <a:pt x="5423" y="7340"/>
                </a:cubicBezTo>
                <a:cubicBezTo>
                  <a:pt x="5393" y="7365"/>
                  <a:pt x="5364" y="7391"/>
                  <a:pt x="5335" y="7416"/>
                </a:cubicBezTo>
                <a:cubicBezTo>
                  <a:pt x="5235" y="7506"/>
                  <a:pt x="5144" y="7595"/>
                  <a:pt x="5066" y="7683"/>
                </a:cubicBezTo>
                <a:cubicBezTo>
                  <a:pt x="5054" y="7697"/>
                  <a:pt x="5040" y="7704"/>
                  <a:pt x="5026" y="7704"/>
                </a:cubicBezTo>
                <a:cubicBezTo>
                  <a:pt x="5006" y="7704"/>
                  <a:pt x="4988" y="7692"/>
                  <a:pt x="4975" y="7669"/>
                </a:cubicBezTo>
                <a:cubicBezTo>
                  <a:pt x="4964" y="7650"/>
                  <a:pt x="4959" y="7627"/>
                  <a:pt x="4961" y="7603"/>
                </a:cubicBezTo>
                <a:cubicBezTo>
                  <a:pt x="4963" y="7578"/>
                  <a:pt x="4971" y="7557"/>
                  <a:pt x="4985" y="7542"/>
                </a:cubicBezTo>
                <a:close/>
                <a:moveTo>
                  <a:pt x="4622" y="8696"/>
                </a:moveTo>
                <a:cubicBezTo>
                  <a:pt x="4610" y="8713"/>
                  <a:pt x="4594" y="8723"/>
                  <a:pt x="4576" y="8723"/>
                </a:cubicBezTo>
                <a:cubicBezTo>
                  <a:pt x="4576" y="8723"/>
                  <a:pt x="4575" y="8723"/>
                  <a:pt x="4575" y="8723"/>
                </a:cubicBezTo>
                <a:cubicBezTo>
                  <a:pt x="4540" y="8723"/>
                  <a:pt x="4511" y="8683"/>
                  <a:pt x="4511" y="8633"/>
                </a:cubicBezTo>
                <a:lnTo>
                  <a:pt x="4511" y="8619"/>
                </a:lnTo>
                <a:cubicBezTo>
                  <a:pt x="4511" y="8412"/>
                  <a:pt x="4562" y="8205"/>
                  <a:pt x="4664" y="8003"/>
                </a:cubicBezTo>
                <a:cubicBezTo>
                  <a:pt x="4684" y="7963"/>
                  <a:pt x="4725" y="7953"/>
                  <a:pt x="4753" y="7981"/>
                </a:cubicBezTo>
                <a:cubicBezTo>
                  <a:pt x="4768" y="7995"/>
                  <a:pt x="4777" y="8016"/>
                  <a:pt x="4780" y="8039"/>
                </a:cubicBezTo>
                <a:cubicBezTo>
                  <a:pt x="4783" y="8063"/>
                  <a:pt x="4779" y="8088"/>
                  <a:pt x="4769" y="8107"/>
                </a:cubicBezTo>
                <a:cubicBezTo>
                  <a:pt x="4683" y="8279"/>
                  <a:pt x="4640" y="8450"/>
                  <a:pt x="4640" y="8618"/>
                </a:cubicBezTo>
                <a:lnTo>
                  <a:pt x="4640" y="8631"/>
                </a:lnTo>
                <a:cubicBezTo>
                  <a:pt x="4640" y="8655"/>
                  <a:pt x="4633" y="8679"/>
                  <a:pt x="4622" y="8696"/>
                </a:cubicBezTo>
                <a:close/>
                <a:moveTo>
                  <a:pt x="5083" y="9702"/>
                </a:moveTo>
                <a:cubicBezTo>
                  <a:pt x="5071" y="9723"/>
                  <a:pt x="5052" y="9736"/>
                  <a:pt x="5033" y="9736"/>
                </a:cubicBezTo>
                <a:cubicBezTo>
                  <a:pt x="5018" y="9736"/>
                  <a:pt x="5003" y="9729"/>
                  <a:pt x="4992" y="9716"/>
                </a:cubicBezTo>
                <a:cubicBezTo>
                  <a:pt x="4858" y="9563"/>
                  <a:pt x="4750" y="9408"/>
                  <a:pt x="4673" y="9257"/>
                </a:cubicBezTo>
                <a:cubicBezTo>
                  <a:pt x="4652" y="9216"/>
                  <a:pt x="4658" y="9159"/>
                  <a:pt x="4688" y="9130"/>
                </a:cubicBezTo>
                <a:cubicBezTo>
                  <a:pt x="4716" y="9101"/>
                  <a:pt x="4757" y="9110"/>
                  <a:pt x="4778" y="9150"/>
                </a:cubicBezTo>
                <a:cubicBezTo>
                  <a:pt x="4848" y="9289"/>
                  <a:pt x="4948" y="9431"/>
                  <a:pt x="5074" y="9574"/>
                </a:cubicBezTo>
                <a:cubicBezTo>
                  <a:pt x="5101" y="9606"/>
                  <a:pt x="5106" y="9664"/>
                  <a:pt x="5083" y="9702"/>
                </a:cubicBezTo>
                <a:close/>
                <a:moveTo>
                  <a:pt x="5838" y="10342"/>
                </a:moveTo>
                <a:cubicBezTo>
                  <a:pt x="5827" y="10372"/>
                  <a:pt x="5805" y="10391"/>
                  <a:pt x="5781" y="10391"/>
                </a:cubicBezTo>
                <a:cubicBezTo>
                  <a:pt x="5771" y="10391"/>
                  <a:pt x="5760" y="10388"/>
                  <a:pt x="5752" y="10381"/>
                </a:cubicBezTo>
                <a:cubicBezTo>
                  <a:pt x="5611" y="10280"/>
                  <a:pt x="5480" y="10177"/>
                  <a:pt x="5362" y="10077"/>
                </a:cubicBezTo>
                <a:cubicBezTo>
                  <a:pt x="5347" y="10064"/>
                  <a:pt x="5337" y="10044"/>
                  <a:pt x="5332" y="10020"/>
                </a:cubicBezTo>
                <a:cubicBezTo>
                  <a:pt x="5328" y="9997"/>
                  <a:pt x="5331" y="9972"/>
                  <a:pt x="5340" y="9952"/>
                </a:cubicBezTo>
                <a:cubicBezTo>
                  <a:pt x="5359" y="9910"/>
                  <a:pt x="5399" y="9896"/>
                  <a:pt x="5429" y="9922"/>
                </a:cubicBezTo>
                <a:cubicBezTo>
                  <a:pt x="5543" y="10020"/>
                  <a:pt x="5672" y="10121"/>
                  <a:pt x="5810" y="10221"/>
                </a:cubicBezTo>
                <a:cubicBezTo>
                  <a:pt x="5825" y="10232"/>
                  <a:pt x="5837" y="10250"/>
                  <a:pt x="5843" y="10273"/>
                </a:cubicBezTo>
                <a:cubicBezTo>
                  <a:pt x="5848" y="10296"/>
                  <a:pt x="5846" y="10321"/>
                  <a:pt x="5838" y="10342"/>
                </a:cubicBezTo>
                <a:close/>
                <a:moveTo>
                  <a:pt x="6646" y="10845"/>
                </a:moveTo>
                <a:cubicBezTo>
                  <a:pt x="6636" y="10879"/>
                  <a:pt x="6612" y="10901"/>
                  <a:pt x="6586" y="10901"/>
                </a:cubicBezTo>
                <a:cubicBezTo>
                  <a:pt x="6577" y="10901"/>
                  <a:pt x="6570" y="10899"/>
                  <a:pt x="6562" y="10894"/>
                </a:cubicBezTo>
                <a:cubicBezTo>
                  <a:pt x="6419" y="10814"/>
                  <a:pt x="6282" y="10731"/>
                  <a:pt x="6153" y="10650"/>
                </a:cubicBezTo>
                <a:cubicBezTo>
                  <a:pt x="6121" y="10630"/>
                  <a:pt x="6106" y="10575"/>
                  <a:pt x="6121" y="10530"/>
                </a:cubicBezTo>
                <a:cubicBezTo>
                  <a:pt x="6135" y="10485"/>
                  <a:pt x="6173" y="10465"/>
                  <a:pt x="6205" y="10484"/>
                </a:cubicBezTo>
                <a:cubicBezTo>
                  <a:pt x="6331" y="10563"/>
                  <a:pt x="6467" y="10645"/>
                  <a:pt x="6610" y="10726"/>
                </a:cubicBezTo>
                <a:cubicBezTo>
                  <a:pt x="6626" y="10735"/>
                  <a:pt x="6639" y="10752"/>
                  <a:pt x="6645" y="10774"/>
                </a:cubicBezTo>
                <a:cubicBezTo>
                  <a:pt x="6652" y="10796"/>
                  <a:pt x="6652" y="10823"/>
                  <a:pt x="6646" y="10845"/>
                </a:cubicBezTo>
                <a:close/>
                <a:moveTo>
                  <a:pt x="7475" y="11276"/>
                </a:moveTo>
                <a:cubicBezTo>
                  <a:pt x="7467" y="11312"/>
                  <a:pt x="7442" y="11336"/>
                  <a:pt x="7414" y="11336"/>
                </a:cubicBezTo>
                <a:cubicBezTo>
                  <a:pt x="7407" y="11336"/>
                  <a:pt x="7400" y="11334"/>
                  <a:pt x="7394" y="11331"/>
                </a:cubicBezTo>
                <a:cubicBezTo>
                  <a:pt x="7249" y="11261"/>
                  <a:pt x="7109" y="11190"/>
                  <a:pt x="6976" y="11120"/>
                </a:cubicBezTo>
                <a:cubicBezTo>
                  <a:pt x="6943" y="11103"/>
                  <a:pt x="6926" y="11051"/>
                  <a:pt x="6938" y="11004"/>
                </a:cubicBezTo>
                <a:cubicBezTo>
                  <a:pt x="6951" y="10957"/>
                  <a:pt x="6988" y="10933"/>
                  <a:pt x="7021" y="10950"/>
                </a:cubicBezTo>
                <a:cubicBezTo>
                  <a:pt x="7154" y="11020"/>
                  <a:pt x="7293" y="11090"/>
                  <a:pt x="7436" y="11159"/>
                </a:cubicBezTo>
                <a:cubicBezTo>
                  <a:pt x="7452" y="11167"/>
                  <a:pt x="7465" y="11183"/>
                  <a:pt x="7473" y="11206"/>
                </a:cubicBezTo>
                <a:cubicBezTo>
                  <a:pt x="7479" y="11228"/>
                  <a:pt x="7481" y="11253"/>
                  <a:pt x="7475" y="11276"/>
                </a:cubicBezTo>
                <a:close/>
                <a:moveTo>
                  <a:pt x="8316" y="11660"/>
                </a:moveTo>
                <a:cubicBezTo>
                  <a:pt x="8307" y="11698"/>
                  <a:pt x="8283" y="11723"/>
                  <a:pt x="8254" y="11723"/>
                </a:cubicBezTo>
                <a:cubicBezTo>
                  <a:pt x="8248" y="11723"/>
                  <a:pt x="8242" y="11722"/>
                  <a:pt x="8236" y="11719"/>
                </a:cubicBezTo>
                <a:cubicBezTo>
                  <a:pt x="8090" y="11655"/>
                  <a:pt x="7949" y="11593"/>
                  <a:pt x="7813" y="11529"/>
                </a:cubicBezTo>
                <a:cubicBezTo>
                  <a:pt x="7780" y="11514"/>
                  <a:pt x="7761" y="11462"/>
                  <a:pt x="7772" y="11415"/>
                </a:cubicBezTo>
                <a:cubicBezTo>
                  <a:pt x="7783" y="11367"/>
                  <a:pt x="7819" y="11341"/>
                  <a:pt x="7853" y="11356"/>
                </a:cubicBezTo>
                <a:cubicBezTo>
                  <a:pt x="7988" y="11419"/>
                  <a:pt x="8129" y="11482"/>
                  <a:pt x="8274" y="11544"/>
                </a:cubicBezTo>
                <a:cubicBezTo>
                  <a:pt x="8290" y="11551"/>
                  <a:pt x="8304" y="11567"/>
                  <a:pt x="8311" y="11589"/>
                </a:cubicBezTo>
                <a:cubicBezTo>
                  <a:pt x="8319" y="11613"/>
                  <a:pt x="8321" y="11637"/>
                  <a:pt x="8316" y="11660"/>
                </a:cubicBezTo>
                <a:close/>
                <a:moveTo>
                  <a:pt x="9163" y="12013"/>
                </a:moveTo>
                <a:cubicBezTo>
                  <a:pt x="9155" y="12052"/>
                  <a:pt x="9129" y="12079"/>
                  <a:pt x="9101" y="12079"/>
                </a:cubicBezTo>
                <a:cubicBezTo>
                  <a:pt x="9095" y="12079"/>
                  <a:pt x="9088" y="12078"/>
                  <a:pt x="9083" y="12076"/>
                </a:cubicBezTo>
                <a:cubicBezTo>
                  <a:pt x="8937" y="12018"/>
                  <a:pt x="8795" y="11959"/>
                  <a:pt x="8657" y="11902"/>
                </a:cubicBezTo>
                <a:cubicBezTo>
                  <a:pt x="8641" y="11895"/>
                  <a:pt x="8627" y="11880"/>
                  <a:pt x="8620" y="11859"/>
                </a:cubicBezTo>
                <a:cubicBezTo>
                  <a:pt x="8611" y="11838"/>
                  <a:pt x="8610" y="11813"/>
                  <a:pt x="8615" y="11790"/>
                </a:cubicBezTo>
                <a:cubicBezTo>
                  <a:pt x="8620" y="11766"/>
                  <a:pt x="8631" y="11746"/>
                  <a:pt x="8646" y="11735"/>
                </a:cubicBezTo>
                <a:cubicBezTo>
                  <a:pt x="8661" y="11724"/>
                  <a:pt x="8679" y="11721"/>
                  <a:pt x="8695" y="11729"/>
                </a:cubicBezTo>
                <a:cubicBezTo>
                  <a:pt x="8833" y="11787"/>
                  <a:pt x="8973" y="11845"/>
                  <a:pt x="9118" y="11902"/>
                </a:cubicBezTo>
                <a:cubicBezTo>
                  <a:pt x="9153" y="11914"/>
                  <a:pt x="9173" y="11964"/>
                  <a:pt x="9163" y="12013"/>
                </a:cubicBezTo>
                <a:close/>
                <a:moveTo>
                  <a:pt x="10016" y="12341"/>
                </a:moveTo>
                <a:cubicBezTo>
                  <a:pt x="10008" y="12381"/>
                  <a:pt x="9983" y="12409"/>
                  <a:pt x="9953" y="12409"/>
                </a:cubicBezTo>
                <a:cubicBezTo>
                  <a:pt x="9950" y="12409"/>
                  <a:pt x="9940" y="12407"/>
                  <a:pt x="9937" y="12406"/>
                </a:cubicBezTo>
                <a:cubicBezTo>
                  <a:pt x="9792" y="12351"/>
                  <a:pt x="9649" y="12297"/>
                  <a:pt x="9510" y="12243"/>
                </a:cubicBezTo>
                <a:cubicBezTo>
                  <a:pt x="9494" y="12237"/>
                  <a:pt x="9479" y="12222"/>
                  <a:pt x="9472" y="12201"/>
                </a:cubicBezTo>
                <a:cubicBezTo>
                  <a:pt x="9463" y="12180"/>
                  <a:pt x="9461" y="12155"/>
                  <a:pt x="9465" y="12131"/>
                </a:cubicBezTo>
                <a:cubicBezTo>
                  <a:pt x="9469" y="12108"/>
                  <a:pt x="9481" y="12088"/>
                  <a:pt x="9496" y="12076"/>
                </a:cubicBezTo>
                <a:cubicBezTo>
                  <a:pt x="9511" y="12064"/>
                  <a:pt x="9528" y="12061"/>
                  <a:pt x="9545" y="12068"/>
                </a:cubicBezTo>
                <a:cubicBezTo>
                  <a:pt x="9684" y="12121"/>
                  <a:pt x="9825" y="12176"/>
                  <a:pt x="9970" y="12230"/>
                </a:cubicBezTo>
                <a:cubicBezTo>
                  <a:pt x="9987" y="12236"/>
                  <a:pt x="10001" y="12251"/>
                  <a:pt x="10010" y="12272"/>
                </a:cubicBezTo>
                <a:cubicBezTo>
                  <a:pt x="10017" y="12293"/>
                  <a:pt x="10020" y="12318"/>
                  <a:pt x="10016" y="12341"/>
                </a:cubicBezTo>
                <a:close/>
                <a:moveTo>
                  <a:pt x="10871" y="12652"/>
                </a:moveTo>
                <a:cubicBezTo>
                  <a:pt x="10864" y="12692"/>
                  <a:pt x="10838" y="12720"/>
                  <a:pt x="10809" y="12720"/>
                </a:cubicBezTo>
                <a:cubicBezTo>
                  <a:pt x="10806" y="12720"/>
                  <a:pt x="10796" y="12718"/>
                  <a:pt x="10793" y="12717"/>
                </a:cubicBezTo>
                <a:cubicBezTo>
                  <a:pt x="10647" y="12666"/>
                  <a:pt x="10504" y="12615"/>
                  <a:pt x="10365" y="12564"/>
                </a:cubicBezTo>
                <a:cubicBezTo>
                  <a:pt x="10349" y="12558"/>
                  <a:pt x="10334" y="12542"/>
                  <a:pt x="10326" y="12521"/>
                </a:cubicBezTo>
                <a:cubicBezTo>
                  <a:pt x="10317" y="12500"/>
                  <a:pt x="10314" y="12476"/>
                  <a:pt x="10319" y="12453"/>
                </a:cubicBezTo>
                <a:cubicBezTo>
                  <a:pt x="10327" y="12405"/>
                  <a:pt x="10363" y="12376"/>
                  <a:pt x="10397" y="12388"/>
                </a:cubicBezTo>
                <a:cubicBezTo>
                  <a:pt x="10537" y="12439"/>
                  <a:pt x="10680" y="12490"/>
                  <a:pt x="10825" y="12541"/>
                </a:cubicBezTo>
                <a:cubicBezTo>
                  <a:pt x="10842" y="12547"/>
                  <a:pt x="10856" y="12562"/>
                  <a:pt x="10865" y="12583"/>
                </a:cubicBezTo>
                <a:cubicBezTo>
                  <a:pt x="10873" y="12604"/>
                  <a:pt x="10875" y="12628"/>
                  <a:pt x="10871" y="12652"/>
                </a:cubicBezTo>
                <a:close/>
                <a:moveTo>
                  <a:pt x="11727" y="12957"/>
                </a:moveTo>
                <a:cubicBezTo>
                  <a:pt x="11720" y="12997"/>
                  <a:pt x="11695" y="13024"/>
                  <a:pt x="11665" y="13024"/>
                </a:cubicBezTo>
                <a:cubicBezTo>
                  <a:pt x="11662" y="13024"/>
                  <a:pt x="11652" y="13022"/>
                  <a:pt x="11648" y="13021"/>
                </a:cubicBezTo>
                <a:cubicBezTo>
                  <a:pt x="11509" y="12970"/>
                  <a:pt x="11366" y="12918"/>
                  <a:pt x="11221" y="12867"/>
                </a:cubicBezTo>
                <a:cubicBezTo>
                  <a:pt x="11205" y="12861"/>
                  <a:pt x="11191" y="12847"/>
                  <a:pt x="11182" y="12826"/>
                </a:cubicBezTo>
                <a:cubicBezTo>
                  <a:pt x="11173" y="12805"/>
                  <a:pt x="11171" y="12781"/>
                  <a:pt x="11175" y="12758"/>
                </a:cubicBezTo>
                <a:cubicBezTo>
                  <a:pt x="11183" y="12709"/>
                  <a:pt x="11219" y="12679"/>
                  <a:pt x="11253" y="12691"/>
                </a:cubicBezTo>
                <a:cubicBezTo>
                  <a:pt x="11399" y="12742"/>
                  <a:pt x="11542" y="12794"/>
                  <a:pt x="11682" y="12846"/>
                </a:cubicBezTo>
                <a:cubicBezTo>
                  <a:pt x="11698" y="12852"/>
                  <a:pt x="11712" y="12867"/>
                  <a:pt x="11721" y="12887"/>
                </a:cubicBezTo>
                <a:cubicBezTo>
                  <a:pt x="11730" y="12909"/>
                  <a:pt x="11732" y="12933"/>
                  <a:pt x="11727" y="12957"/>
                </a:cubicBezTo>
                <a:close/>
                <a:moveTo>
                  <a:pt x="12579" y="13287"/>
                </a:moveTo>
                <a:cubicBezTo>
                  <a:pt x="12572" y="13325"/>
                  <a:pt x="12546" y="13353"/>
                  <a:pt x="12517" y="13353"/>
                </a:cubicBezTo>
                <a:cubicBezTo>
                  <a:pt x="12512" y="13353"/>
                  <a:pt x="12505" y="13352"/>
                  <a:pt x="12499" y="13350"/>
                </a:cubicBezTo>
                <a:cubicBezTo>
                  <a:pt x="12361" y="13293"/>
                  <a:pt x="12219" y="13238"/>
                  <a:pt x="12075" y="13183"/>
                </a:cubicBezTo>
                <a:cubicBezTo>
                  <a:pt x="12058" y="13177"/>
                  <a:pt x="12044" y="13162"/>
                  <a:pt x="12036" y="13141"/>
                </a:cubicBezTo>
                <a:cubicBezTo>
                  <a:pt x="12027" y="13119"/>
                  <a:pt x="12025" y="13095"/>
                  <a:pt x="12029" y="13071"/>
                </a:cubicBezTo>
                <a:cubicBezTo>
                  <a:pt x="12033" y="13048"/>
                  <a:pt x="12045" y="13027"/>
                  <a:pt x="12060" y="13016"/>
                </a:cubicBezTo>
                <a:cubicBezTo>
                  <a:pt x="12075" y="13004"/>
                  <a:pt x="12092" y="13002"/>
                  <a:pt x="12108" y="13008"/>
                </a:cubicBezTo>
                <a:cubicBezTo>
                  <a:pt x="12253" y="13063"/>
                  <a:pt x="12395" y="13119"/>
                  <a:pt x="12534" y="13176"/>
                </a:cubicBezTo>
                <a:cubicBezTo>
                  <a:pt x="12550" y="13183"/>
                  <a:pt x="12564" y="13198"/>
                  <a:pt x="12572" y="13219"/>
                </a:cubicBezTo>
                <a:cubicBezTo>
                  <a:pt x="12582" y="13239"/>
                  <a:pt x="12584" y="13264"/>
                  <a:pt x="12579" y="13287"/>
                </a:cubicBezTo>
                <a:close/>
                <a:moveTo>
                  <a:pt x="13424" y="13649"/>
                </a:moveTo>
                <a:cubicBezTo>
                  <a:pt x="13416" y="13687"/>
                  <a:pt x="13391" y="13712"/>
                  <a:pt x="13363" y="13712"/>
                </a:cubicBezTo>
                <a:cubicBezTo>
                  <a:pt x="13356" y="13712"/>
                  <a:pt x="13350" y="13711"/>
                  <a:pt x="13344" y="13708"/>
                </a:cubicBezTo>
                <a:cubicBezTo>
                  <a:pt x="13206" y="13647"/>
                  <a:pt x="13066" y="13586"/>
                  <a:pt x="12923" y="13525"/>
                </a:cubicBezTo>
                <a:cubicBezTo>
                  <a:pt x="12888" y="13509"/>
                  <a:pt x="12869" y="13459"/>
                  <a:pt x="12880" y="13412"/>
                </a:cubicBezTo>
                <a:cubicBezTo>
                  <a:pt x="12890" y="13365"/>
                  <a:pt x="12925" y="13337"/>
                  <a:pt x="12960" y="13352"/>
                </a:cubicBezTo>
                <a:cubicBezTo>
                  <a:pt x="13104" y="13413"/>
                  <a:pt x="13246" y="13474"/>
                  <a:pt x="13383" y="13537"/>
                </a:cubicBezTo>
                <a:cubicBezTo>
                  <a:pt x="13416" y="13551"/>
                  <a:pt x="13435" y="13602"/>
                  <a:pt x="13424" y="13649"/>
                </a:cubicBezTo>
                <a:close/>
                <a:moveTo>
                  <a:pt x="14260" y="14051"/>
                </a:moveTo>
                <a:cubicBezTo>
                  <a:pt x="14251" y="14087"/>
                  <a:pt x="14226" y="14112"/>
                  <a:pt x="14199" y="14112"/>
                </a:cubicBezTo>
                <a:cubicBezTo>
                  <a:pt x="14191" y="14112"/>
                  <a:pt x="14184" y="14110"/>
                  <a:pt x="14177" y="14105"/>
                </a:cubicBezTo>
                <a:cubicBezTo>
                  <a:pt x="14043" y="14037"/>
                  <a:pt x="13905" y="13969"/>
                  <a:pt x="13762" y="13901"/>
                </a:cubicBezTo>
                <a:cubicBezTo>
                  <a:pt x="13745" y="13893"/>
                  <a:pt x="13732" y="13877"/>
                  <a:pt x="13725" y="13855"/>
                </a:cubicBezTo>
                <a:cubicBezTo>
                  <a:pt x="13717" y="13833"/>
                  <a:pt x="13716" y="13809"/>
                  <a:pt x="13722" y="13786"/>
                </a:cubicBezTo>
                <a:cubicBezTo>
                  <a:pt x="13727" y="13763"/>
                  <a:pt x="13739" y="13745"/>
                  <a:pt x="13755" y="13734"/>
                </a:cubicBezTo>
                <a:cubicBezTo>
                  <a:pt x="13770" y="13723"/>
                  <a:pt x="13787" y="13722"/>
                  <a:pt x="13804" y="13730"/>
                </a:cubicBezTo>
                <a:cubicBezTo>
                  <a:pt x="13947" y="13798"/>
                  <a:pt x="14086" y="13866"/>
                  <a:pt x="14221" y="13936"/>
                </a:cubicBezTo>
                <a:cubicBezTo>
                  <a:pt x="14254" y="13953"/>
                  <a:pt x="14271" y="14005"/>
                  <a:pt x="14260" y="14051"/>
                </a:cubicBezTo>
                <a:close/>
                <a:moveTo>
                  <a:pt x="15081" y="14507"/>
                </a:moveTo>
                <a:cubicBezTo>
                  <a:pt x="15071" y="14541"/>
                  <a:pt x="15048" y="14562"/>
                  <a:pt x="15022" y="14562"/>
                </a:cubicBezTo>
                <a:cubicBezTo>
                  <a:pt x="15013" y="14562"/>
                  <a:pt x="15005" y="14560"/>
                  <a:pt x="14998" y="14555"/>
                </a:cubicBezTo>
                <a:cubicBezTo>
                  <a:pt x="14867" y="14477"/>
                  <a:pt x="14730" y="14400"/>
                  <a:pt x="14589" y="14323"/>
                </a:cubicBezTo>
                <a:cubicBezTo>
                  <a:pt x="14574" y="14314"/>
                  <a:pt x="14561" y="14296"/>
                  <a:pt x="14554" y="14274"/>
                </a:cubicBezTo>
                <a:cubicBezTo>
                  <a:pt x="14547" y="14252"/>
                  <a:pt x="14547" y="14228"/>
                  <a:pt x="14552" y="14205"/>
                </a:cubicBezTo>
                <a:cubicBezTo>
                  <a:pt x="14559" y="14182"/>
                  <a:pt x="14571" y="14165"/>
                  <a:pt x="14587" y="14155"/>
                </a:cubicBezTo>
                <a:cubicBezTo>
                  <a:pt x="14602" y="14145"/>
                  <a:pt x="14620" y="14145"/>
                  <a:pt x="14636" y="14154"/>
                </a:cubicBezTo>
                <a:cubicBezTo>
                  <a:pt x="14779" y="14232"/>
                  <a:pt x="14917" y="14311"/>
                  <a:pt x="15047" y="14387"/>
                </a:cubicBezTo>
                <a:cubicBezTo>
                  <a:pt x="15080" y="14407"/>
                  <a:pt x="15095" y="14460"/>
                  <a:pt x="15081" y="14507"/>
                </a:cubicBezTo>
                <a:close/>
                <a:moveTo>
                  <a:pt x="15881" y="15031"/>
                </a:moveTo>
                <a:cubicBezTo>
                  <a:pt x="15870" y="15061"/>
                  <a:pt x="15848" y="15081"/>
                  <a:pt x="15824" y="15081"/>
                </a:cubicBezTo>
                <a:cubicBezTo>
                  <a:pt x="15814" y="15081"/>
                  <a:pt x="15804" y="15077"/>
                  <a:pt x="15795" y="15070"/>
                </a:cubicBezTo>
                <a:cubicBezTo>
                  <a:pt x="15668" y="14980"/>
                  <a:pt x="15535" y="14890"/>
                  <a:pt x="15400" y="14802"/>
                </a:cubicBezTo>
                <a:cubicBezTo>
                  <a:pt x="15368" y="14781"/>
                  <a:pt x="15354" y="14728"/>
                  <a:pt x="15369" y="14681"/>
                </a:cubicBezTo>
                <a:cubicBezTo>
                  <a:pt x="15384" y="14636"/>
                  <a:pt x="15422" y="14616"/>
                  <a:pt x="15454" y="14637"/>
                </a:cubicBezTo>
                <a:cubicBezTo>
                  <a:pt x="15591" y="14726"/>
                  <a:pt x="15725" y="14817"/>
                  <a:pt x="15853" y="14909"/>
                </a:cubicBezTo>
                <a:cubicBezTo>
                  <a:pt x="15869" y="14920"/>
                  <a:pt x="15880" y="14938"/>
                  <a:pt x="15885" y="14961"/>
                </a:cubicBezTo>
                <a:cubicBezTo>
                  <a:pt x="15890" y="14985"/>
                  <a:pt x="15889" y="15010"/>
                  <a:pt x="15881" y="15031"/>
                </a:cubicBezTo>
                <a:close/>
                <a:moveTo>
                  <a:pt x="16645" y="15651"/>
                </a:moveTo>
                <a:cubicBezTo>
                  <a:pt x="16634" y="15678"/>
                  <a:pt x="16613" y="15693"/>
                  <a:pt x="16591" y="15693"/>
                </a:cubicBezTo>
                <a:cubicBezTo>
                  <a:pt x="16579" y="15693"/>
                  <a:pt x="16567" y="15688"/>
                  <a:pt x="16556" y="15679"/>
                </a:cubicBezTo>
                <a:cubicBezTo>
                  <a:pt x="16439" y="15573"/>
                  <a:pt x="16312" y="15465"/>
                  <a:pt x="16181" y="15361"/>
                </a:cubicBezTo>
                <a:cubicBezTo>
                  <a:pt x="16166" y="15349"/>
                  <a:pt x="16155" y="15330"/>
                  <a:pt x="16151" y="15307"/>
                </a:cubicBezTo>
                <a:cubicBezTo>
                  <a:pt x="16146" y="15284"/>
                  <a:pt x="16148" y="15258"/>
                  <a:pt x="16156" y="15237"/>
                </a:cubicBezTo>
                <a:cubicBezTo>
                  <a:pt x="16165" y="15216"/>
                  <a:pt x="16178" y="15201"/>
                  <a:pt x="16196" y="15194"/>
                </a:cubicBezTo>
                <a:cubicBezTo>
                  <a:pt x="16212" y="15188"/>
                  <a:pt x="16230" y="15191"/>
                  <a:pt x="16245" y="15203"/>
                </a:cubicBezTo>
                <a:cubicBezTo>
                  <a:pt x="16379" y="15310"/>
                  <a:pt x="16507" y="15418"/>
                  <a:pt x="16626" y="15526"/>
                </a:cubicBezTo>
                <a:cubicBezTo>
                  <a:pt x="16640" y="15539"/>
                  <a:pt x="16650" y="15559"/>
                  <a:pt x="16654" y="15583"/>
                </a:cubicBezTo>
                <a:cubicBezTo>
                  <a:pt x="16657" y="15607"/>
                  <a:pt x="16654" y="15631"/>
                  <a:pt x="16645" y="15651"/>
                </a:cubicBezTo>
                <a:close/>
                <a:moveTo>
                  <a:pt x="17346" y="16402"/>
                </a:moveTo>
                <a:cubicBezTo>
                  <a:pt x="17333" y="16421"/>
                  <a:pt x="17316" y="16433"/>
                  <a:pt x="17297" y="16433"/>
                </a:cubicBezTo>
                <a:cubicBezTo>
                  <a:pt x="17281" y="16433"/>
                  <a:pt x="17266" y="16425"/>
                  <a:pt x="17255" y="16411"/>
                </a:cubicBezTo>
                <a:cubicBezTo>
                  <a:pt x="17150" y="16282"/>
                  <a:pt x="17035" y="16153"/>
                  <a:pt x="16915" y="16027"/>
                </a:cubicBezTo>
                <a:cubicBezTo>
                  <a:pt x="16887" y="15997"/>
                  <a:pt x="16881" y="15941"/>
                  <a:pt x="16902" y="15901"/>
                </a:cubicBezTo>
                <a:cubicBezTo>
                  <a:pt x="16923" y="15861"/>
                  <a:pt x="16963" y="15852"/>
                  <a:pt x="16992" y="15882"/>
                </a:cubicBezTo>
                <a:cubicBezTo>
                  <a:pt x="17115" y="16009"/>
                  <a:pt x="17232" y="16142"/>
                  <a:pt x="17340" y="16275"/>
                </a:cubicBezTo>
                <a:cubicBezTo>
                  <a:pt x="17366" y="16308"/>
                  <a:pt x="17369" y="16365"/>
                  <a:pt x="17346" y="16402"/>
                </a:cubicBezTo>
                <a:close/>
                <a:moveTo>
                  <a:pt x="17936" y="17321"/>
                </a:moveTo>
                <a:cubicBezTo>
                  <a:pt x="17925" y="17333"/>
                  <a:pt x="17912" y="17339"/>
                  <a:pt x="17897" y="17339"/>
                </a:cubicBezTo>
                <a:cubicBezTo>
                  <a:pt x="17877" y="17339"/>
                  <a:pt x="17858" y="17325"/>
                  <a:pt x="17846" y="17303"/>
                </a:cubicBezTo>
                <a:cubicBezTo>
                  <a:pt x="17762" y="17144"/>
                  <a:pt x="17669" y="16987"/>
                  <a:pt x="17568" y="16837"/>
                </a:cubicBezTo>
                <a:cubicBezTo>
                  <a:pt x="17544" y="16800"/>
                  <a:pt x="17545" y="16743"/>
                  <a:pt x="17571" y="16708"/>
                </a:cubicBezTo>
                <a:cubicBezTo>
                  <a:pt x="17597" y="16674"/>
                  <a:pt x="17637" y="16676"/>
                  <a:pt x="17662" y="16712"/>
                </a:cubicBezTo>
                <a:cubicBezTo>
                  <a:pt x="17765" y="16868"/>
                  <a:pt x="17862" y="17031"/>
                  <a:pt x="17950" y="17195"/>
                </a:cubicBezTo>
                <a:cubicBezTo>
                  <a:pt x="17960" y="17214"/>
                  <a:pt x="17964" y="17239"/>
                  <a:pt x="17962" y="17263"/>
                </a:cubicBezTo>
                <a:cubicBezTo>
                  <a:pt x="17959" y="17285"/>
                  <a:pt x="17950" y="17306"/>
                  <a:pt x="17936" y="17321"/>
                </a:cubicBezTo>
                <a:close/>
                <a:moveTo>
                  <a:pt x="18354" y="18408"/>
                </a:moveTo>
                <a:cubicBezTo>
                  <a:pt x="18347" y="18412"/>
                  <a:pt x="18338" y="18415"/>
                  <a:pt x="18330" y="18415"/>
                </a:cubicBezTo>
                <a:cubicBezTo>
                  <a:pt x="18303" y="18415"/>
                  <a:pt x="18281" y="18393"/>
                  <a:pt x="18271" y="18358"/>
                </a:cubicBezTo>
                <a:cubicBezTo>
                  <a:pt x="18216" y="18169"/>
                  <a:pt x="18152" y="17985"/>
                  <a:pt x="18082" y="17811"/>
                </a:cubicBezTo>
                <a:cubicBezTo>
                  <a:pt x="18073" y="17789"/>
                  <a:pt x="18071" y="17765"/>
                  <a:pt x="18076" y="17741"/>
                </a:cubicBezTo>
                <a:cubicBezTo>
                  <a:pt x="18080" y="17718"/>
                  <a:pt x="18092" y="17699"/>
                  <a:pt x="18107" y="17687"/>
                </a:cubicBezTo>
                <a:cubicBezTo>
                  <a:pt x="18121" y="17675"/>
                  <a:pt x="18138" y="17672"/>
                  <a:pt x="18155" y="17678"/>
                </a:cubicBezTo>
                <a:cubicBezTo>
                  <a:pt x="18172" y="17684"/>
                  <a:pt x="18186" y="17700"/>
                  <a:pt x="18195" y="17721"/>
                </a:cubicBezTo>
                <a:cubicBezTo>
                  <a:pt x="18268" y="17902"/>
                  <a:pt x="18333" y="18093"/>
                  <a:pt x="18391" y="18289"/>
                </a:cubicBezTo>
                <a:cubicBezTo>
                  <a:pt x="18403" y="18336"/>
                  <a:pt x="18387" y="18390"/>
                  <a:pt x="18354" y="18408"/>
                </a:cubicBezTo>
                <a:close/>
                <a:moveTo>
                  <a:pt x="18506" y="19532"/>
                </a:moveTo>
                <a:cubicBezTo>
                  <a:pt x="18480" y="19324"/>
                  <a:pt x="18448" y="19124"/>
                  <a:pt x="18411" y="18935"/>
                </a:cubicBezTo>
                <a:cubicBezTo>
                  <a:pt x="18406" y="18912"/>
                  <a:pt x="18408" y="18887"/>
                  <a:pt x="18416" y="18867"/>
                </a:cubicBezTo>
                <a:cubicBezTo>
                  <a:pt x="18425" y="18846"/>
                  <a:pt x="18439" y="18831"/>
                  <a:pt x="18455" y="18824"/>
                </a:cubicBezTo>
                <a:cubicBezTo>
                  <a:pt x="18471" y="18817"/>
                  <a:pt x="18488" y="18820"/>
                  <a:pt x="18504" y="18832"/>
                </a:cubicBezTo>
                <a:cubicBezTo>
                  <a:pt x="18519" y="18844"/>
                  <a:pt x="18530" y="18864"/>
                  <a:pt x="18534" y="18887"/>
                </a:cubicBezTo>
                <a:cubicBezTo>
                  <a:pt x="18573" y="19082"/>
                  <a:pt x="18606" y="19288"/>
                  <a:pt x="18632" y="19501"/>
                </a:cubicBezTo>
                <a:cubicBezTo>
                  <a:pt x="18635" y="19525"/>
                  <a:pt x="18632" y="19549"/>
                  <a:pt x="18622" y="19569"/>
                </a:cubicBezTo>
                <a:cubicBezTo>
                  <a:pt x="18611" y="19589"/>
                  <a:pt x="18596" y="19602"/>
                  <a:pt x="18580" y="19606"/>
                </a:cubicBezTo>
                <a:cubicBezTo>
                  <a:pt x="18578" y="19607"/>
                  <a:pt x="18571" y="19607"/>
                  <a:pt x="18569" y="19607"/>
                </a:cubicBezTo>
                <a:cubicBezTo>
                  <a:pt x="18538" y="19607"/>
                  <a:pt x="18511" y="19576"/>
                  <a:pt x="18506" y="19532"/>
                </a:cubicBezTo>
                <a:close/>
                <a:moveTo>
                  <a:pt x="18662" y="20842"/>
                </a:moveTo>
                <a:cubicBezTo>
                  <a:pt x="18661" y="20842"/>
                  <a:pt x="18659" y="20842"/>
                  <a:pt x="18659" y="20842"/>
                </a:cubicBezTo>
                <a:cubicBezTo>
                  <a:pt x="18624" y="20842"/>
                  <a:pt x="18596" y="20804"/>
                  <a:pt x="18594" y="20756"/>
                </a:cubicBezTo>
                <a:cubicBezTo>
                  <a:pt x="18587" y="20536"/>
                  <a:pt x="18578" y="20334"/>
                  <a:pt x="18564" y="20141"/>
                </a:cubicBezTo>
                <a:cubicBezTo>
                  <a:pt x="18561" y="20091"/>
                  <a:pt x="18586" y="20046"/>
                  <a:pt x="18622" y="20042"/>
                </a:cubicBezTo>
                <a:cubicBezTo>
                  <a:pt x="18659" y="20038"/>
                  <a:pt x="18689" y="20074"/>
                  <a:pt x="18693" y="20123"/>
                </a:cubicBezTo>
                <a:cubicBezTo>
                  <a:pt x="18707" y="20319"/>
                  <a:pt x="18717" y="20523"/>
                  <a:pt x="18724" y="20748"/>
                </a:cubicBezTo>
                <a:cubicBezTo>
                  <a:pt x="18724" y="20797"/>
                  <a:pt x="18697" y="20839"/>
                  <a:pt x="18662" y="20842"/>
                </a:cubicBezTo>
                <a:close/>
              </a:path>
            </a:pathLst>
          </a:custGeom>
          <a:solidFill>
            <a:srgbClr val="2C3E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8719D6F9-B447-4DCB-8643-180FADE938D4}"/>
              </a:ext>
            </a:extLst>
          </p:cNvPr>
          <p:cNvSpPr/>
          <p:nvPr/>
        </p:nvSpPr>
        <p:spPr>
          <a:xfrm>
            <a:off x="4103678" y="1071842"/>
            <a:ext cx="734658" cy="113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27EE01-EED8-473C-A2EE-FF5050474744}"/>
              </a:ext>
            </a:extLst>
          </p:cNvPr>
          <p:cNvGrpSpPr/>
          <p:nvPr/>
        </p:nvGrpSpPr>
        <p:grpSpPr>
          <a:xfrm>
            <a:off x="5532738" y="998355"/>
            <a:ext cx="5595886" cy="1245869"/>
            <a:chOff x="-663303" y="3370372"/>
            <a:chExt cx="3858285" cy="919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1D7A65-10FA-463F-9CF7-20A3987F7CAD}"/>
                </a:ext>
              </a:extLst>
            </p:cNvPr>
            <p:cNvSpPr txBox="1"/>
            <p:nvPr/>
          </p:nvSpPr>
          <p:spPr>
            <a:xfrm>
              <a:off x="-528122" y="3370372"/>
              <a:ext cx="754001" cy="27259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b="1" cap="all" noProof="1">
                  <a:latin typeface="EB Garamond" panose="00000500000000000000" pitchFamily="2" charset="0"/>
                  <a:ea typeface="EB Garamond" panose="00000500000000000000" pitchFamily="2" charset="0"/>
                </a:rPr>
                <a:t>Etape 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5BDFB9-1821-4950-A123-E232E4BA9197}"/>
                </a:ext>
              </a:extLst>
            </p:cNvPr>
            <p:cNvSpPr/>
            <p:nvPr/>
          </p:nvSpPr>
          <p:spPr>
            <a:xfrm>
              <a:off x="-663303" y="3676581"/>
              <a:ext cx="3858285" cy="613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="0" i="0" dirty="0">
                  <a:effectLst/>
                  <a:latin typeface="Arial" panose="020B0604020202020204" pitchFamily="34" charset="0"/>
                </a:rPr>
                <a:t>Comprendre et décortiquer les différentes bases de données : clients, textes, questions, et réponses aux questions.</a:t>
              </a:r>
              <a:endParaRPr lang="fr-FR" sz="1600" dirty="0"/>
            </a:p>
          </p:txBody>
        </p:sp>
      </p:grpSp>
      <p:sp>
        <p:nvSpPr>
          <p:cNvPr id="21" name="Shape">
            <a:extLst>
              <a:ext uri="{FF2B5EF4-FFF2-40B4-BE49-F238E27FC236}">
                <a16:creationId xmlns:a16="http://schemas.microsoft.com/office/drawing/2014/main" id="{9CFEC059-C57E-4717-B049-FE5CEB694277}"/>
              </a:ext>
            </a:extLst>
          </p:cNvPr>
          <p:cNvSpPr/>
          <p:nvPr/>
        </p:nvSpPr>
        <p:spPr>
          <a:xfrm>
            <a:off x="4936986" y="3435449"/>
            <a:ext cx="714980" cy="116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878BF206-9171-4372-92E8-96EC0698C8EF}"/>
              </a:ext>
            </a:extLst>
          </p:cNvPr>
          <p:cNvGrpSpPr/>
          <p:nvPr/>
        </p:nvGrpSpPr>
        <p:grpSpPr>
          <a:xfrm>
            <a:off x="6822369" y="2689594"/>
            <a:ext cx="5222651" cy="1425921"/>
            <a:chOff x="165037" y="3327879"/>
            <a:chExt cx="4178216" cy="1425921"/>
          </a:xfrm>
        </p:grpSpPr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0396098B-A095-4916-85F7-0AD8A62FCDDB}"/>
                </a:ext>
              </a:extLst>
            </p:cNvPr>
            <p:cNvSpPr txBox="1"/>
            <p:nvPr/>
          </p:nvSpPr>
          <p:spPr>
            <a:xfrm>
              <a:off x="165037" y="3327879"/>
              <a:ext cx="1052443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b="1" cap="all" noProof="1">
                  <a:latin typeface="EB Garamond" panose="00000500000000000000" pitchFamily="2" charset="0"/>
                  <a:ea typeface="EB Garamond" panose="00000500000000000000" pitchFamily="2" charset="0"/>
                </a:rPr>
                <a:t>Etape 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5D96CD-6C58-40C8-943B-05A01E72F299}"/>
                </a:ext>
              </a:extLst>
            </p:cNvPr>
            <p:cNvSpPr/>
            <p:nvPr/>
          </p:nvSpPr>
          <p:spPr>
            <a:xfrm>
              <a:off x="165038" y="3676582"/>
              <a:ext cx="417821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</a:rPr>
                <a:t>Approfondir la compréhension des bases, identifier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fr-FR" sz="1600" dirty="0">
                  <a:latin typeface="Arial" panose="020B0604020202020204" pitchFamily="34" charset="0"/>
                </a:rPr>
                <a:t>des critères de validité des questionnaires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fr-FR" sz="1600" dirty="0">
                  <a:latin typeface="Arial" panose="020B0604020202020204" pitchFamily="34" charset="0"/>
                </a:rPr>
                <a:t>différentes corrélations dans les données</a:t>
              </a:r>
            </a:p>
            <a:p>
              <a:pPr lvl="1"/>
              <a:r>
                <a:rPr lang="fr-FR" sz="1600" dirty="0">
                  <a:latin typeface="Arial" panose="020B0604020202020204" pitchFamily="34" charset="0"/>
                  <a:sym typeface="Wingdings" panose="05000000000000000000" pitchFamily="2" charset="2"/>
                </a:rPr>
                <a:t> Statistiques descriptives</a:t>
              </a:r>
              <a:endParaRPr lang="fr-FR" sz="1600" dirty="0">
                <a:latin typeface="Arial" panose="020B0604020202020204" pitchFamily="34" charset="0"/>
              </a:endParaRPr>
            </a:p>
          </p:txBody>
        </p:sp>
      </p:grpSp>
      <p:sp>
        <p:nvSpPr>
          <p:cNvPr id="25" name="Shape">
            <a:extLst>
              <a:ext uri="{FF2B5EF4-FFF2-40B4-BE49-F238E27FC236}">
                <a16:creationId xmlns:a16="http://schemas.microsoft.com/office/drawing/2014/main" id="{11008E24-5EB3-48CD-9DDE-51A9FD7290E6}"/>
              </a:ext>
            </a:extLst>
          </p:cNvPr>
          <p:cNvSpPr/>
          <p:nvPr/>
        </p:nvSpPr>
        <p:spPr>
          <a:xfrm>
            <a:off x="7482468" y="5206605"/>
            <a:ext cx="714980" cy="1165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FDF3D8-158E-4C1B-B74B-B13731033C4F}"/>
              </a:ext>
            </a:extLst>
          </p:cNvPr>
          <p:cNvGrpSpPr/>
          <p:nvPr/>
        </p:nvGrpSpPr>
        <p:grpSpPr>
          <a:xfrm>
            <a:off x="1153297" y="5328147"/>
            <a:ext cx="5471771" cy="926231"/>
            <a:chOff x="165037" y="3423952"/>
            <a:chExt cx="3102717" cy="6852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483100-00C9-4041-B61A-A3C3523D4858}"/>
                </a:ext>
              </a:extLst>
            </p:cNvPr>
            <p:cNvSpPr txBox="1"/>
            <p:nvPr/>
          </p:nvSpPr>
          <p:spPr>
            <a:xfrm>
              <a:off x="165037" y="3423952"/>
              <a:ext cx="620098" cy="273258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b="1" cap="all" noProof="1">
                  <a:latin typeface="EB Garamond" panose="00000500000000000000" pitchFamily="2" charset="0"/>
                  <a:ea typeface="EB Garamond" panose="00000500000000000000" pitchFamily="2" charset="0"/>
                </a:rPr>
                <a:t>Etape 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601876-7634-4202-9C53-4F01F36C00A7}"/>
                </a:ext>
              </a:extLst>
            </p:cNvPr>
            <p:cNvSpPr/>
            <p:nvPr/>
          </p:nvSpPr>
          <p:spPr>
            <a:xfrm>
              <a:off x="165038" y="3676585"/>
              <a:ext cx="3102716" cy="432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</a:rPr>
                <a:t>Développer les solutions de ML sur des données de qualité puis étendre à l’ensemble des données si possible.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5503681"/>
      </p:ext>
    </p:extLst>
  </p:cSld>
  <p:clrMapOvr>
    <a:masterClrMapping/>
  </p:clrMapOvr>
  <p:transition spd="slow" advTm="3256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Résultats de l’analyse des bases de données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32245"/>
          </a:xfrm>
        </p:spPr>
        <p:txBody>
          <a:bodyPr/>
          <a:lstStyle/>
          <a:p>
            <a:pPr marL="914400" lvl="2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3428999"/>
            <a:ext cx="9088118" cy="22577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3177" y="1976963"/>
            <a:ext cx="1119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Thème les plus présent dans les textes		Nombre de fois qu’un thème est « appliqué » à un client via un texte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015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50856" y="-151336"/>
            <a:ext cx="7048097" cy="996563"/>
          </a:xfrm>
        </p:spPr>
        <p:txBody>
          <a:bodyPr>
            <a:normAutofit/>
          </a:bodyPr>
          <a:lstStyle/>
          <a:p>
            <a:r>
              <a:rPr lang="fr-FR" sz="3600" dirty="0"/>
              <a:t>Analyse des bases de données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495" y="845227"/>
            <a:ext cx="5648740" cy="1530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Répartition du nombre de textes par clients (figure 2)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600" dirty="0"/>
              <a:t>en moyenne : 575 textes,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600" dirty="0"/>
              <a:t>maximum : 1641 textes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600" dirty="0"/>
              <a:t>minimum : 80 textes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7" y="2375452"/>
            <a:ext cx="3433970" cy="2312741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699243" y="845227"/>
            <a:ext cx="5331121" cy="89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Nombre de questions du questionnaire répondues par clients (figure 3) :</a:t>
            </a: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 </a:t>
            </a:r>
            <a:r>
              <a:rPr lang="fr-FR" sz="1800" dirty="0"/>
              <a:t>Seulement 5% de clients ont répondus à moins de 	      100 questions.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18" y="2311185"/>
            <a:ext cx="3433970" cy="244127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19977" y="5318964"/>
            <a:ext cx="10909853" cy="12234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fr-FR" dirty="0">
                <a:solidFill>
                  <a:prstClr val="black"/>
                </a:solidFill>
                <a:latin typeface="Arial" panose="020B0604020202020204" pitchFamily="34" charset="0"/>
              </a:rPr>
              <a:t>Nous avons donc choisi de ne pas intégrer ces clients dans notre analyse, ainsi les questionnaires considérés comme valides sont ceux avec au moins 100 réponses.</a:t>
            </a: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689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F5B0A-F1C0-4627-A99A-CF238DB2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58976"/>
            <a:ext cx="10954407" cy="58048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Rappel de notre objectif : attribuer à chaque client, les textes juridiques qui lui sont applicables.</a:t>
            </a:r>
          </a:p>
          <a:p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Méthode : utilisation de méthodes de Machine Learning : le clustering.</a:t>
            </a:r>
          </a:p>
          <a:p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Fonctionnement du clustering.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On donne à notre machine des données :</a:t>
            </a:r>
          </a:p>
          <a:p>
            <a:pPr marL="457200" lvl="1" indent="0">
              <a:buNone/>
            </a:pPr>
            <a:r>
              <a:rPr lang="fr-FR" sz="2000" dirty="0"/>
              <a:t>	- Questionnaires associés à  un client.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Elle apprend a reconnaitre des pattern dans ces données et crée des groupes :</a:t>
            </a:r>
          </a:p>
          <a:p>
            <a:pPr marL="457200" lvl="1" indent="0">
              <a:buNone/>
            </a:pPr>
            <a:r>
              <a:rPr lang="fr-FR" sz="2000" dirty="0"/>
              <a:t>	- Groupe de clients dont les questionnaires se ressemblent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La machine est ensuite capable de placer chaque nouveau client dans un des groupes, en fonction de son questionnaire.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On pourra ensuite regarder quels textes s’appliquent pour chacun de ces groupes et donc déterminer quel texte s’appliquent au nouveau client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14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A252E-660A-42EF-9A85-9D5D7335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bases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2B627-D200-4FF8-9993-AADF8BD9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214" y="2361653"/>
            <a:ext cx="10515600" cy="28252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Notre algorithme ne peut apprendre qu’avec des données de type ‘nombre’ : on supprime donc les questions ouvertes.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On simplifie la base de données pour que soit associé à une réponse ‘oui’ le chiffre 1 et à une réponse ‘non’ le chiffre 0.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0535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8.3|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192</TotalTime>
  <Words>668</Words>
  <Application>Microsoft Office PowerPoint</Application>
  <PresentationFormat>Grand écran</PresentationFormat>
  <Paragraphs>76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Cinzel Decorative</vt:lpstr>
      <vt:lpstr>Courier New</vt:lpstr>
      <vt:lpstr>EB Garamond</vt:lpstr>
      <vt:lpstr>Wingdings</vt:lpstr>
      <vt:lpstr>Thème Office</vt:lpstr>
      <vt:lpstr>Présentation PowerPoint</vt:lpstr>
      <vt:lpstr>Tennaxia, client conseil</vt:lpstr>
      <vt:lpstr>Le travail actuel de Tennaxia</vt:lpstr>
      <vt:lpstr>Problématique de notre intervention</vt:lpstr>
      <vt:lpstr>Présentation PowerPoint</vt:lpstr>
      <vt:lpstr>Résultats de l’analyse des bases de données (1/2)</vt:lpstr>
      <vt:lpstr>Analyse des bases de données (2/2)</vt:lpstr>
      <vt:lpstr>Présentation PowerPoint</vt:lpstr>
      <vt:lpstr>Préparation des bases de données</vt:lpstr>
      <vt:lpstr>Premiers résultats</vt:lpstr>
      <vt:lpstr>Analyse des groupes et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franklinkouhoue</dc:creator>
  <cp:lastModifiedBy>Grégoire Hubert</cp:lastModifiedBy>
  <cp:revision>26</cp:revision>
  <dcterms:created xsi:type="dcterms:W3CDTF">2021-03-11T03:24:07Z</dcterms:created>
  <dcterms:modified xsi:type="dcterms:W3CDTF">2021-03-11T07:53:14Z</dcterms:modified>
</cp:coreProperties>
</file>