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67" r:id="rId3"/>
    <p:sldId id="276" r:id="rId4"/>
    <p:sldId id="277" r:id="rId5"/>
    <p:sldId id="280" r:id="rId6"/>
    <p:sldId id="281" r:id="rId7"/>
    <p:sldId id="282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0000"/>
    <a:srgbClr val="CC9900"/>
    <a:srgbClr val="CCFF66"/>
    <a:srgbClr val="669900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95" d="100"/>
          <a:sy n="95" d="100"/>
        </p:scale>
        <p:origin x="-2536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25"/>
          <c:dPt>
            <c:idx val="0"/>
            <c:bubble3D val="0"/>
            <c:explosion val="5"/>
            <c:spPr>
              <a:solidFill>
                <a:srgbClr val="0080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explosion val="5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2"/>
            <c:bubble3D val="0"/>
            <c:explosion val="5"/>
            <c:spPr>
              <a:solidFill>
                <a:srgbClr val="FF0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fr-FR" b="1" dirty="0" smtClean="0">
                        <a:solidFill>
                          <a:srgbClr val="FFFFFF"/>
                        </a:solidFill>
                      </a:rPr>
                      <a:t>PHP</a:t>
                    </a:r>
                  </a:p>
                  <a:p>
                    <a:r>
                      <a:rPr lang="fr-FR" b="1" dirty="0" smtClean="0">
                        <a:solidFill>
                          <a:srgbClr val="FFFFFF"/>
                        </a:solidFill>
                      </a:rPr>
                      <a:t>76 </a:t>
                    </a:r>
                    <a:r>
                      <a:rPr lang="fr-FR" b="1" dirty="0" smtClean="0">
                        <a:solidFill>
                          <a:srgbClr val="FFFFFF"/>
                        </a:solidFill>
                      </a:rPr>
                      <a:t>%</a:t>
                    </a:r>
                    <a:endParaRPr lang="fr-FR" b="1" dirty="0">
                      <a:solidFill>
                        <a:srgbClr val="FFFFFF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260654799039423"/>
                  <c:y val="0.0232785433070866"/>
                </c:manualLayout>
              </c:layout>
              <c:tx>
                <c:rich>
                  <a:bodyPr rot="0" vert="horz" anchor="ctr" anchorCtr="1"/>
                  <a:lstStyle/>
                  <a:p>
                    <a:pPr>
                      <a:defRPr sz="1200" b="0"/>
                    </a:pPr>
                    <a:r>
                      <a:rPr lang="fr-FR" sz="1100" b="0" dirty="0" err="1" smtClean="0">
                        <a:solidFill>
                          <a:srgbClr val="000000"/>
                        </a:solidFill>
                      </a:rPr>
                      <a:t>ASP.Net</a:t>
                    </a:r>
                    <a:endParaRPr lang="fr-FR" sz="1100" b="0" dirty="0" smtClean="0">
                      <a:solidFill>
                        <a:srgbClr val="000000"/>
                      </a:solidFill>
                    </a:endParaRPr>
                  </a:p>
                  <a:p>
                    <a:pPr>
                      <a:defRPr sz="1200" b="0"/>
                    </a:pPr>
                    <a:r>
                      <a:rPr lang="fr-FR" sz="1100" b="0" dirty="0" smtClean="0">
                        <a:solidFill>
                          <a:srgbClr val="000000"/>
                        </a:solidFill>
                      </a:rPr>
                      <a:t>19 </a:t>
                    </a:r>
                    <a:r>
                      <a:rPr lang="fr-FR" sz="1100" b="0" dirty="0" smtClean="0">
                        <a:solidFill>
                          <a:srgbClr val="000000"/>
                        </a:solidFill>
                      </a:rPr>
                      <a:t>%</a:t>
                    </a:r>
                    <a:endParaRPr lang="fr-FR" sz="1100" b="0" dirty="0">
                      <a:solidFill>
                        <a:srgbClr val="00000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 b="0"/>
                    </a:pPr>
                    <a:r>
                      <a:rPr lang="fr-FR" sz="1400" b="0" dirty="0" smtClean="0">
                        <a:solidFill>
                          <a:schemeClr val="tx1"/>
                        </a:solidFill>
                      </a:rPr>
                      <a:t>Java</a:t>
                    </a:r>
                  </a:p>
                  <a:p>
                    <a:pPr>
                      <a:defRPr b="0"/>
                    </a:pPr>
                    <a:r>
                      <a:rPr lang="fr-FR" sz="1400" b="0" dirty="0" smtClean="0">
                        <a:solidFill>
                          <a:schemeClr val="tx1"/>
                        </a:solidFill>
                      </a:rPr>
                      <a:t>4 </a:t>
                    </a:r>
                    <a:r>
                      <a:rPr lang="fr-FR" sz="1400" b="0" dirty="0" smtClean="0">
                        <a:solidFill>
                          <a:schemeClr val="tx1"/>
                        </a:solidFill>
                      </a:rPr>
                      <a:t>%</a:t>
                    </a:r>
                    <a:endParaRPr lang="fr-FR" sz="1400" b="0" dirty="0">
                      <a:solidFill>
                        <a:schemeClr val="tx1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fr-FR" sz="1400" dirty="0" smtClean="0"/>
                      <a:t>Autre</a:t>
                    </a:r>
                  </a:p>
                  <a:p>
                    <a:r>
                      <a:rPr lang="fr-FR" sz="1400" dirty="0" smtClean="0"/>
                      <a:t>1</a:t>
                    </a:r>
                    <a:r>
                      <a:rPr lang="fr-FR" sz="1400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Feuil1!$A$2:$A$5</c:f>
              <c:strCache>
                <c:ptCount val="4"/>
                <c:pt idx="0">
                  <c:v>PHP</c:v>
                </c:pt>
                <c:pt idx="1">
                  <c:v>ASP.Net</c:v>
                </c:pt>
                <c:pt idx="2">
                  <c:v>Java</c:v>
                </c:pt>
                <c:pt idx="3">
                  <c:v>Autre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0.76</c:v>
                </c:pt>
                <c:pt idx="1">
                  <c:v>0.19</c:v>
                </c:pt>
                <c:pt idx="2">
                  <c:v>0.04</c:v>
                </c:pt>
                <c:pt idx="3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25"/>
          <c:dPt>
            <c:idx val="0"/>
            <c:bubble3D val="0"/>
            <c:explosion val="5"/>
            <c:spPr>
              <a:solidFill>
                <a:srgbClr val="00800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explosion val="5"/>
            <c:spPr>
              <a:solidFill>
                <a:schemeClr val="tx1">
                  <a:lumMod val="65000"/>
                  <a:lumOff val="35000"/>
                </a:schemeClr>
              </a:solidFill>
            </c:spPr>
          </c:dPt>
          <c:dPt>
            <c:idx val="2"/>
            <c:bubble3D val="0"/>
            <c:explosion val="5"/>
            <c:spPr>
              <a:solidFill>
                <a:srgbClr val="FF0000"/>
              </a:solidFill>
            </c:spPr>
          </c:dPt>
          <c:dLbls>
            <c:dLbl>
              <c:idx val="0"/>
              <c:layout>
                <c:manualLayout>
                  <c:x val="-0.0572214428694539"/>
                  <c:y val="-0.213566311164392"/>
                </c:manualLayout>
              </c:layout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fr-FR" sz="1800" b="1" dirty="0" smtClean="0">
                        <a:solidFill>
                          <a:srgbClr val="FFFFFF"/>
                        </a:solidFill>
                      </a:rPr>
                      <a:t>PHP</a:t>
                    </a:r>
                  </a:p>
                  <a:p>
                    <a:pPr>
                      <a:defRPr sz="1600"/>
                    </a:pPr>
                    <a:r>
                      <a:rPr lang="fr-FR" sz="1800" b="1" dirty="0" smtClean="0">
                        <a:solidFill>
                          <a:srgbClr val="FFFFFF"/>
                        </a:solidFill>
                      </a:rPr>
                      <a:t>94 %</a:t>
                    </a:r>
                    <a:endParaRPr lang="fr-FR" sz="1800" b="1" dirty="0">
                      <a:solidFill>
                        <a:srgbClr val="FFFFFF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260648804715645"/>
                  <c:y val="-0.0153776673215914"/>
                </c:manualLayout>
              </c:layout>
              <c:tx>
                <c:rich>
                  <a:bodyPr rot="0" vert="horz" anchor="ctr" anchorCtr="1"/>
                  <a:lstStyle/>
                  <a:p>
                    <a:pPr>
                      <a:defRPr sz="1200" b="0"/>
                    </a:pPr>
                    <a:r>
                      <a:rPr lang="fr-FR" sz="1000" b="0" dirty="0" err="1" smtClean="0">
                        <a:solidFill>
                          <a:srgbClr val="000000"/>
                        </a:solidFill>
                      </a:rPr>
                      <a:t>Unknown</a:t>
                    </a:r>
                    <a:endParaRPr lang="fr-FR" sz="1000" b="0" dirty="0" smtClean="0">
                      <a:solidFill>
                        <a:srgbClr val="000000"/>
                      </a:solidFill>
                    </a:endParaRPr>
                  </a:p>
                  <a:p>
                    <a:pPr>
                      <a:defRPr sz="1200" b="0"/>
                    </a:pPr>
                    <a:r>
                      <a:rPr lang="fr-FR" sz="1000" b="0" baseline="0" dirty="0" smtClean="0">
                        <a:solidFill>
                          <a:srgbClr val="000000"/>
                        </a:solidFill>
                      </a:rPr>
                      <a:t>6 %</a:t>
                    </a:r>
                    <a:endParaRPr lang="fr-FR" sz="1000" b="0" dirty="0">
                      <a:solidFill>
                        <a:srgbClr val="000000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 sz="1000" b="0"/>
                    </a:pPr>
                    <a:r>
                      <a:rPr lang="fr-FR" sz="1400" b="0" dirty="0" smtClean="0">
                        <a:solidFill>
                          <a:schemeClr val="tx1"/>
                        </a:solidFill>
                      </a:rPr>
                      <a:t>NA</a:t>
                    </a:r>
                  </a:p>
                  <a:p>
                    <a:pPr>
                      <a:defRPr sz="1000" b="0"/>
                    </a:pPr>
                    <a:r>
                      <a:rPr lang="fr-FR" sz="1400" b="0" dirty="0" smtClean="0">
                        <a:solidFill>
                          <a:schemeClr val="tx1"/>
                        </a:solidFill>
                      </a:rPr>
                      <a:t>4</a:t>
                    </a:r>
                    <a:r>
                      <a:rPr lang="fr-FR" sz="1400" b="0" baseline="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r-FR" sz="1400" b="0" baseline="0" dirty="0" smtClean="0">
                        <a:solidFill>
                          <a:schemeClr val="tx1"/>
                        </a:solidFill>
                      </a:rPr>
                      <a:t>%</a:t>
                    </a:r>
                    <a:endParaRPr lang="fr-FR" sz="1400" b="0" dirty="0" smtClean="0">
                      <a:solidFill>
                        <a:schemeClr val="tx1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fr-FR" sz="1400" dirty="0" smtClean="0"/>
                      <a:t>Autre</a:t>
                    </a:r>
                  </a:p>
                  <a:p>
                    <a:r>
                      <a:rPr lang="fr-FR" sz="1400" dirty="0" smtClean="0"/>
                      <a:t>1</a:t>
                    </a:r>
                    <a:r>
                      <a:rPr lang="fr-FR" sz="1400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Feuil1!$A$2:$A$3</c:f>
              <c:strCache>
                <c:ptCount val="2"/>
                <c:pt idx="0">
                  <c:v>PHP</c:v>
                </c:pt>
                <c:pt idx="1">
                  <c:v>Unknown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0.94</c:v>
                </c:pt>
                <c:pt idx="1">
                  <c:v>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441" y="2130848"/>
            <a:ext cx="6850207" cy="147004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966" y="383084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7680" y="1143000"/>
            <a:ext cx="3504902" cy="5250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9738" y="1143000"/>
            <a:ext cx="3504902" cy="5250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/>
          <p:cNvPicPr>
            <a:picLocks noChangeArrowheads="1"/>
          </p:cNvPicPr>
          <p:nvPr/>
        </p:nvPicPr>
        <p:blipFill>
          <a:blip r:embed="rId3"/>
          <a:srcRect l="7452" t="68828" r="3801" b="26424"/>
          <a:stretch>
            <a:fillRect/>
          </a:stretch>
        </p:blipFill>
        <p:spPr bwMode="auto">
          <a:xfrm>
            <a:off x="1084" y="6482953"/>
            <a:ext cx="9144000" cy="133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Espace réservé du titre 5"/>
          <p:cNvSpPr>
            <a:spLocks noGrp="1"/>
          </p:cNvSpPr>
          <p:nvPr>
            <p:ph type="title"/>
          </p:nvPr>
        </p:nvSpPr>
        <p:spPr>
          <a:xfrm>
            <a:off x="955451" y="3830839"/>
            <a:ext cx="6981948" cy="703218"/>
          </a:xfrm>
          <a:prstGeom prst="rect">
            <a:avLst/>
          </a:prstGeom>
        </p:spPr>
        <p:txBody>
          <a:bodyPr vert="horz" lIns="64291" tIns="32146" rIns="64291" bIns="32146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xmlns:p14="http://schemas.microsoft.com/office/powerpoint/2010/main" spd="slow"/>
  <p:txStyles>
    <p:titleStyle>
      <a:lvl1pPr marL="4465" indent="-4465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515151"/>
          </a:solidFill>
          <a:latin typeface="+mn-lt"/>
          <a:ea typeface="+mj-ea"/>
          <a:cs typeface="+mj-cs"/>
          <a:sym typeface="Kenyan Coffee" charset="-52"/>
        </a:defRPr>
      </a:lvl1pPr>
      <a:lvl2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2pPr>
      <a:lvl3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3pPr>
      <a:lvl4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4pPr>
      <a:lvl5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5pPr>
      <a:lvl6pPr marL="325922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6pPr>
      <a:lvl7pPr marL="647379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7pPr>
      <a:lvl8pPr marL="968837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8pPr>
      <a:lvl9pPr marL="1290294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9pPr>
    </p:titleStyle>
    <p:bodyStyle>
      <a:lvl1pPr marL="162961" indent="-135057" algn="l" rtl="0" eaLnBrk="1" fontAlgn="base" hangingPunct="1">
        <a:spcBef>
          <a:spcPts val="562"/>
        </a:spcBef>
        <a:spcAft>
          <a:spcPct val="0"/>
        </a:spcAft>
        <a:buClr>
          <a:srgbClr val="E71D83"/>
        </a:buClr>
        <a:buSzPct val="100000"/>
        <a:buFont typeface="Trebuchet M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397357" indent="-136173" algn="l" rtl="0" eaLnBrk="1" fontAlgn="base" hangingPunct="1">
        <a:spcBef>
          <a:spcPts val="35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–"/>
        <a:defRPr sz="15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2pPr>
      <a:lvl3pPr marL="660773" indent="-129476" algn="l" rtl="0" eaLnBrk="1" fontAlgn="base" hangingPunct="1">
        <a:spcBef>
          <a:spcPts val="211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3pPr>
      <a:lvl4pPr marL="1603938" indent="-129476" algn="l" rtl="0" eaLnBrk="1" fontAlgn="base" hangingPunct="1">
        <a:spcBef>
          <a:spcPts val="211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4pPr>
      <a:lvl5pPr marL="1449907" indent="-129476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5pPr>
      <a:lvl6pPr marL="1771364" indent="-129476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6pPr>
      <a:lvl7pPr marL="2092821" indent="-129476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7pPr>
      <a:lvl8pPr marL="2414279" indent="-129476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8pPr>
      <a:lvl9pPr marL="2735736" indent="-129476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89881" y="241101"/>
            <a:ext cx="7634883" cy="6965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5" tIns="35715" rIns="76352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Kenyan Coffee" charset="-52"/>
              </a:rPr>
              <a:t>Cliquez pour modifier le style du titre</a:t>
            </a:r>
            <a:endParaRPr lang="en-US" smtClean="0">
              <a:sym typeface="Kenyan Coffee" charset="-52"/>
            </a:endParaRPr>
          </a:p>
        </p:txBody>
      </p:sp>
      <p:sp>
        <p:nvSpPr>
          <p:cNvPr id="50" name="Rectangle 4"/>
          <p:cNvSpPr>
            <a:spLocks/>
          </p:cNvSpPr>
          <p:nvPr/>
        </p:nvSpPr>
        <p:spPr bwMode="auto">
          <a:xfrm>
            <a:off x="1375172" y="1625204"/>
            <a:ext cx="491133" cy="449163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1" name="Picture 5"/>
          <p:cNvPicPr>
            <a:picLocks noChangeArrowheads="1"/>
          </p:cNvPicPr>
          <p:nvPr/>
        </p:nvPicPr>
        <p:blipFill>
          <a:blip r:embed="rId7"/>
          <a:srcRect l="7452" t="68828" r="3801" b="26424"/>
          <a:stretch>
            <a:fillRect/>
          </a:stretch>
        </p:blipFill>
        <p:spPr bwMode="auto">
          <a:xfrm>
            <a:off x="1084" y="6482953"/>
            <a:ext cx="9144000" cy="133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610443" y="937619"/>
            <a:ext cx="1117" cy="4776267"/>
          </a:xfrm>
          <a:prstGeom prst="line">
            <a:avLst/>
          </a:prstGeom>
          <a:noFill/>
          <a:ln w="12700">
            <a:solidFill>
              <a:srgbClr val="CCC8C3"/>
            </a:solidFill>
            <a:round/>
            <a:headEnd/>
            <a:tailEnd/>
          </a:ln>
        </p:spPr>
        <p:txBody>
          <a:bodyPr lIns="64288" tIns="32144" rIns="64288" bIns="32144"/>
          <a:lstStyle/>
          <a:p>
            <a:endParaRPr 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611560" y="937618"/>
            <a:ext cx="7992888" cy="43110"/>
          </a:xfrm>
          <a:prstGeom prst="line">
            <a:avLst/>
          </a:prstGeom>
          <a:noFill/>
          <a:ln w="12700">
            <a:solidFill>
              <a:srgbClr val="CCC8C3"/>
            </a:solidFill>
            <a:round/>
            <a:headEnd/>
            <a:tailEnd/>
          </a:ln>
        </p:spPr>
        <p:txBody>
          <a:bodyPr lIns="64288" tIns="32144" rIns="64288" bIns="32144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572000" y="6593481"/>
            <a:ext cx="210964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4288" tIns="32144" rIns="64288" bIns="32144" anchor="b"/>
          <a:lstStyle/>
          <a:p>
            <a:pPr algn="ctr"/>
            <a:fld id="{C0BD10C2-287D-43D0-ADA5-4524EB16B3DD}" type="slidenum">
              <a:rPr lang="en-US" sz="1000">
                <a:solidFill>
                  <a:srgbClr val="526B74"/>
                </a:solidFill>
                <a:latin typeface="Trebuchet MS" pitchFamily="-65" charset="0"/>
                <a:sym typeface="Trebuchet MS" pitchFamily="-65" charset="0"/>
              </a:rPr>
              <a:pPr algn="ctr"/>
              <a:t>‹#›</a:t>
            </a:fld>
            <a:endParaRPr lang="en-US" sz="1000" dirty="0">
              <a:solidFill>
                <a:srgbClr val="526B74"/>
              </a:solidFill>
              <a:latin typeface="Trebuchet MS" pitchFamily="-65" charset="0"/>
              <a:sym typeface="Trebuchet MS" pitchFamily="-65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7680" y="1143000"/>
            <a:ext cx="7116961" cy="52506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vert="horz" wrap="square" lIns="35715" tIns="35715" rIns="76352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>
                <a:sym typeface="Trebuchet MS" charset="0"/>
              </a:rPr>
              <a:t>Cliquez pour modifier les styles du texte du masque</a:t>
            </a:r>
          </a:p>
          <a:p>
            <a:pPr lvl="1"/>
            <a:r>
              <a:rPr lang="fr-FR" dirty="0" smtClean="0">
                <a:sym typeface="Trebuchet MS" charset="0"/>
              </a:rPr>
              <a:t>Deuxième niveau</a:t>
            </a:r>
          </a:p>
          <a:p>
            <a:pPr lvl="2"/>
            <a:r>
              <a:rPr lang="fr-FR" dirty="0" smtClean="0">
                <a:sym typeface="Trebuchet MS" charset="0"/>
              </a:rPr>
              <a:t>Troisième niveau</a:t>
            </a:r>
          </a:p>
          <a:p>
            <a:pPr lvl="3"/>
            <a:r>
              <a:rPr lang="fr-FR" dirty="0" smtClean="0">
                <a:sym typeface="Trebuchet MS" charset="0"/>
              </a:rPr>
              <a:t>Quatrième niveau</a:t>
            </a:r>
          </a:p>
          <a:p>
            <a:pPr lvl="4"/>
            <a:r>
              <a:rPr lang="fr-FR" dirty="0" smtClean="0">
                <a:sym typeface="Trebuchet MS" charset="0"/>
              </a:rPr>
              <a:t>Cinquième niveau</a:t>
            </a:r>
            <a:endParaRPr lang="en-US" dirty="0" smtClean="0">
              <a:sym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ransition xmlns:p14="http://schemas.microsoft.com/office/powerpoint/2010/main" spd="slow"/>
  <p:hf hdr="0" ftr="0" dt="0"/>
  <p:txStyles>
    <p:titleStyle>
      <a:lvl1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+mj-lt"/>
          <a:ea typeface="+mj-ea"/>
          <a:cs typeface="+mj-cs"/>
          <a:sym typeface="Kenyan Coffee" charset="-52"/>
        </a:defRPr>
      </a:lvl1pPr>
      <a:lvl2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2pPr>
      <a:lvl3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3pPr>
      <a:lvl4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4pPr>
      <a:lvl5pPr marL="4465" indent="-446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5pPr>
      <a:lvl6pPr marL="325905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6pPr>
      <a:lvl7pPr marL="647346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7pPr>
      <a:lvl8pPr marL="968787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8pPr>
      <a:lvl9pPr marL="1290228" algn="l" rtl="0" eaLnBrk="1" fontAlgn="base" hangingPunct="1">
        <a:spcBef>
          <a:spcPct val="0"/>
        </a:spcBef>
        <a:spcAft>
          <a:spcPct val="0"/>
        </a:spcAft>
        <a:defRPr sz="4600">
          <a:solidFill>
            <a:srgbClr val="515151"/>
          </a:solidFill>
          <a:latin typeface="Kenyan Coffee" charset="-52"/>
          <a:ea typeface="ヒラギノ角ゴ ProN W3" charset="-128"/>
          <a:cs typeface="ヒラギノ角ゴ ProN W3" charset="-128"/>
          <a:sym typeface="Kenyan Coffee" charset="-52"/>
        </a:defRPr>
      </a:lvl9pPr>
    </p:titleStyle>
    <p:bodyStyle>
      <a:lvl1pPr marL="162953" indent="-135050" algn="l" rtl="0" eaLnBrk="1" fontAlgn="base" hangingPunct="1">
        <a:spcBef>
          <a:spcPts val="562"/>
        </a:spcBef>
        <a:spcAft>
          <a:spcPct val="0"/>
        </a:spcAft>
        <a:buClr>
          <a:srgbClr val="E71D83"/>
        </a:buClr>
        <a:buSzPct val="100000"/>
        <a:buFont typeface="Trebuchet M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397337" indent="-136166" algn="l" rtl="0" eaLnBrk="1" fontAlgn="base" hangingPunct="1">
        <a:spcBef>
          <a:spcPts val="35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–"/>
        <a:defRPr sz="15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2pPr>
      <a:lvl3pPr marL="660739" indent="-129470" algn="l" rtl="0" eaLnBrk="1" fontAlgn="base" hangingPunct="1">
        <a:spcBef>
          <a:spcPts val="211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3pPr>
      <a:lvl4pPr marL="1603856" indent="-129470" algn="l" rtl="0" eaLnBrk="1" fontAlgn="base" hangingPunct="1">
        <a:spcBef>
          <a:spcPts val="211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4pPr>
      <a:lvl5pPr marL="1449833" indent="-129470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5pPr>
      <a:lvl6pPr marL="1771273" indent="-129470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6pPr>
      <a:lvl7pPr marL="2092714" indent="-129470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7pPr>
      <a:lvl8pPr marL="2414156" indent="-129470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8pPr>
      <a:lvl9pPr marL="2735596" indent="-129470" algn="l" rtl="0" eaLnBrk="1" fontAlgn="base" hangingPunct="1">
        <a:spcBef>
          <a:spcPts val="492"/>
        </a:spcBef>
        <a:spcAft>
          <a:spcPct val="0"/>
        </a:spcAft>
        <a:buClr>
          <a:srgbClr val="515151"/>
        </a:buClr>
        <a:buSzPct val="100000"/>
        <a:buFont typeface="Trebuchet MS" charset="0"/>
        <a:buChar char="•"/>
        <a:defRPr sz="1100">
          <a:solidFill>
            <a:srgbClr val="51515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3techs.com/" TargetMode="Externa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204864"/>
            <a:ext cx="9144000" cy="703218"/>
          </a:xfrm>
        </p:spPr>
        <p:txBody>
          <a:bodyPr>
            <a:noAutofit/>
          </a:bodyPr>
          <a:lstStyle/>
          <a:p>
            <a:r>
              <a:rPr lang="fr-FR" sz="3200" dirty="0" smtClean="0"/>
              <a:t>PHP : l’âge de la maturité avec Symfony2 ?</a:t>
            </a:r>
            <a:endParaRPr lang="fr-FR" sz="3200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166688" y="3645024"/>
            <a:ext cx="1800200" cy="504056"/>
          </a:xfrm>
          <a:prstGeom prst="rect">
            <a:avLst/>
          </a:prstGeom>
        </p:spPr>
        <p:txBody>
          <a:bodyPr vert="horz" lIns="64291" tIns="32146" rIns="64291" bIns="32146" rtlCol="0" anchor="ctr">
            <a:noAutofit/>
          </a:bodyPr>
          <a:lstStyle>
            <a:lvl1pPr marL="4465" indent="-4465" algn="ctr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515151"/>
                </a:solidFill>
                <a:latin typeface="+mn-lt"/>
                <a:ea typeface="+mj-ea"/>
                <a:cs typeface="+mj-cs"/>
                <a:sym typeface="Kenyan Coffee" charset="-52"/>
              </a:defRPr>
            </a:lvl1pPr>
            <a:lvl2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2pPr>
            <a:lvl3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3pPr>
            <a:lvl4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4pPr>
            <a:lvl5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5pPr>
            <a:lvl6pPr marL="325922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6pPr>
            <a:lvl7pPr marL="647379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7pPr>
            <a:lvl8pPr marL="968837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8pPr>
            <a:lvl9pPr marL="1290294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9pPr>
          </a:lstStyle>
          <a:p>
            <a:pPr algn="l"/>
            <a:r>
              <a:rPr lang="fr-FR" sz="1800" dirty="0" smtClean="0"/>
              <a:t>Rémi Alvado</a:t>
            </a:r>
            <a:endParaRPr lang="fr-FR" sz="1800" dirty="0"/>
          </a:p>
        </p:txBody>
      </p:sp>
      <p:pic>
        <p:nvPicPr>
          <p:cNvPr id="4" name="Image 3" descr="default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2" y="3717032"/>
            <a:ext cx="360040" cy="360040"/>
          </a:xfrm>
          <a:prstGeom prst="rect">
            <a:avLst/>
          </a:prstGeom>
        </p:spPr>
      </p:pic>
      <p:pic>
        <p:nvPicPr>
          <p:cNvPr id="6" name="Image 5" descr="gmail-ic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221088"/>
            <a:ext cx="530792" cy="298341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166688" y="4077072"/>
            <a:ext cx="3024336" cy="504056"/>
          </a:xfrm>
          <a:prstGeom prst="rect">
            <a:avLst/>
          </a:prstGeom>
        </p:spPr>
        <p:txBody>
          <a:bodyPr vert="horz" lIns="64291" tIns="32146" rIns="64291" bIns="32146" rtlCol="0" anchor="ctr">
            <a:noAutofit/>
          </a:bodyPr>
          <a:lstStyle>
            <a:lvl1pPr marL="4465" indent="-4465" algn="ctr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515151"/>
                </a:solidFill>
                <a:latin typeface="+mn-lt"/>
                <a:ea typeface="+mj-ea"/>
                <a:cs typeface="+mj-cs"/>
                <a:sym typeface="Kenyan Coffee" charset="-52"/>
              </a:defRPr>
            </a:lvl1pPr>
            <a:lvl2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2pPr>
            <a:lvl3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3pPr>
            <a:lvl4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4pPr>
            <a:lvl5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5pPr>
            <a:lvl6pPr marL="325922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6pPr>
            <a:lvl7pPr marL="647379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7pPr>
            <a:lvl8pPr marL="968837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8pPr>
            <a:lvl9pPr marL="1290294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9pPr>
          </a:lstStyle>
          <a:p>
            <a:pPr algn="l"/>
            <a:r>
              <a:rPr lang="fr-FR" sz="1800" dirty="0" err="1"/>
              <a:t>r</a:t>
            </a:r>
            <a:r>
              <a:rPr lang="fr-FR" sz="1800" dirty="0" err="1" smtClean="0"/>
              <a:t>emi.alvado@gmail.com</a:t>
            </a:r>
            <a:endParaRPr lang="fr-FR" sz="1800" dirty="0"/>
          </a:p>
        </p:txBody>
      </p:sp>
      <p:pic>
        <p:nvPicPr>
          <p:cNvPr id="8" name="Image 7" descr="skype-logo-soli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00" y="4653136"/>
            <a:ext cx="363860" cy="363860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4166688" y="4581128"/>
            <a:ext cx="3024336" cy="504056"/>
          </a:xfrm>
          <a:prstGeom prst="rect">
            <a:avLst/>
          </a:prstGeom>
        </p:spPr>
        <p:txBody>
          <a:bodyPr vert="horz" lIns="64291" tIns="32146" rIns="64291" bIns="32146" rtlCol="0" anchor="ctr">
            <a:noAutofit/>
          </a:bodyPr>
          <a:lstStyle>
            <a:lvl1pPr marL="4465" indent="-4465" algn="ctr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515151"/>
                </a:solidFill>
                <a:latin typeface="+mn-lt"/>
                <a:ea typeface="+mj-ea"/>
                <a:cs typeface="+mj-cs"/>
                <a:sym typeface="Kenyan Coffee" charset="-52"/>
              </a:defRPr>
            </a:lvl1pPr>
            <a:lvl2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2pPr>
            <a:lvl3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3pPr>
            <a:lvl4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4pPr>
            <a:lvl5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5pPr>
            <a:lvl6pPr marL="325922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6pPr>
            <a:lvl7pPr marL="647379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7pPr>
            <a:lvl8pPr marL="968837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8pPr>
            <a:lvl9pPr marL="1290294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9pPr>
          </a:lstStyle>
          <a:p>
            <a:pPr algn="l"/>
            <a:r>
              <a:rPr lang="fr-FR" sz="1800" dirty="0" err="1"/>
              <a:t>r</a:t>
            </a:r>
            <a:r>
              <a:rPr lang="fr-FR" sz="1800" dirty="0" err="1" smtClean="0"/>
              <a:t>emi.alvado</a:t>
            </a:r>
            <a:endParaRPr lang="fr-FR" sz="1800" dirty="0"/>
          </a:p>
        </p:txBody>
      </p:sp>
      <p:pic>
        <p:nvPicPr>
          <p:cNvPr id="10" name="Image 9" descr="twitter-bird-blue-on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28" y="5085184"/>
            <a:ext cx="464840" cy="464840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4166688" y="5085184"/>
            <a:ext cx="3024336" cy="504056"/>
          </a:xfrm>
          <a:prstGeom prst="rect">
            <a:avLst/>
          </a:prstGeom>
        </p:spPr>
        <p:txBody>
          <a:bodyPr vert="horz" lIns="64291" tIns="32146" rIns="64291" bIns="32146" rtlCol="0" anchor="ctr">
            <a:noAutofit/>
          </a:bodyPr>
          <a:lstStyle>
            <a:lvl1pPr marL="4465" indent="-4465" algn="ctr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515151"/>
                </a:solidFill>
                <a:latin typeface="+mn-lt"/>
                <a:ea typeface="+mj-ea"/>
                <a:cs typeface="+mj-cs"/>
                <a:sym typeface="Kenyan Coffee" charset="-52"/>
              </a:defRPr>
            </a:lvl1pPr>
            <a:lvl2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2pPr>
            <a:lvl3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3pPr>
            <a:lvl4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4pPr>
            <a:lvl5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5pPr>
            <a:lvl6pPr marL="325922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6pPr>
            <a:lvl7pPr marL="647379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7pPr>
            <a:lvl8pPr marL="968837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8pPr>
            <a:lvl9pPr marL="1290294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9pPr>
          </a:lstStyle>
          <a:p>
            <a:pPr algn="l"/>
            <a:r>
              <a:rPr lang="fr-FR" sz="1800" dirty="0" smtClean="0"/>
              <a:t>@</a:t>
            </a:r>
            <a:r>
              <a:rPr lang="fr-FR" sz="1800" dirty="0" err="1" smtClean="0"/>
              <a:t>remialvado</a:t>
            </a:r>
            <a:endParaRPr lang="fr-FR" sz="1800" dirty="0"/>
          </a:p>
        </p:txBody>
      </p:sp>
      <p:pic>
        <p:nvPicPr>
          <p:cNvPr id="12" name="Image 11" descr="blog_Icon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36" y="5550024"/>
            <a:ext cx="370104" cy="422548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4166688" y="5517232"/>
            <a:ext cx="5157840" cy="504056"/>
          </a:xfrm>
          <a:prstGeom prst="rect">
            <a:avLst/>
          </a:prstGeom>
        </p:spPr>
        <p:txBody>
          <a:bodyPr vert="horz" lIns="64291" tIns="32146" rIns="64291" bIns="32146" rtlCol="0" anchor="ctr">
            <a:noAutofit/>
          </a:bodyPr>
          <a:lstStyle>
            <a:lvl1pPr marL="4465" indent="-4465" algn="ctr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515151"/>
                </a:solidFill>
                <a:latin typeface="+mn-lt"/>
                <a:ea typeface="+mj-ea"/>
                <a:cs typeface="+mj-cs"/>
                <a:sym typeface="Kenyan Coffee" charset="-52"/>
              </a:defRPr>
            </a:lvl1pPr>
            <a:lvl2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2pPr>
            <a:lvl3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3pPr>
            <a:lvl4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4pPr>
            <a:lvl5pPr marL="4465" indent="-4465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5pPr>
            <a:lvl6pPr marL="325922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6pPr>
            <a:lvl7pPr marL="647379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7pPr>
            <a:lvl8pPr marL="968837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8pPr>
            <a:lvl9pPr marL="1290294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rgbClr val="515151"/>
                </a:solidFill>
                <a:latin typeface="Kenyan Coffee" charset="-52"/>
                <a:ea typeface="ヒラギノ角ゴ ProN W3" charset="-128"/>
                <a:cs typeface="ヒラギノ角ゴ ProN W3" charset="-128"/>
                <a:sym typeface="Kenyan Coffee" charset="-52"/>
              </a:defRPr>
            </a:lvl9pPr>
          </a:lstStyle>
          <a:p>
            <a:pPr algn="l"/>
            <a:r>
              <a:rPr lang="fr-FR" sz="1800" dirty="0" smtClean="0"/>
              <a:t>http://</a:t>
            </a:r>
            <a:r>
              <a:rPr lang="fr-FR" sz="1800" dirty="0" err="1" smtClean="0"/>
              <a:t>blog.shoppingadventure.fr</a:t>
            </a:r>
            <a:r>
              <a:rPr lang="fr-FR" sz="1800" dirty="0" smtClean="0"/>
              <a:t>/</a:t>
            </a:r>
            <a:r>
              <a:rPr lang="fr-FR" sz="1800" dirty="0" err="1" smtClean="0"/>
              <a:t>developers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6772828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Rappel des faits</a:t>
            </a:r>
            <a:endParaRPr lang="fr-FR" sz="28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338958" y="1124745"/>
            <a:ext cx="4089026" cy="5112567"/>
            <a:chOff x="4932040" y="1628801"/>
            <a:chExt cx="3744417" cy="4064000"/>
          </a:xfrm>
        </p:grpSpPr>
        <p:graphicFrame>
          <p:nvGraphicFramePr>
            <p:cNvPr id="5" name="Graphique 4"/>
            <p:cNvGraphicFramePr/>
            <p:nvPr>
              <p:extLst>
                <p:ext uri="{D42A27DB-BD31-4B8C-83A1-F6EECF244321}">
                  <p14:modId xmlns:p14="http://schemas.microsoft.com/office/powerpoint/2010/main" val="74642967"/>
                </p:ext>
              </p:extLst>
            </p:nvPr>
          </p:nvGraphicFramePr>
          <p:xfrm>
            <a:off x="4932040" y="1628801"/>
            <a:ext cx="3744417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itre 1"/>
            <p:cNvSpPr txBox="1">
              <a:spLocks/>
            </p:cNvSpPr>
            <p:nvPr/>
          </p:nvSpPr>
          <p:spPr>
            <a:xfrm>
              <a:off x="5290480" y="4592742"/>
              <a:ext cx="3312368" cy="864096"/>
            </a:xfrm>
            <a:prstGeom prst="rect">
              <a:avLst/>
            </a:prstGeom>
          </p:spPr>
          <p:txBody>
            <a:bodyPr vert="horz" lIns="64291" tIns="32146" rIns="64291" bIns="32146" rtlCol="0" anchor="ctr">
              <a:noAutofit/>
            </a:bodyPr>
            <a:lstStyle>
              <a:lvl1pPr marL="4465" indent="-4465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rgbClr val="515151"/>
                  </a:solidFill>
                  <a:latin typeface="+mn-lt"/>
                  <a:ea typeface="+mj-ea"/>
                  <a:cs typeface="+mj-cs"/>
                  <a:sym typeface="Kenyan Coffee" charset="-52"/>
                </a:defRPr>
              </a:lvl1pPr>
              <a:lvl2pPr marL="4465" indent="-446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2pPr>
              <a:lvl3pPr marL="4465" indent="-446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3pPr>
              <a:lvl4pPr marL="4465" indent="-446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4pPr>
              <a:lvl5pPr marL="4465" indent="-446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5pPr>
              <a:lvl6pPr marL="325922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6pPr>
              <a:lvl7pPr marL="64737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7pPr>
              <a:lvl8pPr marL="968837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8pPr>
              <a:lvl9pPr marL="129029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9pPr>
            </a:lstStyle>
            <a:p>
              <a:pPr algn="l"/>
              <a:r>
                <a:rPr lang="fr-FR" sz="1200" dirty="0" smtClean="0"/>
                <a:t>Répartition des technologies utilisées sur les 1M plus gros sites (source : </a:t>
              </a:r>
              <a:r>
                <a:rPr lang="fr-FR" sz="1200" dirty="0" smtClean="0">
                  <a:hlinkClick r:id="rId3"/>
                </a:rPr>
                <a:t>W3Techs</a:t>
              </a:r>
              <a:r>
                <a:rPr lang="fr-FR" sz="1200" dirty="0" smtClean="0"/>
                <a:t>)</a:t>
              </a:r>
            </a:p>
            <a:p>
              <a:pPr algn="l"/>
              <a:endParaRPr lang="fr-FR" sz="1200" dirty="0"/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4731445" y="1124744"/>
            <a:ext cx="4089027" cy="5256584"/>
            <a:chOff x="4932040" y="1628801"/>
            <a:chExt cx="3744417" cy="4064000"/>
          </a:xfrm>
        </p:grpSpPr>
        <p:graphicFrame>
          <p:nvGraphicFramePr>
            <p:cNvPr id="9" name="Graphique 8"/>
            <p:cNvGraphicFramePr/>
            <p:nvPr>
              <p:extLst>
                <p:ext uri="{D42A27DB-BD31-4B8C-83A1-F6EECF244321}">
                  <p14:modId xmlns:p14="http://schemas.microsoft.com/office/powerpoint/2010/main" val="3863604470"/>
                </p:ext>
              </p:extLst>
            </p:nvPr>
          </p:nvGraphicFramePr>
          <p:xfrm>
            <a:off x="4932040" y="1628801"/>
            <a:ext cx="3744417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" name="Titre 1"/>
            <p:cNvSpPr txBox="1">
              <a:spLocks/>
            </p:cNvSpPr>
            <p:nvPr/>
          </p:nvSpPr>
          <p:spPr>
            <a:xfrm>
              <a:off x="5290480" y="4592742"/>
              <a:ext cx="3312368" cy="864096"/>
            </a:xfrm>
            <a:prstGeom prst="rect">
              <a:avLst/>
            </a:prstGeom>
          </p:spPr>
          <p:txBody>
            <a:bodyPr vert="horz" lIns="64291" tIns="32146" rIns="64291" bIns="32146" rtlCol="0" anchor="ctr">
              <a:noAutofit/>
            </a:bodyPr>
            <a:lstStyle>
              <a:lvl1pPr marL="4465" indent="-4465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rgbClr val="515151"/>
                  </a:solidFill>
                  <a:latin typeface="+mn-lt"/>
                  <a:ea typeface="+mj-ea"/>
                  <a:cs typeface="+mj-cs"/>
                  <a:sym typeface="Kenyan Coffee" charset="-52"/>
                </a:defRPr>
              </a:lvl1pPr>
              <a:lvl2pPr marL="4465" indent="-446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2pPr>
              <a:lvl3pPr marL="4465" indent="-446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3pPr>
              <a:lvl4pPr marL="4465" indent="-446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4pPr>
              <a:lvl5pPr marL="4465" indent="-4465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5pPr>
              <a:lvl6pPr marL="325922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6pPr>
              <a:lvl7pPr marL="647379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7pPr>
              <a:lvl8pPr marL="968837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8pPr>
              <a:lvl9pPr marL="1290294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rgbClr val="515151"/>
                  </a:solidFill>
                  <a:latin typeface="Kenyan Coffee" charset="-52"/>
                  <a:ea typeface="ヒラギノ角ゴ ProN W3" charset="-128"/>
                  <a:cs typeface="ヒラギノ角ゴ ProN W3" charset="-128"/>
                  <a:sym typeface="Kenyan Coffee" charset="-52"/>
                </a:defRPr>
              </a:lvl9pPr>
            </a:lstStyle>
            <a:p>
              <a:pPr algn="l"/>
              <a:r>
                <a:rPr lang="fr-FR" sz="1200" dirty="0" smtClean="0"/>
                <a:t>Répartition des technologies utilisées sur les CMS totalisant plus de 1% du marché chacun (source : </a:t>
              </a:r>
              <a:r>
                <a:rPr lang="fr-FR" sz="1200" dirty="0" smtClean="0">
                  <a:hlinkClick r:id="rId3"/>
                </a:rPr>
                <a:t>W3Techs</a:t>
              </a:r>
              <a:r>
                <a:rPr lang="fr-FR" sz="1200" dirty="0" smtClean="0"/>
                <a:t>)</a:t>
              </a:r>
            </a:p>
            <a:p>
              <a:pPr algn="l"/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57130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Pré-Histoire</a:t>
            </a:r>
            <a:endParaRPr lang="fr-FR" sz="28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1016872" y="1196752"/>
            <a:ext cx="7587576" cy="400110"/>
            <a:chOff x="1016872" y="1556792"/>
            <a:chExt cx="7587576" cy="400110"/>
          </a:xfrm>
        </p:grpSpPr>
        <p:sp>
          <p:nvSpPr>
            <p:cNvPr id="5" name="Rectangle à coins arrondis 4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PHP 1.0 : 1995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1011704" y="1844824"/>
            <a:ext cx="7587576" cy="400110"/>
            <a:chOff x="1016872" y="1556792"/>
            <a:chExt cx="7587576" cy="400110"/>
          </a:xfrm>
        </p:grpSpPr>
        <p:sp>
          <p:nvSpPr>
            <p:cNvPr id="9" name="Rectangle à coins arrondis 8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PHP 2.0 : 1997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Grouper 10"/>
          <p:cNvGrpSpPr/>
          <p:nvPr/>
        </p:nvGrpSpPr>
        <p:grpSpPr>
          <a:xfrm>
            <a:off x="1016872" y="2492896"/>
            <a:ext cx="7587576" cy="400110"/>
            <a:chOff x="1016872" y="1556792"/>
            <a:chExt cx="7587576" cy="400110"/>
          </a:xfrm>
        </p:grpSpPr>
        <p:sp>
          <p:nvSpPr>
            <p:cNvPr id="12" name="Rectangle à coins arrondis 11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PHP 3.0 : 1998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Flèche vers la droite 13"/>
          <p:cNvSpPr/>
          <p:nvPr/>
        </p:nvSpPr>
        <p:spPr bwMode="auto">
          <a:xfrm>
            <a:off x="1529128" y="4126468"/>
            <a:ext cx="288032" cy="7200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07704" y="3942348"/>
            <a:ext cx="385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95959"/>
                </a:solidFill>
              </a:rPr>
              <a:t>Premier modèle objet « utilisable » </a:t>
            </a:r>
            <a:endParaRPr lang="fr-FR" dirty="0">
              <a:solidFill>
                <a:srgbClr val="595959"/>
              </a:solidFill>
            </a:endParaRPr>
          </a:p>
        </p:txBody>
      </p:sp>
      <p:grpSp>
        <p:nvGrpSpPr>
          <p:cNvPr id="16" name="Grouper 15"/>
          <p:cNvGrpSpPr/>
          <p:nvPr/>
        </p:nvGrpSpPr>
        <p:grpSpPr>
          <a:xfrm>
            <a:off x="1011704" y="3510300"/>
            <a:ext cx="7587576" cy="400110"/>
            <a:chOff x="1016872" y="1556792"/>
            <a:chExt cx="7587576" cy="400110"/>
          </a:xfrm>
        </p:grpSpPr>
        <p:sp>
          <p:nvSpPr>
            <p:cNvPr id="17" name="Rectangle à coins arrondis 16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PHP 4.0 : 2000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" name="Flèche vers la droite 18"/>
          <p:cNvSpPr/>
          <p:nvPr/>
        </p:nvSpPr>
        <p:spPr bwMode="auto">
          <a:xfrm>
            <a:off x="1547664" y="3222268"/>
            <a:ext cx="288032" cy="7200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26240" y="3038148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95959"/>
                </a:solidFill>
              </a:rPr>
              <a:t>Premières briques d’un modèle objet</a:t>
            </a:r>
            <a:endParaRPr lang="fr-FR" dirty="0">
              <a:solidFill>
                <a:srgbClr val="595959"/>
              </a:solidFill>
            </a:endParaRPr>
          </a:p>
        </p:txBody>
      </p:sp>
      <p:sp>
        <p:nvSpPr>
          <p:cNvPr id="21" name="Flèche vers la droite 20"/>
          <p:cNvSpPr/>
          <p:nvPr/>
        </p:nvSpPr>
        <p:spPr bwMode="auto">
          <a:xfrm>
            <a:off x="1529128" y="4495254"/>
            <a:ext cx="288032" cy="7200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907704" y="4311134"/>
            <a:ext cx="311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95959"/>
                </a:solidFill>
              </a:rPr>
              <a:t>Introduction du Zend </a:t>
            </a:r>
            <a:r>
              <a:rPr lang="fr-FR" dirty="0" err="1" smtClean="0">
                <a:solidFill>
                  <a:srgbClr val="595959"/>
                </a:solidFill>
              </a:rPr>
              <a:t>Engine</a:t>
            </a:r>
            <a:endParaRPr lang="fr-FR" dirty="0">
              <a:solidFill>
                <a:srgbClr val="595959"/>
              </a:solidFill>
            </a:endParaRPr>
          </a:p>
        </p:txBody>
      </p:sp>
      <p:sp>
        <p:nvSpPr>
          <p:cNvPr id="23" name="Flèche vers la droite 22"/>
          <p:cNvSpPr/>
          <p:nvPr/>
        </p:nvSpPr>
        <p:spPr bwMode="auto">
          <a:xfrm>
            <a:off x="1529128" y="4846548"/>
            <a:ext cx="288032" cy="7200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907704" y="4662428"/>
            <a:ext cx="27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95959"/>
                </a:solidFill>
              </a:rPr>
              <a:t>Command Line Interface</a:t>
            </a:r>
            <a:endParaRPr lang="fr-FR" dirty="0">
              <a:solidFill>
                <a:srgbClr val="595959"/>
              </a:solidFill>
            </a:endParaRPr>
          </a:p>
        </p:txBody>
      </p:sp>
      <p:sp>
        <p:nvSpPr>
          <p:cNvPr id="25" name="Flèche vers la droite 24"/>
          <p:cNvSpPr/>
          <p:nvPr/>
        </p:nvSpPr>
        <p:spPr bwMode="auto">
          <a:xfrm>
            <a:off x="1534296" y="5641424"/>
            <a:ext cx="288032" cy="7200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912872" y="5457304"/>
            <a:ext cx="336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95959"/>
                </a:solidFill>
              </a:rPr>
              <a:t>5.0 : Révision du modèle objet</a:t>
            </a:r>
            <a:endParaRPr lang="fr-FR" dirty="0">
              <a:solidFill>
                <a:srgbClr val="595959"/>
              </a:solidFill>
            </a:endParaRPr>
          </a:p>
        </p:txBody>
      </p:sp>
      <p:grpSp>
        <p:nvGrpSpPr>
          <p:cNvPr id="27" name="Grouper 26"/>
          <p:cNvGrpSpPr/>
          <p:nvPr/>
        </p:nvGrpSpPr>
        <p:grpSpPr>
          <a:xfrm>
            <a:off x="1016872" y="5025256"/>
            <a:ext cx="7641048" cy="400110"/>
            <a:chOff x="1016872" y="1556792"/>
            <a:chExt cx="7641048" cy="400110"/>
          </a:xfrm>
        </p:grpSpPr>
        <p:sp>
          <p:nvSpPr>
            <p:cNvPr id="28" name="Rectangle à coins arrondis 27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475656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PHP 5.0 : 2004, PHP 5.1 : 2005 &amp; PHP 5.2 : 2006</a:t>
              </a:r>
            </a:p>
          </p:txBody>
        </p:sp>
      </p:grpSp>
      <p:sp>
        <p:nvSpPr>
          <p:cNvPr id="30" name="Flèche vers la droite 29"/>
          <p:cNvSpPr/>
          <p:nvPr/>
        </p:nvSpPr>
        <p:spPr bwMode="auto">
          <a:xfrm>
            <a:off x="1534296" y="6010210"/>
            <a:ext cx="288032" cy="7200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912872" y="5826090"/>
            <a:ext cx="395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95959"/>
                </a:solidFill>
              </a:rPr>
              <a:t>5.1 : Amélioration des performances</a:t>
            </a:r>
            <a:endParaRPr lang="fr-FR" dirty="0">
              <a:solidFill>
                <a:srgbClr val="595959"/>
              </a:solidFill>
            </a:endParaRPr>
          </a:p>
        </p:txBody>
      </p:sp>
      <p:sp>
        <p:nvSpPr>
          <p:cNvPr id="32" name="Flèche vers la droite 31"/>
          <p:cNvSpPr/>
          <p:nvPr/>
        </p:nvSpPr>
        <p:spPr bwMode="auto">
          <a:xfrm>
            <a:off x="1534296" y="6361504"/>
            <a:ext cx="288032" cy="7200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912872" y="6177384"/>
            <a:ext cx="370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95959"/>
                </a:solidFill>
              </a:rPr>
              <a:t>5.2 : Introduction de PDO et JSON</a:t>
            </a:r>
            <a:endParaRPr lang="fr-FR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568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Language</a:t>
            </a:r>
            <a:endParaRPr lang="fr-FR" sz="28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1016872" y="1196752"/>
            <a:ext cx="7587576" cy="1106987"/>
            <a:chOff x="1016872" y="1196752"/>
            <a:chExt cx="7587576" cy="1106987"/>
          </a:xfrm>
        </p:grpSpPr>
        <p:grpSp>
          <p:nvGrpSpPr>
            <p:cNvPr id="5" name="Grouper 4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6" name="Rectangle à coins arrondis 5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Namespaces</a:t>
                </a:r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&amp; PSR-0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9" name="Flèche vers la droite 18"/>
            <p:cNvSpPr/>
            <p:nvPr/>
          </p:nvSpPr>
          <p:spPr bwMode="auto">
            <a:xfrm>
              <a:off x="1475656" y="1781461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854232" y="1597341"/>
              <a:ext cx="4929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Equivalent à la notion de « package » de Java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34" name="Flèche vers la droite 33"/>
            <p:cNvSpPr/>
            <p:nvPr/>
          </p:nvSpPr>
          <p:spPr bwMode="auto">
            <a:xfrm>
              <a:off x="1475656" y="2118527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854232" y="1934407"/>
              <a:ext cx="4849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Permet le chargement automatique des class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pic>
        <p:nvPicPr>
          <p:cNvPr id="40" name="Image 39" descr="Capture d’écran 2013-01-02 à 13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9" y="2463561"/>
            <a:ext cx="8028384" cy="96543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55576" y="3926666"/>
            <a:ext cx="8280920" cy="1446550"/>
          </a:xfrm>
          <a:prstGeom prst="rect">
            <a:avLst/>
          </a:prstGeom>
          <a:noFill/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/**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* @Route(‘/{id}.html’, </a:t>
            </a:r>
            <a:r>
              <a:rPr lang="fr-FR" sz="11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requirements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={‘id’ = ‘\d+’}, default={‘id’ = 1})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* @</a:t>
            </a:r>
            <a:r>
              <a:rPr lang="fr-FR" sz="11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Method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({‘GET’, ‘HEAD’})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* @Template(‘blog/</a:t>
            </a:r>
            <a:r>
              <a:rPr lang="fr-FR" sz="11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show.html.twig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’)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*/</a:t>
            </a:r>
          </a:p>
          <a:p>
            <a:r>
              <a:rPr lang="fr-FR" sz="1100" b="1" dirty="0" smtClean="0">
                <a:solidFill>
                  <a:srgbClr val="CC9900"/>
                </a:solidFill>
                <a:latin typeface="Courier New"/>
                <a:cs typeface="Courier New"/>
              </a:rPr>
              <a:t>public </a:t>
            </a:r>
            <a:r>
              <a:rPr lang="fr-FR" sz="1100" b="1" dirty="0" err="1" smtClean="0">
                <a:solidFill>
                  <a:srgbClr val="CC9900"/>
                </a:solidFill>
                <a:latin typeface="Courier New"/>
                <a:cs typeface="Courier New"/>
              </a:rPr>
              <a:t>function</a:t>
            </a:r>
            <a:r>
              <a:rPr lang="fr-FR" sz="1100" b="1" dirty="0" smtClean="0">
                <a:latin typeface="Courier New"/>
                <a:cs typeface="Courier New"/>
              </a:rPr>
              <a:t> </a:t>
            </a:r>
            <a:r>
              <a:rPr lang="fr-FR" sz="1100" b="1" dirty="0" err="1" smtClean="0">
                <a:latin typeface="Courier New"/>
                <a:cs typeface="Courier New"/>
              </a:rPr>
              <a:t>showAction</a:t>
            </a:r>
            <a:r>
              <a:rPr lang="fr-F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fr-FR" sz="1100" b="1" dirty="0" smtClean="0">
                <a:latin typeface="Courier New"/>
                <a:cs typeface="Courier New"/>
              </a:rPr>
              <a:t>$id</a:t>
            </a:r>
            <a:r>
              <a:rPr lang="fr-FR" sz="1100" b="1" dirty="0" smtClean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100" b="1" dirty="0" smtClean="0">
                <a:solidFill>
                  <a:srgbClr val="7F7F7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100" b="1" dirty="0">
                <a:solidFill>
                  <a:srgbClr val="7F7F7F"/>
                </a:solidFill>
                <a:latin typeface="Courier New"/>
                <a:cs typeface="Courier New"/>
              </a:rPr>
              <a:t>}</a:t>
            </a:r>
            <a:r>
              <a:rPr lang="fr-FR" sz="1100" b="1" dirty="0" smtClean="0">
                <a:latin typeface="Courier New"/>
                <a:cs typeface="Courier New"/>
              </a:rPr>
              <a:t> </a:t>
            </a:r>
            <a:endParaRPr lang="fr-FR" sz="1100" b="1" dirty="0">
              <a:latin typeface="Courier New"/>
              <a:cs typeface="Courier New"/>
            </a:endParaRPr>
          </a:p>
        </p:txBody>
      </p:sp>
      <p:grpSp>
        <p:nvGrpSpPr>
          <p:cNvPr id="8" name="Grouper 7"/>
          <p:cNvGrpSpPr/>
          <p:nvPr/>
        </p:nvGrpSpPr>
        <p:grpSpPr>
          <a:xfrm>
            <a:off x="1016872" y="2636912"/>
            <a:ext cx="7845333" cy="1152128"/>
            <a:chOff x="1016872" y="2636912"/>
            <a:chExt cx="7845333" cy="1152128"/>
          </a:xfrm>
        </p:grpSpPr>
        <p:grpSp>
          <p:nvGrpSpPr>
            <p:cNvPr id="42" name="Grouper 41"/>
            <p:cNvGrpSpPr/>
            <p:nvPr/>
          </p:nvGrpSpPr>
          <p:grpSpPr>
            <a:xfrm>
              <a:off x="1016872" y="2636912"/>
              <a:ext cx="7587576" cy="400110"/>
              <a:chOff x="1016872" y="1556792"/>
              <a:chExt cx="7587576" cy="400110"/>
            </a:xfrm>
          </p:grpSpPr>
          <p:sp>
            <p:nvSpPr>
              <p:cNvPr id="47" name="Rectangle à coins arrondis 46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Annotations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3" name="Flèche vers la droite 42"/>
            <p:cNvSpPr/>
            <p:nvPr/>
          </p:nvSpPr>
          <p:spPr bwMode="auto">
            <a:xfrm>
              <a:off x="1475656" y="3221621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854232" y="3037501"/>
              <a:ext cx="3919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Non intégré directement au langage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49" name="Flèche vers la droite 48"/>
            <p:cNvSpPr/>
            <p:nvPr/>
          </p:nvSpPr>
          <p:spPr bwMode="auto">
            <a:xfrm>
              <a:off x="1475656" y="3603828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54232" y="3419708"/>
              <a:ext cx="7007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Implémenté par des librairies externes basées sur l’API </a:t>
              </a:r>
              <a:r>
                <a:rPr lang="fr-FR" dirty="0" err="1" smtClean="0">
                  <a:solidFill>
                    <a:srgbClr val="595959"/>
                  </a:solidFill>
                </a:rPr>
                <a:t>Reflection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51" name="Grouper 50"/>
          <p:cNvGrpSpPr/>
          <p:nvPr/>
        </p:nvGrpSpPr>
        <p:grpSpPr>
          <a:xfrm>
            <a:off x="1016872" y="3906189"/>
            <a:ext cx="7587576" cy="1106987"/>
            <a:chOff x="1016872" y="1196752"/>
            <a:chExt cx="7587576" cy="1106987"/>
          </a:xfrm>
        </p:grpSpPr>
        <p:grpSp>
          <p:nvGrpSpPr>
            <p:cNvPr id="52" name="Grouper 51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57" name="Rectangle à coins arrondis 56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Callable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53" name="Flèche vers la droite 52"/>
            <p:cNvSpPr/>
            <p:nvPr/>
          </p:nvSpPr>
          <p:spPr bwMode="auto">
            <a:xfrm>
              <a:off x="1475656" y="1781461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1854232" y="1597341"/>
              <a:ext cx="5371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Equivalent aux « </a:t>
              </a:r>
              <a:r>
                <a:rPr lang="fr-FR" dirty="0" err="1" smtClean="0">
                  <a:solidFill>
                    <a:srgbClr val="595959"/>
                  </a:solidFill>
                </a:rPr>
                <a:t>closures</a:t>
              </a:r>
              <a:r>
                <a:rPr lang="fr-FR" dirty="0" smtClean="0">
                  <a:solidFill>
                    <a:srgbClr val="595959"/>
                  </a:solidFill>
                </a:rPr>
                <a:t> » de nombreux langages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1854232" y="1934407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60" name="Grouper 59"/>
          <p:cNvGrpSpPr/>
          <p:nvPr/>
        </p:nvGrpSpPr>
        <p:grpSpPr>
          <a:xfrm>
            <a:off x="1016872" y="4842293"/>
            <a:ext cx="7587576" cy="1106987"/>
            <a:chOff x="1016872" y="1196752"/>
            <a:chExt cx="7587576" cy="1106987"/>
          </a:xfrm>
        </p:grpSpPr>
        <p:grpSp>
          <p:nvGrpSpPr>
            <p:cNvPr id="61" name="Grouper 60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66" name="Rectangle à coins arrondis 65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Futur de PHP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2" name="Flèche vers la droite 61"/>
            <p:cNvSpPr/>
            <p:nvPr/>
          </p:nvSpPr>
          <p:spPr bwMode="auto">
            <a:xfrm>
              <a:off x="1475656" y="1781461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854232" y="1597341"/>
              <a:ext cx="419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PHP 5.4 : Traits, </a:t>
              </a:r>
              <a:r>
                <a:rPr lang="fr-FR" dirty="0" err="1" smtClean="0">
                  <a:solidFill>
                    <a:srgbClr val="595959"/>
                  </a:solidFill>
                </a:rPr>
                <a:t>built</a:t>
              </a:r>
              <a:r>
                <a:rPr lang="fr-FR" dirty="0" smtClean="0">
                  <a:solidFill>
                    <a:srgbClr val="595959"/>
                  </a:solidFill>
                </a:rPr>
                <a:t>-in </a:t>
              </a:r>
              <a:r>
                <a:rPr lang="fr-FR" dirty="0" err="1" smtClean="0">
                  <a:solidFill>
                    <a:srgbClr val="595959"/>
                  </a:solidFill>
                </a:rPr>
                <a:t>webserver</a:t>
              </a:r>
              <a:r>
                <a:rPr lang="fr-FR" dirty="0" smtClean="0">
                  <a:solidFill>
                    <a:srgbClr val="595959"/>
                  </a:solidFill>
                </a:rPr>
                <a:t>, …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64" name="Flèche vers la droite 63"/>
            <p:cNvSpPr/>
            <p:nvPr/>
          </p:nvSpPr>
          <p:spPr bwMode="auto">
            <a:xfrm>
              <a:off x="1475656" y="2118527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854232" y="1934407"/>
              <a:ext cx="5336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PHP 5.5 : générateurs, </a:t>
              </a:r>
              <a:r>
                <a:rPr lang="fr-FR" dirty="0" err="1" smtClean="0">
                  <a:solidFill>
                    <a:srgbClr val="595959"/>
                  </a:solidFill>
                </a:rPr>
                <a:t>coroutines</a:t>
              </a:r>
              <a:r>
                <a:rPr lang="fr-FR" dirty="0" smtClean="0">
                  <a:solidFill>
                    <a:srgbClr val="595959"/>
                  </a:solidFill>
                </a:rPr>
                <a:t>, accesseurs, …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sp>
        <p:nvSpPr>
          <p:cNvPr id="68" name="ZoneTexte 67"/>
          <p:cNvSpPr txBox="1"/>
          <p:nvPr/>
        </p:nvSpPr>
        <p:spPr>
          <a:xfrm>
            <a:off x="768944" y="4643844"/>
            <a:ext cx="8280920" cy="1277273"/>
          </a:xfrm>
          <a:prstGeom prst="rect">
            <a:avLst/>
          </a:prstGeom>
          <a:noFill/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Courier New"/>
                <a:cs typeface="Courier New"/>
              </a:rPr>
              <a:t>$</a:t>
            </a:r>
            <a:r>
              <a:rPr lang="fr-FR" sz="1100" b="1" dirty="0" err="1" smtClean="0">
                <a:latin typeface="Courier New"/>
                <a:cs typeface="Courier New"/>
              </a:rPr>
              <a:t>nbTests</a:t>
            </a:r>
            <a:r>
              <a:rPr lang="fr-FR" sz="1100" b="1" dirty="0" smtClean="0">
                <a:latin typeface="Courier New"/>
                <a:cs typeface="Courier New"/>
              </a:rPr>
              <a:t> = 0;</a:t>
            </a:r>
          </a:p>
          <a:p>
            <a:r>
              <a:rPr lang="fr-FR" sz="1100" b="1" dirty="0" smtClean="0">
                <a:latin typeface="Courier New"/>
                <a:cs typeface="Courier New"/>
              </a:rPr>
              <a:t>$</a:t>
            </a:r>
            <a:r>
              <a:rPr lang="fr-FR" sz="1100" b="1" dirty="0" err="1" smtClean="0">
                <a:latin typeface="Courier New"/>
                <a:cs typeface="Courier New"/>
              </a:rPr>
              <a:t>steps</a:t>
            </a:r>
            <a:r>
              <a:rPr lang="fr-FR" sz="1100" b="1" dirty="0" smtClean="0">
                <a:latin typeface="Courier New"/>
                <a:cs typeface="Courier New"/>
              </a:rPr>
              <a:t>-&gt;</a:t>
            </a:r>
            <a:r>
              <a:rPr lang="fr-FR" sz="1100" b="1" dirty="0" err="1" smtClean="0">
                <a:solidFill>
                  <a:srgbClr val="669900"/>
                </a:solidFill>
                <a:latin typeface="Courier New"/>
                <a:cs typeface="Courier New"/>
              </a:rPr>
              <a:t>Given</a:t>
            </a:r>
            <a:r>
              <a:rPr lang="fr-FR" sz="1100" b="1" dirty="0" smtClean="0">
                <a:latin typeface="Courier New"/>
                <a:cs typeface="Courier New"/>
              </a:rPr>
              <a:t>(</a:t>
            </a:r>
            <a:r>
              <a:rPr lang="fr-FR" sz="1100" b="1" dirty="0" smtClean="0">
                <a:solidFill>
                  <a:srgbClr val="FF6600"/>
                </a:solidFill>
                <a:latin typeface="Courier New"/>
                <a:cs typeface="Courier New"/>
              </a:rPr>
              <a:t>‘/I have </a:t>
            </a:r>
            <a:r>
              <a:rPr lang="fr-FR" sz="11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ordered</a:t>
            </a:r>
            <a:r>
              <a:rPr lang="fr-FR" sz="1100" b="1" dirty="0" smtClean="0">
                <a:solidFill>
                  <a:srgbClr val="FF6600"/>
                </a:solidFill>
                <a:latin typeface="Courier New"/>
                <a:cs typeface="Courier New"/>
              </a:rPr>
              <a:t> ([</a:t>
            </a:r>
            <a:r>
              <a:rPr lang="fr-FR" sz="1100" b="1" dirty="0">
                <a:solidFill>
                  <a:srgbClr val="FF6600"/>
                </a:solidFill>
                <a:latin typeface="Courier New"/>
                <a:cs typeface="Courier New"/>
              </a:rPr>
              <a:t>^"</a:t>
            </a:r>
            <a:r>
              <a:rPr lang="fr-FR" sz="1100" b="1" dirty="0" smtClean="0">
                <a:solidFill>
                  <a:srgbClr val="FF6600"/>
                </a:solidFill>
                <a:latin typeface="Courier New"/>
                <a:cs typeface="Courier New"/>
              </a:rPr>
              <a:t>]*)’</a:t>
            </a:r>
            <a:r>
              <a:rPr lang="fr-FR" sz="1100" b="1" dirty="0" smtClean="0">
                <a:latin typeface="Courier New"/>
                <a:cs typeface="Courier New"/>
              </a:rPr>
              <a:t>),</a:t>
            </a:r>
          </a:p>
          <a:p>
            <a:r>
              <a:rPr lang="fr-FR" sz="1100" b="1" dirty="0" smtClean="0">
                <a:latin typeface="Courier New"/>
                <a:cs typeface="Courier New"/>
              </a:rPr>
              <a:t>    </a:t>
            </a:r>
            <a:r>
              <a:rPr lang="fr-FR" sz="11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function</a:t>
            </a:r>
            <a:r>
              <a:rPr lang="fr-FR" sz="1100" b="1" dirty="0" smtClean="0">
                <a:latin typeface="Courier New"/>
                <a:cs typeface="Courier New"/>
              </a:rPr>
              <a:t>($world, $arg1) </a:t>
            </a:r>
            <a:r>
              <a:rPr lang="fr-FR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use</a:t>
            </a:r>
            <a:r>
              <a:rPr lang="fr-FR" sz="1100" b="1" dirty="0" smtClean="0">
                <a:latin typeface="Courier New"/>
                <a:cs typeface="Courier New"/>
              </a:rPr>
              <a:t> ($</a:t>
            </a:r>
            <a:r>
              <a:rPr lang="fr-FR" sz="1100" b="1" dirty="0" err="1" smtClean="0">
                <a:latin typeface="Courier New"/>
                <a:cs typeface="Courier New"/>
              </a:rPr>
              <a:t>nbTests</a:t>
            </a:r>
            <a:r>
              <a:rPr lang="fr-FR" sz="11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fr-FR" sz="1100" b="1" dirty="0" smtClean="0">
                <a:latin typeface="Courier New"/>
                <a:cs typeface="Courier New"/>
              </a:rPr>
              <a:t>        $</a:t>
            </a:r>
            <a:r>
              <a:rPr lang="fr-FR" sz="1100" b="1" dirty="0" err="1" smtClean="0">
                <a:latin typeface="Courier New"/>
                <a:cs typeface="Courier New"/>
              </a:rPr>
              <a:t>nbTests</a:t>
            </a:r>
            <a:r>
              <a:rPr lang="fr-FR" sz="1100" b="1" dirty="0" smtClean="0">
                <a:latin typeface="Courier New"/>
                <a:cs typeface="Courier New"/>
              </a:rPr>
              <a:t>++;</a:t>
            </a:r>
          </a:p>
          <a:p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 smtClean="0">
                <a:latin typeface="Courier New"/>
                <a:cs typeface="Courier New"/>
              </a:rPr>
              <a:t>       </a:t>
            </a:r>
            <a:r>
              <a:rPr lang="fr-FR" sz="11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throw</a:t>
            </a:r>
            <a:r>
              <a:rPr lang="fr-FR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 new</a:t>
            </a:r>
            <a:r>
              <a:rPr lang="fr-FR" sz="1100" b="1" dirty="0" smtClean="0">
                <a:latin typeface="Courier New"/>
                <a:cs typeface="Courier New"/>
              </a:rPr>
              <a:t> </a:t>
            </a:r>
            <a:r>
              <a:rPr lang="fr-FR" sz="1100" b="1" dirty="0" err="1" smtClean="0">
                <a:solidFill>
                  <a:srgbClr val="669900"/>
                </a:solidFill>
                <a:latin typeface="Courier New"/>
                <a:cs typeface="Courier New"/>
              </a:rPr>
              <a:t>Behat</a:t>
            </a:r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\</a:t>
            </a:r>
            <a:r>
              <a:rPr lang="fr-FR" sz="1100" b="1" dirty="0" err="1" smtClean="0">
                <a:solidFill>
                  <a:srgbClr val="669900"/>
                </a:solidFill>
                <a:latin typeface="Courier New"/>
                <a:cs typeface="Courier New"/>
              </a:rPr>
              <a:t>Behat</a:t>
            </a:r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\Exception\</a:t>
            </a:r>
            <a:r>
              <a:rPr lang="fr-FR" sz="1100" b="1" dirty="0" err="1" smtClean="0">
                <a:solidFill>
                  <a:srgbClr val="669900"/>
                </a:solidFill>
                <a:latin typeface="Courier New"/>
                <a:cs typeface="Courier New"/>
              </a:rPr>
              <a:t>PendingException</a:t>
            </a:r>
            <a:r>
              <a:rPr lang="fr-FR" sz="1100" b="1" dirty="0" smtClean="0">
                <a:latin typeface="Courier New"/>
                <a:cs typeface="Courier New"/>
              </a:rPr>
              <a:t>();</a:t>
            </a:r>
            <a:endParaRPr lang="fr-FR" sz="1100" b="1" dirty="0">
              <a:latin typeface="Courier New"/>
              <a:cs typeface="Courier New"/>
            </a:endParaRPr>
          </a:p>
          <a:p>
            <a:r>
              <a:rPr lang="fr-FR" sz="1100" b="1" dirty="0" smtClean="0">
                <a:latin typeface="Courier New"/>
                <a:cs typeface="Courier New"/>
              </a:rPr>
              <a:t>    }</a:t>
            </a:r>
            <a:endParaRPr lang="fr-FR" sz="1100" b="1" dirty="0">
              <a:latin typeface="Courier New"/>
              <a:cs typeface="Courier New"/>
            </a:endParaRPr>
          </a:p>
          <a:p>
            <a:r>
              <a:rPr lang="fr-FR" sz="1100" b="1" dirty="0" smtClean="0">
                <a:latin typeface="Courier New"/>
                <a:cs typeface="Courier New"/>
              </a:rPr>
              <a:t>);</a:t>
            </a:r>
            <a:endParaRPr lang="fr-FR" sz="11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04747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8" grpId="0" animBg="1"/>
      <p:bldP spid="6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Qualité de code</a:t>
            </a:r>
            <a:endParaRPr lang="fr-FR" sz="28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1016872" y="1196752"/>
            <a:ext cx="7587576" cy="1106987"/>
            <a:chOff x="1016872" y="1196752"/>
            <a:chExt cx="7587576" cy="1106987"/>
          </a:xfrm>
        </p:grpSpPr>
        <p:grpSp>
          <p:nvGrpSpPr>
            <p:cNvPr id="6" name="Grouper 5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11" name="Rectangle à coins arrondis 10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Composer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7" name="Flèche vers la droite 6"/>
            <p:cNvSpPr/>
            <p:nvPr/>
          </p:nvSpPr>
          <p:spPr bwMode="auto">
            <a:xfrm>
              <a:off x="1475656" y="1781461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854232" y="1597341"/>
              <a:ext cx="4995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Equivalent à </a:t>
              </a:r>
              <a:r>
                <a:rPr lang="fr-FR" dirty="0" err="1" smtClean="0">
                  <a:solidFill>
                    <a:srgbClr val="595959"/>
                  </a:solidFill>
                </a:rPr>
                <a:t>Maven</a:t>
              </a:r>
              <a:r>
                <a:rPr lang="fr-FR" dirty="0" smtClean="0">
                  <a:solidFill>
                    <a:srgbClr val="595959"/>
                  </a:solidFill>
                </a:rPr>
                <a:t> pour la partie dépendance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9" name="Flèche vers la droite 8"/>
            <p:cNvSpPr/>
            <p:nvPr/>
          </p:nvSpPr>
          <p:spPr bwMode="auto">
            <a:xfrm>
              <a:off x="1475656" y="2118527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854232" y="1934407"/>
              <a:ext cx="471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Configuration extr</a:t>
              </a:r>
              <a:r>
                <a:rPr lang="fr-FR" dirty="0" smtClean="0">
                  <a:solidFill>
                    <a:srgbClr val="595959"/>
                  </a:solidFill>
                </a:rPr>
                <a:t>êmement simple en JSON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768944" y="2420888"/>
            <a:ext cx="8280920" cy="3308598"/>
          </a:xfrm>
          <a:prstGeom prst="rect">
            <a:avLst/>
          </a:prstGeom>
          <a:noFill/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/>
                <a:cs typeface="Courier New"/>
              </a:rPr>
              <a:t>{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"name":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kbrw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riak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-bundle"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"type":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symfony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-bundle"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"description":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"Allows your application to 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intereact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 with 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Riak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datastorage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"keywords": [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webservice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nosql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"ODM"</a:t>
            </a:r>
            <a:r>
              <a:rPr lang="en-US" sz="1100" b="1" dirty="0">
                <a:latin typeface="Courier New"/>
                <a:cs typeface="Courier New"/>
              </a:rPr>
              <a:t>],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"homepage":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"https://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github.com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remialvado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RiakBundle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"license":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"Apache"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"authors": [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{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    "name":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Remi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 Alvado"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    "email":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remi.alvado@gmail.com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}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],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"require": {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"</a:t>
            </a:r>
            <a:r>
              <a:rPr lang="en-US" sz="1100" b="1" dirty="0" err="1">
                <a:latin typeface="Courier New"/>
                <a:cs typeface="Courier New"/>
              </a:rPr>
              <a:t>php</a:t>
            </a:r>
            <a:r>
              <a:rPr lang="en-US" sz="1100" b="1" dirty="0">
                <a:latin typeface="Courier New"/>
                <a:cs typeface="Courier New"/>
              </a:rPr>
              <a:t>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"&gt;=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5.3.2”</a:t>
            </a:r>
            <a:r>
              <a:rPr lang="en-US" sz="1100" b="1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 smtClean="0">
                <a:latin typeface="Courier New"/>
                <a:cs typeface="Courier New"/>
              </a:rPr>
              <a:t>       </a:t>
            </a:r>
            <a:r>
              <a:rPr lang="en-US" sz="1100" b="1" dirty="0">
                <a:latin typeface="Courier New"/>
                <a:cs typeface="Courier New"/>
              </a:rPr>
              <a:t>"guzzle/guzzle":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"3.0.*"</a:t>
            </a:r>
            <a:r>
              <a:rPr lang="en-US" sz="1100" b="1" dirty="0">
                <a:latin typeface="Courier New"/>
                <a:cs typeface="Courier New"/>
              </a:rPr>
              <a:t>,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"</a:t>
            </a:r>
            <a:r>
              <a:rPr lang="en-US" sz="1100" b="1" dirty="0" err="1">
                <a:latin typeface="Courier New"/>
                <a:cs typeface="Courier New"/>
              </a:rPr>
              <a:t>jms</a:t>
            </a:r>
            <a:r>
              <a:rPr lang="en-US" sz="1100" b="1" dirty="0">
                <a:latin typeface="Courier New"/>
                <a:cs typeface="Courier New"/>
              </a:rPr>
              <a:t>/</a:t>
            </a:r>
            <a:r>
              <a:rPr lang="en-US" sz="1100" b="1" dirty="0" err="1">
                <a:latin typeface="Courier New"/>
                <a:cs typeface="Courier New"/>
              </a:rPr>
              <a:t>serializer</a:t>
            </a:r>
            <a:r>
              <a:rPr lang="en-US" sz="1100" b="1" dirty="0">
                <a:latin typeface="Courier New"/>
                <a:cs typeface="Courier New"/>
              </a:rPr>
              <a:t>-bundle":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"1.0.*"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</a:t>
            </a:r>
            <a:r>
              <a:rPr lang="en-US" sz="1100" b="1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b="1" dirty="0">
                <a:latin typeface="Courier New"/>
                <a:cs typeface="Courier New"/>
              </a:rPr>
              <a:t>}</a:t>
            </a:r>
            <a:endParaRPr lang="fr-FR" sz="1100" b="1" dirty="0">
              <a:latin typeface="Courier New"/>
              <a:cs typeface="Courier New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6168" y="2420888"/>
            <a:ext cx="8280920" cy="938719"/>
          </a:xfrm>
          <a:prstGeom prst="rect">
            <a:avLst/>
          </a:prstGeom>
          <a:noFill/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/>
                <a:cs typeface="Courier New"/>
              </a:rPr>
              <a:t>{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    "</a:t>
            </a:r>
            <a:r>
              <a:rPr lang="en-US" sz="1100" b="1" dirty="0">
                <a:latin typeface="Courier New"/>
                <a:cs typeface="Courier New"/>
              </a:rPr>
              <a:t>require": </a:t>
            </a:r>
            <a:r>
              <a:rPr lang="en-US" sz="11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 smtClean="0">
                <a:latin typeface="Courier New"/>
                <a:cs typeface="Courier New"/>
              </a:rPr>
              <a:t>       ”</a:t>
            </a:r>
            <a:r>
              <a:rPr lang="en-US" sz="1100" b="1" dirty="0" err="1" smtClean="0">
                <a:latin typeface="Courier New"/>
                <a:cs typeface="Courier New"/>
              </a:rPr>
              <a:t>symfony</a:t>
            </a:r>
            <a:r>
              <a:rPr lang="en-US" sz="1100" b="1" dirty="0" smtClean="0">
                <a:latin typeface="Courier New"/>
                <a:cs typeface="Courier New"/>
              </a:rPr>
              <a:t>/</a:t>
            </a:r>
            <a:r>
              <a:rPr lang="en-US" sz="1100" b="1" dirty="0" err="1" smtClean="0">
                <a:latin typeface="Courier New"/>
                <a:cs typeface="Courier New"/>
              </a:rPr>
              <a:t>symfony</a:t>
            </a:r>
            <a:r>
              <a:rPr lang="en-US" sz="1100" b="1" dirty="0" smtClean="0">
                <a:latin typeface="Courier New"/>
                <a:cs typeface="Courier New"/>
              </a:rPr>
              <a:t>"</a:t>
            </a:r>
            <a:r>
              <a:rPr lang="en-US" sz="1100" b="1" dirty="0">
                <a:latin typeface="Courier New"/>
                <a:cs typeface="Courier New"/>
              </a:rPr>
              <a:t>: 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”2.1.*”</a:t>
            </a:r>
            <a:r>
              <a:rPr lang="en-US" sz="11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100" b="1" dirty="0">
                <a:latin typeface="Courier New"/>
                <a:cs typeface="Courier New"/>
              </a:rPr>
              <a:t>}</a:t>
            </a:r>
            <a:endParaRPr lang="fr-FR" sz="1100" b="1" dirty="0">
              <a:latin typeface="Courier New"/>
              <a:cs typeface="Courier New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55576" y="3498393"/>
            <a:ext cx="8280920" cy="430887"/>
          </a:xfrm>
          <a:prstGeom prst="rect">
            <a:avLst/>
          </a:prstGeom>
          <a:noFill/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/>
                <a:cs typeface="Courier New"/>
              </a:rPr>
              <a:t>$ curl –s https://getcomposer.org/installer | </a:t>
            </a:r>
            <a:r>
              <a:rPr lang="en-US" sz="1100" b="1" dirty="0" err="1" smtClean="0">
                <a:latin typeface="Courier New"/>
                <a:cs typeface="Courier New"/>
              </a:rPr>
              <a:t>php</a:t>
            </a:r>
            <a:endParaRPr lang="en-US" sz="1100" b="1" dirty="0" smtClean="0">
              <a:latin typeface="Courier New"/>
              <a:cs typeface="Courier New"/>
            </a:endParaRPr>
          </a:p>
          <a:p>
            <a:r>
              <a:rPr lang="en-US" sz="1100" b="1" dirty="0" smtClean="0">
                <a:latin typeface="Courier New"/>
                <a:cs typeface="Courier New"/>
              </a:rPr>
              <a:t>$ composer install </a:t>
            </a:r>
            <a:endParaRPr lang="fr-FR" sz="1100" b="1" dirty="0">
              <a:latin typeface="Courier New"/>
              <a:cs typeface="Courier New"/>
            </a:endParaRPr>
          </a:p>
        </p:txBody>
      </p:sp>
      <p:grpSp>
        <p:nvGrpSpPr>
          <p:cNvPr id="17" name="Grouper 16"/>
          <p:cNvGrpSpPr/>
          <p:nvPr/>
        </p:nvGrpSpPr>
        <p:grpSpPr>
          <a:xfrm>
            <a:off x="1016872" y="2394021"/>
            <a:ext cx="7587576" cy="1323919"/>
            <a:chOff x="1016872" y="1196752"/>
            <a:chExt cx="7587576" cy="1323919"/>
          </a:xfrm>
        </p:grpSpPr>
        <p:grpSp>
          <p:nvGrpSpPr>
            <p:cNvPr id="18" name="Grouper 17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23" name="Rectangle à coins arrondis 22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PHPUnit</a:t>
                </a:r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/ </a:t>
                </a:r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Hamcrest</a:t>
                </a:r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/ </a:t>
                </a:r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Mockery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9" name="Flèche vers la droite 18"/>
            <p:cNvSpPr/>
            <p:nvPr/>
          </p:nvSpPr>
          <p:spPr bwMode="auto">
            <a:xfrm>
              <a:off x="1475656" y="1781461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854232" y="1597341"/>
              <a:ext cx="6415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Support des assertions classiques, des annotations basiques, </a:t>
              </a:r>
            </a:p>
            <a:p>
              <a:r>
                <a:rPr lang="fr-FR" dirty="0" smtClean="0">
                  <a:solidFill>
                    <a:srgbClr val="595959"/>
                  </a:solidFill>
                </a:rPr>
                <a:t>des </a:t>
              </a:r>
              <a:r>
                <a:rPr lang="fr-FR" dirty="0" err="1" smtClean="0">
                  <a:solidFill>
                    <a:srgbClr val="595959"/>
                  </a:solidFill>
                </a:rPr>
                <a:t>mocks</a:t>
              </a:r>
              <a:r>
                <a:rPr lang="fr-FR" dirty="0" smtClean="0">
                  <a:solidFill>
                    <a:srgbClr val="595959"/>
                  </a:solidFill>
                </a:rPr>
                <a:t>, de la couverture de code, d’une grande partie </a:t>
              </a:r>
            </a:p>
            <a:p>
              <a:r>
                <a:rPr lang="fr-FR" dirty="0" smtClean="0">
                  <a:solidFill>
                    <a:srgbClr val="595959"/>
                  </a:solidFill>
                </a:rPr>
                <a:t>des </a:t>
              </a:r>
              <a:r>
                <a:rPr lang="fr-FR" dirty="0" err="1" smtClean="0">
                  <a:solidFill>
                    <a:srgbClr val="595959"/>
                  </a:solidFill>
                </a:rPr>
                <a:t>matchers</a:t>
              </a:r>
              <a:r>
                <a:rPr lang="fr-FR" dirty="0" smtClean="0">
                  <a:solidFill>
                    <a:srgbClr val="595959"/>
                  </a:solidFill>
                </a:rPr>
                <a:t> </a:t>
              </a:r>
              <a:r>
                <a:rPr lang="fr-FR" dirty="0" err="1" smtClean="0">
                  <a:solidFill>
                    <a:srgbClr val="595959"/>
                  </a:solidFill>
                </a:rPr>
                <a:t>Hamcrest</a:t>
              </a:r>
              <a:r>
                <a:rPr lang="fr-FR" dirty="0" smtClean="0">
                  <a:solidFill>
                    <a:srgbClr val="595959"/>
                  </a:solidFill>
                </a:rPr>
                <a:t>, …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739449" y="3789040"/>
            <a:ext cx="8280920" cy="2631489"/>
          </a:xfrm>
          <a:prstGeom prst="rect">
            <a:avLst/>
          </a:prstGeom>
          <a:noFill/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&lt;?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php</a:t>
            </a:r>
            <a:endParaRPr lang="en-US" sz="11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require_once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SomeClass.php</a:t>
            </a:r>
            <a:r>
              <a:rPr lang="en-US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100" b="1" dirty="0">
                <a:latin typeface="Courier New"/>
                <a:cs typeface="Courier New"/>
              </a:rPr>
              <a:t>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class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StubTest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extends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PHPUnit_Framework_TestCase</a:t>
            </a:r>
            <a:endParaRPr lang="en-US" sz="11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 public function 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testOnConsecutiveCallsStub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 smtClean="0">
                <a:latin typeface="Courier New"/>
                <a:cs typeface="Courier New"/>
              </a:rPr>
              <a:t>       </a:t>
            </a:r>
            <a:r>
              <a:rPr lang="en-US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stub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$this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getMock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SomeClass</a:t>
            </a:r>
            <a:r>
              <a:rPr lang="en-US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        </a:t>
            </a:r>
            <a:r>
              <a:rPr lang="en-US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stub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expects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$this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any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())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    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method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doSomething</a:t>
            </a:r>
            <a:r>
              <a:rPr lang="en-US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100" b="1" dirty="0">
                <a:latin typeface="Courier New"/>
                <a:cs typeface="Courier New"/>
              </a:rPr>
              <a:t>            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will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$this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onConsecutiveCalls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7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100" b="1" dirty="0" smtClean="0">
                <a:latin typeface="Courier New"/>
                <a:cs typeface="Courier New"/>
              </a:rPr>
              <a:t>        </a:t>
            </a:r>
            <a:r>
              <a:rPr lang="en-US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this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assertEquals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en-US" sz="1100" b="1" dirty="0"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$stub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doSomething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</a:t>
            </a:r>
            <a:r>
              <a:rPr lang="en-US" sz="11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assertThat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>
                <a:solidFill>
                  <a:srgbClr val="3366FF"/>
                </a:solidFill>
                <a:latin typeface="Courier New"/>
                <a:cs typeface="Courier New"/>
              </a:rPr>
              <a:t>$stub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en-US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doSomething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), </a:t>
            </a:r>
            <a:r>
              <a:rPr lang="en-US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is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3)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latin typeface="Courier New"/>
                <a:cs typeface="Courier New"/>
              </a:rPr>
              <a:t> </a:t>
            </a:r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  <a:endParaRPr lang="fr-FR" sz="11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1016872" y="3861048"/>
            <a:ext cx="7587576" cy="1481356"/>
            <a:chOff x="1016872" y="3861048"/>
            <a:chExt cx="7587576" cy="1481356"/>
          </a:xfrm>
        </p:grpSpPr>
        <p:grpSp>
          <p:nvGrpSpPr>
            <p:cNvPr id="27" name="Grouper 26"/>
            <p:cNvGrpSpPr/>
            <p:nvPr/>
          </p:nvGrpSpPr>
          <p:grpSpPr>
            <a:xfrm>
              <a:off x="1016872" y="3861048"/>
              <a:ext cx="7587576" cy="400110"/>
              <a:chOff x="1016872" y="1556792"/>
              <a:chExt cx="7587576" cy="400110"/>
            </a:xfrm>
          </p:grpSpPr>
          <p:sp>
            <p:nvSpPr>
              <p:cNvPr id="32" name="Rectangle à coins arrondis 31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Travis</a:t>
                </a:r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–CI / JMS </a:t>
                </a:r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Automatic</a:t>
                </a:r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Code </a:t>
                </a:r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review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8" name="Flèche vers la droite 27"/>
            <p:cNvSpPr/>
            <p:nvPr/>
          </p:nvSpPr>
          <p:spPr bwMode="auto">
            <a:xfrm>
              <a:off x="1475656" y="4445757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54232" y="4261637"/>
              <a:ext cx="5379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Serveur de CI utilisé par de nombreux projets PHP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>
              <a:off x="1475656" y="4782823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854232" y="4598703"/>
              <a:ext cx="5655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Réalisation d’audits automatiques sur le code source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34" name="Flèche vers la droite 33"/>
            <p:cNvSpPr/>
            <p:nvPr/>
          </p:nvSpPr>
          <p:spPr bwMode="auto">
            <a:xfrm>
              <a:off x="1475656" y="5157192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854232" y="4973072"/>
              <a:ext cx="340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Intégration aisée avec Git(hub)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41326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</a:t>
            </a:r>
            <a:endParaRPr lang="fr-FR" sz="28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1016872" y="1196752"/>
            <a:ext cx="7587576" cy="1106987"/>
            <a:chOff x="1016872" y="1196752"/>
            <a:chExt cx="7587576" cy="1106987"/>
          </a:xfrm>
        </p:grpSpPr>
        <p:grpSp>
          <p:nvGrpSpPr>
            <p:cNvPr id="6" name="Grouper 5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11" name="Rectangle à coins arrondis 10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Guzzle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7" name="Flèche vers la droite 6"/>
            <p:cNvSpPr/>
            <p:nvPr/>
          </p:nvSpPr>
          <p:spPr bwMode="auto">
            <a:xfrm>
              <a:off x="1475656" y="1781461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854232" y="1597341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Abstraction objet sur </a:t>
              </a:r>
              <a:r>
                <a:rPr lang="fr-FR" dirty="0" err="1" smtClean="0">
                  <a:solidFill>
                    <a:srgbClr val="595959"/>
                  </a:solidFill>
                </a:rPr>
                <a:t>curl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9" name="Flèche vers la droite 8"/>
            <p:cNvSpPr/>
            <p:nvPr/>
          </p:nvSpPr>
          <p:spPr bwMode="auto">
            <a:xfrm>
              <a:off x="1475656" y="2118527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854232" y="1934407"/>
              <a:ext cx="4249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Fortement guidé par les principes REST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768944" y="2323614"/>
            <a:ext cx="8195544" cy="3985706"/>
          </a:xfrm>
          <a:prstGeom prst="rect">
            <a:avLst/>
          </a:prstGeom>
          <a:noFill/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public </a:t>
            </a:r>
            <a:r>
              <a:rPr lang="fr-FR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searchBooks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query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$tags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array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(),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rows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$offset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$sort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fr-FR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desc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$client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new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Client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"http://localhost:9980/books/{q}{?</a:t>
            </a:r>
            <a:r>
              <a:rPr lang="fr-FR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rows,offset,sort,tags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*}"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array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   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"q"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 smtClean="0">
                <a:latin typeface="Courier New"/>
                <a:cs typeface="Courier New"/>
              </a:rPr>
              <a:t>    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=&gt;</a:t>
            </a:r>
            <a:r>
              <a:rPr lang="fr-FR" sz="1100" b="1" dirty="0" smtClean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query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   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fr-FR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rows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 smtClean="0">
                <a:latin typeface="Courier New"/>
                <a:cs typeface="Courier New"/>
              </a:rPr>
              <a:t> 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rows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   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"offset"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=&gt;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$offset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   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"sort"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 smtClean="0">
                <a:latin typeface="Courier New"/>
                <a:cs typeface="Courier New"/>
              </a:rPr>
              <a:t> 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$sort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   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"tags"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 smtClean="0">
                <a:latin typeface="Courier New"/>
                <a:cs typeface="Courier New"/>
              </a:rPr>
              <a:t>  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$tags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   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    );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$client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setDefaultHeaders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([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fr-FR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accept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=&gt;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'application/</a:t>
            </a:r>
            <a:r>
              <a:rPr lang="fr-FR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xml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]);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request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$client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</a:t>
            </a:r>
            <a:r>
              <a:rPr lang="fr-FR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echo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request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getUrl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response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request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send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</a:t>
            </a:r>
            <a:r>
              <a:rPr lang="fr-FR" sz="1100" b="1" dirty="0" err="1">
                <a:solidFill>
                  <a:srgbClr val="008000"/>
                </a:solidFill>
                <a:latin typeface="Courier New"/>
                <a:cs typeface="Courier New"/>
              </a:rPr>
              <a:t>echo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response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-&gt;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getBody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r-FR" sz="1100" b="1" dirty="0">
                <a:latin typeface="Courier New"/>
                <a:cs typeface="Courier New"/>
              </a:rPr>
              <a:t> </a:t>
            </a:r>
          </a:p>
          <a:p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searchBooks</a:t>
            </a:r>
            <a:r>
              <a:rPr lang="fr-FR" sz="1100" b="1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fr-FR" sz="1100" b="1" dirty="0" smtClean="0">
                <a:solidFill>
                  <a:srgbClr val="800000"/>
                </a:solidFill>
                <a:latin typeface="Courier New"/>
                <a:cs typeface="Courier New"/>
              </a:rPr>
              <a:t>"Star </a:t>
            </a:r>
            <a:r>
              <a:rPr lang="fr-FR" sz="11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Wars</a:t>
            </a:r>
            <a:r>
              <a:rPr lang="fr-FR" sz="1100" b="1" dirty="0" smtClean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[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'cat'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=&gt;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fr-FR" sz="1100" b="1" dirty="0" err="1">
                <a:solidFill>
                  <a:srgbClr val="800000"/>
                </a:solidFill>
                <a:latin typeface="Courier New"/>
                <a:cs typeface="Courier New"/>
              </a:rPr>
              <a:t>novel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,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'country'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=&gt;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800000"/>
                </a:solidFill>
                <a:latin typeface="Courier New"/>
                <a:cs typeface="Courier New"/>
              </a:rPr>
              <a:t>'en-US'</a:t>
            </a:r>
            <a:r>
              <a:rPr lang="fr-FR" sz="1100" b="1" dirty="0">
                <a:solidFill>
                  <a:srgbClr val="008000"/>
                </a:solidFill>
                <a:latin typeface="Courier New"/>
                <a:cs typeface="Courier New"/>
              </a:rPr>
              <a:t>]);</a:t>
            </a:r>
          </a:p>
          <a:p>
            <a:r>
              <a:rPr lang="fr-FR" sz="1100" b="1" dirty="0">
                <a:latin typeface="Courier New"/>
                <a:cs typeface="Courier New"/>
              </a:rPr>
              <a:t> </a:t>
            </a:r>
          </a:p>
          <a:p>
            <a:r>
              <a:rPr lang="fr-FR" sz="1100" b="1" dirty="0">
                <a:latin typeface="Courier New"/>
                <a:cs typeface="Courier New"/>
              </a:rPr>
              <a:t>// http://localhost:9980/books</a:t>
            </a:r>
            <a:r>
              <a:rPr lang="fr-FR" sz="1100" b="1" dirty="0" smtClean="0">
                <a:latin typeface="Courier New"/>
                <a:cs typeface="Courier New"/>
              </a:rPr>
              <a:t>/</a:t>
            </a:r>
            <a:r>
              <a:rPr lang="fr-FR" sz="1100" b="1" dirty="0" err="1" smtClean="0">
                <a:latin typeface="Courier New"/>
                <a:cs typeface="Courier New"/>
              </a:rPr>
              <a:t>Star+Wars?rows</a:t>
            </a:r>
            <a:r>
              <a:rPr lang="fr-FR" sz="1100" b="1" dirty="0">
                <a:latin typeface="Courier New"/>
                <a:cs typeface="Courier New"/>
              </a:rPr>
              <a:t>=10&amp;offset=0&amp;sort=</a:t>
            </a:r>
            <a:r>
              <a:rPr lang="fr-FR" sz="1100" b="1" dirty="0" err="1">
                <a:latin typeface="Courier New"/>
                <a:cs typeface="Courier New"/>
              </a:rPr>
              <a:t>desc&amp;cat</a:t>
            </a:r>
            <a:r>
              <a:rPr lang="fr-FR" sz="1100" b="1" dirty="0">
                <a:latin typeface="Courier New"/>
                <a:cs typeface="Courier New"/>
              </a:rPr>
              <a:t>=</a:t>
            </a:r>
            <a:r>
              <a:rPr lang="fr-FR" sz="1100" b="1" dirty="0" err="1">
                <a:latin typeface="Courier New"/>
                <a:cs typeface="Courier New"/>
              </a:rPr>
              <a:t>novel&amp;country</a:t>
            </a:r>
            <a:r>
              <a:rPr lang="fr-FR" sz="1100" b="1" dirty="0">
                <a:latin typeface="Courier New"/>
                <a:cs typeface="Courier New"/>
              </a:rPr>
              <a:t>=en-US</a:t>
            </a:r>
          </a:p>
          <a:p>
            <a:r>
              <a:rPr lang="fr-FR" sz="1100" b="1" dirty="0">
                <a:latin typeface="Courier New"/>
                <a:cs typeface="Courier New"/>
              </a:rPr>
              <a:t>// ...</a:t>
            </a:r>
          </a:p>
        </p:txBody>
      </p:sp>
      <p:grpSp>
        <p:nvGrpSpPr>
          <p:cNvPr id="30" name="Grouper 29"/>
          <p:cNvGrpSpPr/>
          <p:nvPr/>
        </p:nvGrpSpPr>
        <p:grpSpPr>
          <a:xfrm>
            <a:off x="1016872" y="2394021"/>
            <a:ext cx="7587576" cy="1476319"/>
            <a:chOff x="1016872" y="2394021"/>
            <a:chExt cx="7587576" cy="1476319"/>
          </a:xfrm>
        </p:grpSpPr>
        <p:grpSp>
          <p:nvGrpSpPr>
            <p:cNvPr id="21" name="Grouper 20"/>
            <p:cNvGrpSpPr/>
            <p:nvPr/>
          </p:nvGrpSpPr>
          <p:grpSpPr>
            <a:xfrm>
              <a:off x="1016872" y="2394021"/>
              <a:ext cx="7587576" cy="400110"/>
              <a:chOff x="1016872" y="1556792"/>
              <a:chExt cx="7587576" cy="400110"/>
            </a:xfrm>
          </p:grpSpPr>
          <p:sp>
            <p:nvSpPr>
              <p:cNvPr id="26" name="Rectangle à coins arrondis 25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JMS </a:t>
                </a:r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Serializer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Flèche vers la droite 21"/>
            <p:cNvSpPr/>
            <p:nvPr/>
          </p:nvSpPr>
          <p:spPr bwMode="auto">
            <a:xfrm>
              <a:off x="1475656" y="2978730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854232" y="2794610"/>
              <a:ext cx="2735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Equivalent allégé à JAXB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24" name="Flèche vers la droite 23"/>
            <p:cNvSpPr/>
            <p:nvPr/>
          </p:nvSpPr>
          <p:spPr bwMode="auto">
            <a:xfrm>
              <a:off x="1475656" y="3315796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854232" y="3131676"/>
              <a:ext cx="389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Fonctionne avec XML, JSON et YAML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>
              <a:off x="1475656" y="3685128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54232" y="3501008"/>
              <a:ext cx="3630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Support des annotations Doctrine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768944" y="980728"/>
            <a:ext cx="8195544" cy="38164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&lt;?</a:t>
            </a:r>
            <a:r>
              <a:rPr lang="fr-FR" sz="1100" b="1" dirty="0" err="1">
                <a:solidFill>
                  <a:srgbClr val="669900"/>
                </a:solidFill>
                <a:latin typeface="Courier New"/>
                <a:cs typeface="Courier New"/>
              </a:rPr>
              <a:t>php</a:t>
            </a:r>
            <a:endParaRPr lang="fr-FR" sz="1100" b="1" dirty="0">
              <a:solidFill>
                <a:srgbClr val="669900"/>
              </a:solidFill>
              <a:latin typeface="Courier New"/>
              <a:cs typeface="Courier New"/>
            </a:endParaRPr>
          </a:p>
          <a:p>
            <a:r>
              <a:rPr lang="fr-FR" sz="1100" b="1" dirty="0" err="1">
                <a:solidFill>
                  <a:srgbClr val="669900"/>
                </a:solidFill>
                <a:latin typeface="Courier New"/>
                <a:cs typeface="Courier New"/>
              </a:rPr>
              <a:t>namespace</a:t>
            </a:r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Boilerplate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\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SerializerBundle</a:t>
            </a:r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use </a:t>
            </a:r>
            <a:r>
              <a:rPr lang="fr-FR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JMS\</a:t>
            </a:r>
            <a:r>
              <a:rPr lang="fr-FR" sz="11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Serializer</a:t>
            </a:r>
            <a:r>
              <a:rPr lang="fr-FR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\Annotation</a:t>
            </a:r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 as</a:t>
            </a:r>
            <a:r>
              <a:rPr lang="fr-FR" sz="1100" b="1" dirty="0" smtClean="0">
                <a:latin typeface="Courier New"/>
                <a:cs typeface="Courier New"/>
              </a:rPr>
              <a:t> </a:t>
            </a:r>
            <a:r>
              <a:rPr lang="fr-FR" sz="11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Ser</a:t>
            </a:r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100" b="1" dirty="0" smtClean="0">
                <a:latin typeface="Courier New"/>
                <a:cs typeface="Courier New"/>
              </a:rPr>
              <a:t> </a:t>
            </a:r>
            <a:endParaRPr lang="fr-FR" sz="1100" b="1" dirty="0">
              <a:latin typeface="Courier New"/>
              <a:cs typeface="Courier New"/>
            </a:endParaRP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/**</a:t>
            </a:r>
          </a:p>
          <a:p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 * 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@</a:t>
            </a:r>
            <a:r>
              <a:rPr lang="fr-FR" sz="1100" b="1" dirty="0" err="1">
                <a:solidFill>
                  <a:srgbClr val="660066"/>
                </a:solidFill>
                <a:latin typeface="Courier New"/>
                <a:cs typeface="Courier New"/>
              </a:rPr>
              <a:t>XmlRoot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("book")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class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Book</a:t>
            </a:r>
          </a:p>
          <a:p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   /**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    * 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@</a:t>
            </a:r>
            <a:r>
              <a:rPr lang="fr-FR" sz="11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Ser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\Type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("string")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    */</a:t>
            </a:r>
          </a:p>
          <a:p>
            <a:r>
              <a:rPr lang="fr-FR" sz="1100" b="1" dirty="0">
                <a:latin typeface="Courier New"/>
                <a:cs typeface="Courier New"/>
              </a:rPr>
              <a:t>    </a:t>
            </a:r>
            <a:r>
              <a:rPr lang="fr-FR" sz="1100" b="1" dirty="0" err="1">
                <a:solidFill>
                  <a:srgbClr val="669900"/>
                </a:solidFill>
                <a:latin typeface="Courier New"/>
                <a:cs typeface="Courier New"/>
              </a:rPr>
              <a:t>protected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name</a:t>
            </a:r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100" b="1" dirty="0">
                <a:latin typeface="Courier New"/>
                <a:cs typeface="Courier New"/>
              </a:rPr>
              <a:t> 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   /**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    * 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@</a:t>
            </a:r>
            <a:r>
              <a:rPr lang="fr-FR" sz="1100" b="1" dirty="0" err="1">
                <a:solidFill>
                  <a:srgbClr val="660066"/>
                </a:solidFill>
                <a:latin typeface="Courier New"/>
                <a:cs typeface="Courier New"/>
              </a:rPr>
              <a:t>Ser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\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Type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("</a:t>
            </a:r>
            <a:r>
              <a:rPr lang="fr-FR" sz="1100" b="1" dirty="0" err="1">
                <a:solidFill>
                  <a:srgbClr val="660066"/>
                </a:solidFill>
                <a:latin typeface="Courier New"/>
                <a:cs typeface="Courier New"/>
              </a:rPr>
              <a:t>DateTime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")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    * 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@</a:t>
            </a:r>
            <a:r>
              <a:rPr lang="fr-FR" sz="1100" b="1" dirty="0" err="1">
                <a:solidFill>
                  <a:srgbClr val="660066"/>
                </a:solidFill>
                <a:latin typeface="Courier New"/>
                <a:cs typeface="Courier New"/>
              </a:rPr>
              <a:t>Ser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\</a:t>
            </a:r>
            <a:r>
              <a:rPr lang="fr-FR" sz="11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XmlAttribute</a:t>
            </a:r>
            <a:endParaRPr lang="fr-FR" sz="1100" b="1" dirty="0">
              <a:solidFill>
                <a:srgbClr val="660066"/>
              </a:solidFill>
              <a:latin typeface="Courier New"/>
              <a:cs typeface="Courier New"/>
            </a:endParaRP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    * 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@</a:t>
            </a:r>
            <a:r>
              <a:rPr lang="fr-FR" sz="1100" b="1" dirty="0" err="1">
                <a:solidFill>
                  <a:srgbClr val="660066"/>
                </a:solidFill>
                <a:latin typeface="Courier New"/>
                <a:cs typeface="Courier New"/>
              </a:rPr>
              <a:t>Ser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\</a:t>
            </a:r>
            <a:r>
              <a:rPr lang="fr-FR" sz="11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SerializedName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("</a:t>
            </a:r>
            <a:r>
              <a:rPr lang="fr-FR" sz="1100" b="1" dirty="0" smtClean="0">
                <a:solidFill>
                  <a:srgbClr val="660066"/>
                </a:solidFill>
                <a:latin typeface="Courier New"/>
                <a:cs typeface="Courier New"/>
              </a:rPr>
              <a:t>publication"</a:t>
            </a:r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100" b="1" dirty="0">
                <a:solidFill>
                  <a:srgbClr val="660066"/>
                </a:solidFill>
                <a:latin typeface="Courier New"/>
                <a:cs typeface="Courier New"/>
              </a:rPr>
              <a:t>     */</a:t>
            </a:r>
          </a:p>
          <a:p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    </a:t>
            </a:r>
            <a:r>
              <a:rPr lang="fr-FR" sz="1100" b="1" dirty="0" err="1">
                <a:solidFill>
                  <a:srgbClr val="669900"/>
                </a:solidFill>
                <a:latin typeface="Courier New"/>
                <a:cs typeface="Courier New"/>
              </a:rPr>
              <a:t>protected</a:t>
            </a:r>
            <a:r>
              <a:rPr lang="fr-FR" sz="1100" b="1" dirty="0">
                <a:latin typeface="Courier New"/>
                <a:cs typeface="Courier New"/>
              </a:rPr>
              <a:t> 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$</a:t>
            </a:r>
            <a:r>
              <a:rPr lang="fr-FR" sz="1100" b="1" dirty="0" err="1">
                <a:solidFill>
                  <a:srgbClr val="3366FF"/>
                </a:solidFill>
                <a:latin typeface="Courier New"/>
                <a:cs typeface="Courier New"/>
              </a:rPr>
              <a:t>publishedDate</a:t>
            </a:r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55576" y="4869160"/>
            <a:ext cx="8195544" cy="769441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&lt;?</a:t>
            </a:r>
            <a:r>
              <a:rPr lang="fr-FR" sz="11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xml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version</a:t>
            </a:r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1.0" </a:t>
            </a:r>
            <a:r>
              <a:rPr lang="fr-FR" sz="11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encoding</a:t>
            </a:r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"UTF-</a:t>
            </a:r>
            <a:r>
              <a:rPr lang="fr-FR" sz="11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8"?&gt;</a:t>
            </a:r>
          </a:p>
          <a:p>
            <a:r>
              <a:rPr lang="fr-FR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fr-FR" sz="1100" b="1" dirty="0">
                <a:solidFill>
                  <a:srgbClr val="3366FF"/>
                </a:solidFill>
                <a:latin typeface="Courier New"/>
                <a:cs typeface="Courier New"/>
              </a:rPr>
              <a:t>book </a:t>
            </a:r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publication=</a:t>
            </a:r>
            <a:r>
              <a:rPr lang="fr-FR" sz="1100" b="1" dirty="0" smtClean="0">
                <a:solidFill>
                  <a:srgbClr val="800000"/>
                </a:solidFill>
                <a:latin typeface="Courier New"/>
                <a:cs typeface="Courier New"/>
              </a:rPr>
              <a:t>"2013-01-08 19:30:00"</a:t>
            </a:r>
            <a:r>
              <a:rPr lang="fr-FR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fr-FR" sz="1100" b="1" dirty="0" smtClean="0">
                <a:latin typeface="Courier New"/>
                <a:cs typeface="Courier New"/>
              </a:rPr>
              <a:t>  </a:t>
            </a:r>
            <a:r>
              <a:rPr lang="fr-FR" sz="1100" b="1" dirty="0" smtClean="0">
                <a:solidFill>
                  <a:srgbClr val="7F7F7F"/>
                </a:solidFill>
                <a:latin typeface="Courier New"/>
                <a:cs typeface="Courier New"/>
              </a:rPr>
              <a:t>&lt;!CDATA[PHP : l’</a:t>
            </a:r>
            <a:r>
              <a:rPr lang="fr-FR" sz="1100" b="1" dirty="0" smtClean="0">
                <a:solidFill>
                  <a:srgbClr val="7F7F7F"/>
                </a:solidFill>
                <a:latin typeface="Courier New"/>
                <a:cs typeface="Courier New"/>
              </a:rPr>
              <a:t>âge de la maturité avec Symfony2 ?</a:t>
            </a:r>
            <a:r>
              <a:rPr lang="fr-FR" sz="1100" b="1" dirty="0" smtClean="0">
                <a:solidFill>
                  <a:srgbClr val="7F7F7F"/>
                </a:solidFill>
                <a:latin typeface="Courier New"/>
                <a:cs typeface="Courier New"/>
              </a:rPr>
              <a:t>]]&gt;</a:t>
            </a:r>
            <a:endParaRPr lang="fr-FR" sz="11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fr-FR" sz="1100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&lt;/book&gt;</a:t>
            </a:r>
            <a:endParaRPr lang="fr-FR" sz="11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68944" y="5714720"/>
            <a:ext cx="8195544" cy="261610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Courier New"/>
                <a:cs typeface="Courier New"/>
              </a:rPr>
              <a:t>{"name":"</a:t>
            </a:r>
            <a:r>
              <a:rPr lang="fr-FR" sz="1100" b="1" dirty="0">
                <a:solidFill>
                  <a:srgbClr val="669900"/>
                </a:solidFill>
                <a:latin typeface="Courier New"/>
                <a:cs typeface="Courier New"/>
              </a:rPr>
              <a:t>PHP : l’âge de la maturité avec Symfony2 </a:t>
            </a:r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?</a:t>
            </a:r>
            <a:r>
              <a:rPr lang="fr-FR" sz="1100" b="1" dirty="0" smtClean="0">
                <a:latin typeface="Courier New"/>
                <a:cs typeface="Courier New"/>
              </a:rPr>
              <a:t>","publication":"</a:t>
            </a:r>
            <a:r>
              <a:rPr lang="fr-FR" sz="1100" b="1" dirty="0" smtClean="0">
                <a:solidFill>
                  <a:srgbClr val="669900"/>
                </a:solidFill>
                <a:latin typeface="Courier New"/>
                <a:cs typeface="Courier New"/>
              </a:rPr>
              <a:t>2013-01-08 19:30:00</a:t>
            </a:r>
            <a:r>
              <a:rPr lang="fr-FR" sz="1100" b="1" dirty="0" smtClean="0">
                <a:latin typeface="Courier New"/>
                <a:cs typeface="Courier New"/>
              </a:rPr>
              <a:t>"}</a:t>
            </a:r>
            <a:endParaRPr lang="fr-FR" sz="11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90348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Stockage</a:t>
            </a:r>
            <a:endParaRPr lang="fr-FR" sz="28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1016872" y="1196752"/>
            <a:ext cx="7587576" cy="1466582"/>
            <a:chOff x="1016872" y="1196752"/>
            <a:chExt cx="7587576" cy="1466582"/>
          </a:xfrm>
        </p:grpSpPr>
        <p:grpSp>
          <p:nvGrpSpPr>
            <p:cNvPr id="6" name="Grouper 5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11" name="Rectangle à coins arrondis 10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Doctrine / </a:t>
                </a:r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Propel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7" name="Flèche vers la droite 6"/>
            <p:cNvSpPr/>
            <p:nvPr/>
          </p:nvSpPr>
          <p:spPr bwMode="auto">
            <a:xfrm>
              <a:off x="1475656" y="2141056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854232" y="1956936"/>
              <a:ext cx="4804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Doctrine 1 / </a:t>
              </a:r>
              <a:r>
                <a:rPr lang="fr-FR" dirty="0" err="1" smtClean="0">
                  <a:solidFill>
                    <a:srgbClr val="595959"/>
                  </a:solidFill>
                </a:rPr>
                <a:t>Propel</a:t>
              </a:r>
              <a:r>
                <a:rPr lang="fr-FR" dirty="0" smtClean="0">
                  <a:solidFill>
                    <a:srgbClr val="595959"/>
                  </a:solidFill>
                </a:rPr>
                <a:t> =&gt; Active Record pattern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9" name="Flèche vers la droite 8"/>
            <p:cNvSpPr/>
            <p:nvPr/>
          </p:nvSpPr>
          <p:spPr bwMode="auto">
            <a:xfrm>
              <a:off x="1475656" y="2478122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854232" y="2294002"/>
              <a:ext cx="517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Génération de code à partir d’une configuration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13" name="Flèche vers la droite 12"/>
            <p:cNvSpPr/>
            <p:nvPr/>
          </p:nvSpPr>
          <p:spPr bwMode="auto">
            <a:xfrm>
              <a:off x="1475656" y="1777927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854232" y="1593807"/>
              <a:ext cx="2583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Equivalent d’</a:t>
              </a:r>
              <a:r>
                <a:rPr lang="fr-FR" dirty="0" err="1" smtClean="0">
                  <a:solidFill>
                    <a:srgbClr val="595959"/>
                  </a:solidFill>
                </a:rPr>
                <a:t>Hibernate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1024445" y="4293096"/>
            <a:ext cx="7824143" cy="1466582"/>
            <a:chOff x="1016872" y="1196752"/>
            <a:chExt cx="7824143" cy="1466582"/>
          </a:xfrm>
        </p:grpSpPr>
        <p:grpSp>
          <p:nvGrpSpPr>
            <p:cNvPr id="17" name="Grouper 16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24" name="Rectangle à coins arrondis 23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RiakBundle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Flèche vers la droite 17"/>
            <p:cNvSpPr/>
            <p:nvPr/>
          </p:nvSpPr>
          <p:spPr bwMode="auto">
            <a:xfrm>
              <a:off x="1475656" y="2141056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854232" y="1956936"/>
              <a:ext cx="361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Intégration complète à Symfony2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20" name="Flèche vers la droite 19"/>
            <p:cNvSpPr/>
            <p:nvPr/>
          </p:nvSpPr>
          <p:spPr bwMode="auto">
            <a:xfrm>
              <a:off x="1475656" y="2478122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854232" y="2294002"/>
              <a:ext cx="6986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Utilisation de composer, </a:t>
              </a:r>
              <a:r>
                <a:rPr lang="fr-FR" dirty="0" err="1" smtClean="0">
                  <a:solidFill>
                    <a:srgbClr val="595959"/>
                  </a:solidFill>
                </a:rPr>
                <a:t>Travis</a:t>
              </a:r>
              <a:r>
                <a:rPr lang="fr-FR" dirty="0" smtClean="0">
                  <a:solidFill>
                    <a:srgbClr val="595959"/>
                  </a:solidFill>
                </a:rPr>
                <a:t>-CI, JMS </a:t>
              </a:r>
              <a:r>
                <a:rPr lang="fr-FR" dirty="0" err="1" smtClean="0">
                  <a:solidFill>
                    <a:srgbClr val="595959"/>
                  </a:solidFill>
                </a:rPr>
                <a:t>Automated</a:t>
              </a:r>
              <a:r>
                <a:rPr lang="fr-FR" dirty="0" smtClean="0">
                  <a:solidFill>
                    <a:srgbClr val="595959"/>
                  </a:solidFill>
                </a:rPr>
                <a:t> Code </a:t>
              </a:r>
              <a:r>
                <a:rPr lang="fr-FR" dirty="0" err="1" smtClean="0">
                  <a:solidFill>
                    <a:srgbClr val="595959"/>
                  </a:solidFill>
                </a:rPr>
                <a:t>Review</a:t>
              </a:r>
              <a:r>
                <a:rPr lang="fr-FR" dirty="0" smtClean="0">
                  <a:solidFill>
                    <a:srgbClr val="595959"/>
                  </a:solidFill>
                </a:rPr>
                <a:t>, …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22" name="Flèche vers la droite 21"/>
            <p:cNvSpPr/>
            <p:nvPr/>
          </p:nvSpPr>
          <p:spPr bwMode="auto">
            <a:xfrm>
              <a:off x="1475656" y="1777927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854232" y="1593807"/>
              <a:ext cx="2842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Communication avec </a:t>
              </a:r>
              <a:r>
                <a:rPr lang="fr-FR" dirty="0" err="1" smtClean="0">
                  <a:solidFill>
                    <a:srgbClr val="595959"/>
                  </a:solidFill>
                </a:rPr>
                <a:t>Riak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1030240" y="2780928"/>
            <a:ext cx="7587576" cy="1466582"/>
            <a:chOff x="1016872" y="1196752"/>
            <a:chExt cx="7587576" cy="1466582"/>
          </a:xfrm>
        </p:grpSpPr>
        <p:grpSp>
          <p:nvGrpSpPr>
            <p:cNvPr id="27" name="Grouper 26"/>
            <p:cNvGrpSpPr/>
            <p:nvPr/>
          </p:nvGrpSpPr>
          <p:grpSpPr>
            <a:xfrm>
              <a:off x="1016872" y="1196752"/>
              <a:ext cx="7587576" cy="400110"/>
              <a:chOff x="1016872" y="1556792"/>
              <a:chExt cx="7587576" cy="400110"/>
            </a:xfrm>
          </p:grpSpPr>
          <p:sp>
            <p:nvSpPr>
              <p:cNvPr id="34" name="Rectangle à coins arrondis 33"/>
              <p:cNvSpPr/>
              <p:nvPr/>
            </p:nvSpPr>
            <p:spPr bwMode="auto">
              <a:xfrm>
                <a:off x="1016872" y="1615432"/>
                <a:ext cx="288032" cy="28803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N W3" charset="-128"/>
                  <a:cs typeface="ヒラギノ角ゴ ProN W3" charset="-128"/>
                  <a:sym typeface="Arial" charset="0"/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422184" y="1556792"/>
                <a:ext cx="718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PHPCR ODM</a:t>
                </a:r>
                <a:endParaRPr lang="fr-F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8" name="Flèche vers la droite 27"/>
            <p:cNvSpPr/>
            <p:nvPr/>
          </p:nvSpPr>
          <p:spPr bwMode="auto">
            <a:xfrm>
              <a:off x="1475656" y="2141056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54232" y="1956936"/>
              <a:ext cx="2601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Intégré dans Doctrine 2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>
              <a:off x="1475656" y="2478122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854232" y="2294002"/>
              <a:ext cx="3142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Encore à l’état de prototype</a:t>
              </a:r>
              <a:endParaRPr lang="fr-FR" dirty="0">
                <a:solidFill>
                  <a:srgbClr val="595959"/>
                </a:solidFill>
              </a:endParaRPr>
            </a:p>
          </p:txBody>
        </p:sp>
        <p:sp>
          <p:nvSpPr>
            <p:cNvPr id="32" name="Flèche vers la droite 31"/>
            <p:cNvSpPr/>
            <p:nvPr/>
          </p:nvSpPr>
          <p:spPr bwMode="auto">
            <a:xfrm>
              <a:off x="1475656" y="1777927"/>
              <a:ext cx="288032" cy="72008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854232" y="1593807"/>
              <a:ext cx="3621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595959"/>
                  </a:solidFill>
                </a:rPr>
                <a:t>Basé sur Java Content </a:t>
              </a:r>
              <a:r>
                <a:rPr lang="fr-FR" dirty="0" err="1" smtClean="0">
                  <a:solidFill>
                    <a:srgbClr val="595959"/>
                  </a:solidFill>
                </a:rPr>
                <a:t>Repository</a:t>
              </a:r>
              <a:endParaRPr lang="fr-FR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0211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Divers</a:t>
            </a:r>
            <a:endParaRPr lang="fr-FR" sz="28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1016872" y="1196752"/>
            <a:ext cx="7587576" cy="400110"/>
            <a:chOff x="1016872" y="1556792"/>
            <a:chExt cx="7587576" cy="400110"/>
          </a:xfrm>
        </p:grpSpPr>
        <p:sp>
          <p:nvSpPr>
            <p:cNvPr id="13" name="Rectangle à coins arrondis 12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Assetic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: web </a:t>
              </a:r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assets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016872" y="1749262"/>
            <a:ext cx="7587576" cy="400110"/>
            <a:chOff x="1016872" y="1556792"/>
            <a:chExt cx="7587576" cy="400110"/>
          </a:xfrm>
        </p:grpSpPr>
        <p:sp>
          <p:nvSpPr>
            <p:cNvPr id="16" name="Rectangle à coins arrondis 15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Twig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: </a:t>
              </a:r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templating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language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025039" y="2301772"/>
            <a:ext cx="7587576" cy="400110"/>
            <a:chOff x="1016872" y="1556792"/>
            <a:chExt cx="7587576" cy="400110"/>
          </a:xfrm>
        </p:grpSpPr>
        <p:sp>
          <p:nvSpPr>
            <p:cNvPr id="19" name="Rectangle à coins arrondis 18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Sismo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: micro </a:t>
              </a:r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Continuous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Integration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server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Grouper 20"/>
          <p:cNvGrpSpPr/>
          <p:nvPr/>
        </p:nvGrpSpPr>
        <p:grpSpPr>
          <a:xfrm>
            <a:off x="1025039" y="2854282"/>
            <a:ext cx="7587576" cy="400110"/>
            <a:chOff x="1016872" y="1556792"/>
            <a:chExt cx="7587576" cy="400110"/>
          </a:xfrm>
        </p:grpSpPr>
        <p:sp>
          <p:nvSpPr>
            <p:cNvPr id="22" name="Rectangle à coins arrondis 21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Silex : micro web </a:t>
              </a:r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framework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Grouper 23"/>
          <p:cNvGrpSpPr/>
          <p:nvPr/>
        </p:nvGrpSpPr>
        <p:grpSpPr>
          <a:xfrm>
            <a:off x="1025039" y="3406792"/>
            <a:ext cx="7587576" cy="400110"/>
            <a:chOff x="1016872" y="1556792"/>
            <a:chExt cx="7587576" cy="400110"/>
          </a:xfrm>
        </p:grpSpPr>
        <p:sp>
          <p:nvSpPr>
            <p:cNvPr id="25" name="Rectangle à coins arrondis 24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Pimple : micro </a:t>
              </a:r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Dependency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Injector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container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1025039" y="3942873"/>
            <a:ext cx="7587576" cy="400110"/>
            <a:chOff x="1016872" y="1556792"/>
            <a:chExt cx="7587576" cy="400110"/>
          </a:xfrm>
        </p:grpSpPr>
        <p:sp>
          <p:nvSpPr>
            <p:cNvPr id="28" name="Rectangle à coins arrondis 27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Geocoder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1025039" y="4495417"/>
            <a:ext cx="7587576" cy="400110"/>
            <a:chOff x="1016872" y="1556792"/>
            <a:chExt cx="7587576" cy="400110"/>
          </a:xfrm>
        </p:grpSpPr>
        <p:sp>
          <p:nvSpPr>
            <p:cNvPr id="31" name="Rectangle à coins arrondis 30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Goutte : web scraper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" name="Grouper 32"/>
          <p:cNvGrpSpPr/>
          <p:nvPr/>
        </p:nvGrpSpPr>
        <p:grpSpPr>
          <a:xfrm>
            <a:off x="1025039" y="5063980"/>
            <a:ext cx="7587576" cy="400110"/>
            <a:chOff x="1016872" y="1556792"/>
            <a:chExt cx="7587576" cy="400110"/>
          </a:xfrm>
        </p:grpSpPr>
        <p:sp>
          <p:nvSpPr>
            <p:cNvPr id="34" name="Rectangle à coins arrondis 33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Monolog</a:t>
              </a:r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: gestion de logs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1016872" y="5616490"/>
            <a:ext cx="7587576" cy="400110"/>
            <a:chOff x="1016872" y="1556792"/>
            <a:chExt cx="7587576" cy="400110"/>
          </a:xfrm>
        </p:grpSpPr>
        <p:sp>
          <p:nvSpPr>
            <p:cNvPr id="38" name="Rectangle à coins arrondis 37"/>
            <p:cNvSpPr/>
            <p:nvPr/>
          </p:nvSpPr>
          <p:spPr bwMode="auto">
            <a:xfrm>
              <a:off x="1016872" y="1615432"/>
              <a:ext cx="288032" cy="2880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422184" y="1556792"/>
              <a:ext cx="7182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096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28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41193" y="3212976"/>
            <a:ext cx="2285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Symfony2</a:t>
            </a:r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80928" y="1941984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Doctrine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87624" y="292116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rgbClr val="7F7F7F"/>
                </a:solidFill>
              </a:rPr>
              <a:t>PHPUnit</a:t>
            </a:r>
            <a:endParaRPr lang="fr-FR" sz="2000" dirty="0">
              <a:solidFill>
                <a:srgbClr val="7F7F7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359838" y="282883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7F7F7F"/>
                </a:solidFill>
              </a:rPr>
              <a:t>geocoder</a:t>
            </a:r>
            <a:endParaRPr lang="fr-FR" sz="1200" dirty="0">
              <a:solidFill>
                <a:srgbClr val="7F7F7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084418" y="5146159"/>
            <a:ext cx="153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Composer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940152" y="1267852"/>
            <a:ext cx="174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Namespace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87624" y="4869160"/>
            <a:ext cx="50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7F7F7F"/>
                </a:solidFill>
              </a:rPr>
              <a:t>Trait</a:t>
            </a:r>
            <a:endParaRPr lang="fr-FR" sz="1200" dirty="0">
              <a:solidFill>
                <a:srgbClr val="7F7F7F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32131" y="2350010"/>
            <a:ext cx="714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7F7F7F"/>
                </a:solidFill>
              </a:rPr>
              <a:t>PHPCR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20200" y="3028310"/>
            <a:ext cx="85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>
                <a:solidFill>
                  <a:srgbClr val="7F7F7F"/>
                </a:solidFill>
              </a:rPr>
              <a:t>Coroutines</a:t>
            </a:r>
            <a:endParaRPr lang="fr-FR" sz="1100" dirty="0">
              <a:solidFill>
                <a:srgbClr val="7F7F7F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58074" y="4777397"/>
            <a:ext cx="766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7F7F7F"/>
                </a:solidFill>
              </a:rPr>
              <a:t>Propel</a:t>
            </a:r>
            <a:endParaRPr lang="fr-FR" sz="1600" dirty="0">
              <a:solidFill>
                <a:srgbClr val="7F7F7F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726239" y="2226899"/>
            <a:ext cx="1294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7F7F7F"/>
                </a:solidFill>
              </a:rPr>
              <a:t>JMS </a:t>
            </a:r>
            <a:r>
              <a:rPr lang="fr-FR" sz="1400" dirty="0" err="1" smtClean="0">
                <a:solidFill>
                  <a:srgbClr val="7F7F7F"/>
                </a:solidFill>
              </a:rPr>
              <a:t>Serializer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94932" y="3859307"/>
            <a:ext cx="802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7F7F7F"/>
                </a:solidFill>
              </a:rPr>
              <a:t>Guzzle</a:t>
            </a:r>
            <a:endParaRPr lang="fr-FR" sz="1600" dirty="0">
              <a:solidFill>
                <a:srgbClr val="7F7F7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208747" y="4144932"/>
            <a:ext cx="146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Code </a:t>
            </a:r>
            <a:r>
              <a:rPr lang="fr-FR" dirty="0" err="1" smtClean="0">
                <a:solidFill>
                  <a:srgbClr val="7F7F7F"/>
                </a:solidFill>
              </a:rPr>
              <a:t>review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858591" y="3321278"/>
            <a:ext cx="621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7F7F7F"/>
                </a:solidFill>
              </a:rPr>
              <a:t>Goutte</a:t>
            </a:r>
            <a:endParaRPr lang="fr-FR" sz="1100" dirty="0">
              <a:solidFill>
                <a:srgbClr val="7F7F7F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09337" y="1247352"/>
            <a:ext cx="193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7F7F7F"/>
                </a:solidFill>
              </a:rPr>
              <a:t>Dependency</a:t>
            </a:r>
            <a:r>
              <a:rPr lang="fr-FR" sz="1400" dirty="0" smtClean="0">
                <a:solidFill>
                  <a:srgbClr val="7F7F7F"/>
                </a:solidFill>
              </a:rPr>
              <a:t> Injection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80928" y="4149390"/>
            <a:ext cx="181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Annotations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406403" y="559028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7F7F7F"/>
                </a:solidFill>
              </a:rPr>
              <a:t>Mockery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523203" y="1544851"/>
            <a:ext cx="11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Hamcrest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524328" y="4149390"/>
            <a:ext cx="58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7F7F7F"/>
                </a:solidFill>
              </a:rPr>
              <a:t>Behat</a:t>
            </a:r>
            <a:endParaRPr lang="fr-FR" sz="1200" dirty="0">
              <a:solidFill>
                <a:srgbClr val="7F7F7F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336208" y="3618384"/>
            <a:ext cx="106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7F7F7F"/>
                </a:solidFill>
              </a:rPr>
              <a:t>Autoloader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55908" y="491589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7F7F7F"/>
                </a:solidFill>
              </a:rPr>
              <a:t>PSR</a:t>
            </a:r>
            <a:endParaRPr lang="fr-FR" sz="2000" dirty="0">
              <a:solidFill>
                <a:srgbClr val="7F7F7F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066513" y="2126650"/>
            <a:ext cx="186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7F7F7F"/>
                </a:solidFill>
              </a:rPr>
              <a:t>Built</a:t>
            </a:r>
            <a:r>
              <a:rPr lang="fr-FR" sz="1600" dirty="0" smtClean="0">
                <a:solidFill>
                  <a:srgbClr val="7F7F7F"/>
                </a:solidFill>
              </a:rPr>
              <a:t>-in </a:t>
            </a:r>
            <a:r>
              <a:rPr lang="fr-FR" sz="1600" dirty="0" err="1" smtClean="0">
                <a:solidFill>
                  <a:srgbClr val="7F7F7F"/>
                </a:solidFill>
              </a:rPr>
              <a:t>webserver</a:t>
            </a:r>
            <a:endParaRPr lang="fr-FR" sz="1600" dirty="0">
              <a:solidFill>
                <a:srgbClr val="7F7F7F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497092" y="52384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Generator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958074" y="5695937"/>
            <a:ext cx="690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rgbClr val="7F7F7F"/>
                </a:solidFill>
              </a:rPr>
              <a:t>Twig</a:t>
            </a:r>
            <a:endParaRPr lang="fr-FR" sz="2000" dirty="0">
              <a:solidFill>
                <a:srgbClr val="7F7F7F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32079" y="2474312"/>
            <a:ext cx="132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F7F7F"/>
                </a:solidFill>
              </a:rPr>
              <a:t>RiakBundle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055980" y="2843644"/>
            <a:ext cx="640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7F7F7F"/>
                </a:solidFill>
              </a:rPr>
              <a:t>Sismo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497092" y="2188205"/>
            <a:ext cx="654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7F7F7F"/>
                </a:solidFill>
              </a:rPr>
              <a:t>Monolog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576152" y="1062686"/>
            <a:ext cx="649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7F7F7F"/>
                </a:solidFill>
              </a:rPr>
              <a:t>Pimple</a:t>
            </a:r>
            <a:endParaRPr lang="fr-FR" sz="1200" dirty="0">
              <a:solidFill>
                <a:srgbClr val="7F7F7F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9715" y="54056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Silex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09337" y="5880603"/>
            <a:ext cx="98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rgbClr val="7F7F7F"/>
                </a:solidFill>
              </a:rPr>
              <a:t>Assetic</a:t>
            </a:r>
            <a:endParaRPr lang="fr-FR" sz="2000" dirty="0">
              <a:solidFill>
                <a:srgbClr val="7F7F7F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710825" y="3464495"/>
            <a:ext cx="151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F7F7F"/>
                </a:solidFill>
              </a:rPr>
              <a:t>DOM Crawler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857937" y="5774955"/>
            <a:ext cx="417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7F7F7F"/>
                </a:solidFill>
              </a:rPr>
              <a:t>ESI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671783" y="1693967"/>
            <a:ext cx="868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7F7F7F"/>
                </a:solidFill>
              </a:rPr>
              <a:t>Travis</a:t>
            </a:r>
            <a:r>
              <a:rPr lang="fr-FR" sz="1400" dirty="0" smtClean="0">
                <a:solidFill>
                  <a:srgbClr val="7F7F7F"/>
                </a:solidFill>
              </a:rPr>
              <a:t>-CI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580928" y="3584176"/>
            <a:ext cx="69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7F7F7F"/>
                </a:solidFill>
              </a:rPr>
              <a:t>github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227666" y="6126824"/>
            <a:ext cx="174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7F7F7F"/>
                </a:solidFill>
              </a:rPr>
              <a:t>Event-base </a:t>
            </a:r>
            <a:r>
              <a:rPr lang="fr-FR" sz="1100" dirty="0" err="1" smtClean="0">
                <a:solidFill>
                  <a:srgbClr val="7F7F7F"/>
                </a:solidFill>
              </a:rPr>
              <a:t>development</a:t>
            </a:r>
            <a:endParaRPr lang="fr-FR" sz="1100" dirty="0">
              <a:solidFill>
                <a:srgbClr val="7F7F7F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208747" y="5903976"/>
            <a:ext cx="6731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7F7F7F"/>
                </a:solidFill>
              </a:rPr>
              <a:t>Console</a:t>
            </a:r>
            <a:endParaRPr lang="fr-FR" sz="11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424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Titr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xte">
      <a:majorFont>
        <a:latin typeface="Kenyan Coffee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Slide tex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e 2009 PPT BoM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 texte">
      <a:majorFont>
        <a:latin typeface="Kenyan Coffee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Slide tex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2009 PPT BoM</Template>
  <TotalTime>14474</TotalTime>
  <Words>1384</Words>
  <Application>Microsoft Macintosh PowerPoint</Application>
  <PresentationFormat>Présentation à l'écran (4:3)</PresentationFormat>
  <Paragraphs>236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Titre</vt:lpstr>
      <vt:lpstr>Modele 2009 PPT BoM</vt:lpstr>
      <vt:lpstr>PHP : l’âge de la maturité avec Symfony2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Group</dc:title>
  <dc:subject/>
  <dc:creator>Rémi Alvado</dc:creator>
  <cp:keywords/>
  <dc:description/>
  <cp:lastModifiedBy>Rémi Alvado</cp:lastModifiedBy>
  <cp:revision>101</cp:revision>
  <dcterms:created xsi:type="dcterms:W3CDTF">2011-03-17T13:39:11Z</dcterms:created>
  <dcterms:modified xsi:type="dcterms:W3CDTF">2013-01-02T15:37:20Z</dcterms:modified>
  <cp:category/>
</cp:coreProperties>
</file>