
<file path=[Content_Types].xml><?xml version="1.0" encoding="utf-8"?>
<Types xmlns="http://schemas.openxmlformats.org/package/2006/content-types">
  <Default Extension="xml" ContentType="application/xml"/>
  <Default Extension="ico" ContentType="image/x-icon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8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CAF-5CA0-AC4E-A98F-84F8AA413D73}" type="datetimeFigureOut">
              <a:rPr lang="fr-FR" smtClean="0"/>
              <a:t>06/06/2014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ico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4" y="4331225"/>
            <a:ext cx="3228280" cy="2165651"/>
          </a:xfrm>
          <a:prstGeom prst="rect">
            <a:avLst/>
          </a:prstGeom>
        </p:spPr>
      </p:pic>
      <p:pic>
        <p:nvPicPr>
          <p:cNvPr id="8" name="Image 7" descr="logo_angular_plus_d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25" y="929930"/>
            <a:ext cx="3543399" cy="533264"/>
          </a:xfrm>
          <a:prstGeom prst="rect">
            <a:avLst/>
          </a:prstGeom>
        </p:spPr>
      </p:pic>
      <p:pic>
        <p:nvPicPr>
          <p:cNvPr id="9" name="Image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073963"/>
            <a:ext cx="7747000" cy="15875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82728" y="4791662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Rémi Alvado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3401" y="5096962"/>
            <a:ext cx="27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Senior </a:t>
            </a:r>
            <a:r>
              <a:rPr lang="fr-FR" dirty="0" err="1" smtClean="0"/>
              <a:t>Frontend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3401" y="5414051"/>
            <a:ext cx="2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emi.alvado@gmail.com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2055" y="5724650"/>
            <a:ext cx="144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remialvado</a:t>
            </a:r>
            <a:endParaRPr lang="fr-FR" dirty="0"/>
          </a:p>
        </p:txBody>
      </p:sp>
      <p:pic>
        <p:nvPicPr>
          <p:cNvPr id="14" name="Image 13" descr="favicon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816078"/>
            <a:ext cx="256560" cy="256560"/>
          </a:xfrm>
          <a:prstGeom prst="rect">
            <a:avLst/>
          </a:prstGeom>
        </p:spPr>
      </p:pic>
      <p:pic>
        <p:nvPicPr>
          <p:cNvPr id="15" name="Image 14" descr="favicon2.ic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508982"/>
            <a:ext cx="263896" cy="263896"/>
          </a:xfrm>
          <a:prstGeom prst="rect">
            <a:avLst/>
          </a:prstGeom>
        </p:spPr>
      </p:pic>
      <p:pic>
        <p:nvPicPr>
          <p:cNvPr id="16" name="Image 15" descr="favicon (1).ic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171666"/>
            <a:ext cx="281238" cy="281238"/>
          </a:xfrm>
          <a:prstGeom prst="rect">
            <a:avLst/>
          </a:prstGeom>
        </p:spPr>
      </p:pic>
      <p:pic>
        <p:nvPicPr>
          <p:cNvPr id="17" name="Image 16" descr="favicon (2).ico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43983"/>
            <a:ext cx="274323" cy="2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8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Entités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4" name="Grouper 13"/>
          <p:cNvGrpSpPr/>
          <p:nvPr/>
        </p:nvGrpSpPr>
        <p:grpSpPr>
          <a:xfrm>
            <a:off x="805228" y="897566"/>
            <a:ext cx="8166986" cy="461665"/>
            <a:chOff x="826574" y="1696825"/>
            <a:chExt cx="8166986" cy="461665"/>
          </a:xfrm>
        </p:grpSpPr>
        <p:sp>
          <p:nvSpPr>
            <p:cNvPr id="15" name="ZoneTexte 14"/>
            <p:cNvSpPr txBox="1"/>
            <p:nvPr/>
          </p:nvSpPr>
          <p:spPr>
            <a:xfrm>
              <a:off x="1077962" y="1696825"/>
              <a:ext cx="7915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Controller : l’entité qui connecte les parties d’un composant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6" name="Triangle isocèle 1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8168" y="1387344"/>
            <a:ext cx="8559659" cy="47669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94897" y="1472721"/>
            <a:ext cx="794189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&lt;</a:t>
            </a:r>
            <a:r>
              <a:rPr lang="fr-FR" sz="1600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ul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chemeClr val="accent4"/>
                </a:solidFill>
                <a:latin typeface="Courier New"/>
                <a:cs typeface="Courier New"/>
              </a:rPr>
              <a:t>recipe</a:t>
            </a:r>
            <a:r>
              <a:rPr lang="fr-FR" sz="1600" dirty="0">
                <a:solidFill>
                  <a:schemeClr val="accent4"/>
                </a:solidFill>
                <a:latin typeface="Courier New"/>
                <a:cs typeface="Courier New"/>
              </a:rPr>
              <a:t>-book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   &lt;li </a:t>
            </a:r>
            <a:r>
              <a:rPr lang="fr-FR" sz="1600" dirty="0" err="1">
                <a:solidFill>
                  <a:schemeClr val="accent4"/>
                </a:solidFill>
                <a:latin typeface="Courier New"/>
                <a:cs typeface="Courier New"/>
              </a:rPr>
              <a:t>ng-repeat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="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recipe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ctrl.recipes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"&gt;</a:t>
            </a:r>
            <a:r>
              <a:rPr lang="fr-FR" sz="1600" dirty="0" smtClean="0">
                <a:latin typeface="Courier New"/>
                <a:cs typeface="Courier New"/>
              </a:rPr>
              <a:t>{{</a:t>
            </a:r>
            <a:r>
              <a:rPr lang="fr-FR" sz="1600" dirty="0" err="1" smtClean="0">
                <a:latin typeface="Courier New"/>
                <a:cs typeface="Courier New"/>
              </a:rPr>
              <a:t>recipe.name</a:t>
            </a:r>
            <a:r>
              <a:rPr lang="fr-FR" sz="1600" dirty="0" smtClean="0">
                <a:latin typeface="Courier New"/>
                <a:cs typeface="Courier New"/>
              </a:rPr>
              <a:t>}}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&lt;/li&gt;</a:t>
            </a:r>
          </a:p>
          <a:p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&lt;/</a:t>
            </a:r>
            <a:r>
              <a:rPr lang="fr-FR" sz="1600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ul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&gt;</a:t>
            </a:r>
            <a:endParaRPr lang="fr-FR" sz="1600" dirty="0" smtClean="0">
              <a:solidFill>
                <a:srgbClr val="77933C"/>
              </a:solidFill>
              <a:latin typeface="Courier New"/>
              <a:cs typeface="Courier New"/>
            </a:endParaRPr>
          </a:p>
          <a:p>
            <a:endParaRPr lang="fr-FR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NgController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(</a:t>
            </a: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selector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‘[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recipe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-book]’,</a:t>
            </a: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publishAs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‘ctrl’</a:t>
            </a:r>
            <a:endParaRPr lang="fr-FR" sz="1600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class </a:t>
            </a:r>
            <a:r>
              <a:rPr lang="fr-FR" sz="1600" dirty="0" err="1" smtClean="0">
                <a:latin typeface="Courier New"/>
                <a:cs typeface="Courier New"/>
              </a:rPr>
              <a:t>RecipeBookController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    List&lt;</a:t>
            </a:r>
            <a:r>
              <a:rPr lang="fr-FR" sz="1600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Recipe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&gt; </a:t>
            </a:r>
            <a:r>
              <a:rPr lang="fr-FR" sz="1600" dirty="0" err="1" smtClean="0">
                <a:latin typeface="Courier New"/>
                <a:cs typeface="Courier New"/>
              </a:rPr>
              <a:t>recipes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latin typeface="Courier New"/>
                <a:cs typeface="Courier New"/>
              </a:rPr>
              <a:t>RecipeBookController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 smtClean="0">
                <a:latin typeface="Courier New"/>
                <a:cs typeface="Courier New"/>
              </a:rPr>
              <a:t>recipes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=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_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loadRecipes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();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 }</a:t>
            </a:r>
          </a:p>
          <a:p>
            <a:endParaRPr lang="fr-FR" sz="1600" dirty="0" smtClean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List&lt;</a:t>
            </a:r>
            <a:r>
              <a:rPr lang="fr-FR" sz="16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Recipe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&gt;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_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loadRecipes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() {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/* ... */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endParaRPr lang="fr-FR" sz="1600" dirty="0" smtClean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2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Entités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7" name="Grouper 16"/>
          <p:cNvGrpSpPr/>
          <p:nvPr/>
        </p:nvGrpSpPr>
        <p:grpSpPr>
          <a:xfrm>
            <a:off x="805228" y="1124669"/>
            <a:ext cx="6377134" cy="830997"/>
            <a:chOff x="826574" y="1696825"/>
            <a:chExt cx="6377134" cy="830997"/>
          </a:xfrm>
        </p:grpSpPr>
        <p:sp>
          <p:nvSpPr>
            <p:cNvPr id="18" name="ZoneTexte 17"/>
            <p:cNvSpPr txBox="1"/>
            <p:nvPr/>
          </p:nvSpPr>
          <p:spPr>
            <a:xfrm>
              <a:off x="1077962" y="1696825"/>
              <a:ext cx="6125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Directive : décorateur qui ajoute de la logique à </a:t>
              </a:r>
            </a:p>
            <a:p>
              <a:r>
                <a:rPr lang="fr-FR" sz="2400" dirty="0" smtClean="0">
                  <a:solidFill>
                    <a:srgbClr val="7F7F7F"/>
                  </a:solidFill>
                </a:rPr>
                <a:t>un élément existant.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1209016" y="2197843"/>
            <a:ext cx="1314449" cy="461665"/>
            <a:chOff x="826574" y="1696825"/>
            <a:chExt cx="1314449" cy="461665"/>
          </a:xfrm>
        </p:grpSpPr>
        <p:sp>
          <p:nvSpPr>
            <p:cNvPr id="27" name="ZoneTexte 26"/>
            <p:cNvSpPr txBox="1"/>
            <p:nvPr/>
          </p:nvSpPr>
          <p:spPr>
            <a:xfrm>
              <a:off x="1077962" y="1696825"/>
              <a:ext cx="1063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Tooltip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8" name="Triangle isocèle 2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209016" y="2883835"/>
            <a:ext cx="1440235" cy="461665"/>
            <a:chOff x="826574" y="1696825"/>
            <a:chExt cx="1440235" cy="461665"/>
          </a:xfrm>
        </p:grpSpPr>
        <p:sp>
          <p:nvSpPr>
            <p:cNvPr id="30" name="ZoneTexte 29"/>
            <p:cNvSpPr txBox="1"/>
            <p:nvPr/>
          </p:nvSpPr>
          <p:spPr>
            <a:xfrm>
              <a:off x="1077962" y="1696825"/>
              <a:ext cx="1188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Confirm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1209016" y="3529916"/>
            <a:ext cx="1462777" cy="461665"/>
            <a:chOff x="826574" y="1696825"/>
            <a:chExt cx="1462777" cy="461665"/>
          </a:xfrm>
        </p:grpSpPr>
        <p:sp>
          <p:nvSpPr>
            <p:cNvPr id="33" name="ZoneTexte 32"/>
            <p:cNvSpPr txBox="1"/>
            <p:nvPr/>
          </p:nvSpPr>
          <p:spPr>
            <a:xfrm>
              <a:off x="1077962" y="1696825"/>
              <a:ext cx="1211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Ng</a:t>
              </a:r>
              <a:r>
                <a:rPr lang="fr-FR" sz="2400" dirty="0" smtClean="0">
                  <a:solidFill>
                    <a:srgbClr val="7F7F7F"/>
                  </a:solidFill>
                </a:rPr>
                <a:t>-class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4" name="Triangle isocèle 3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1209016" y="4226581"/>
            <a:ext cx="648552" cy="461665"/>
            <a:chOff x="826574" y="1696825"/>
            <a:chExt cx="648552" cy="461665"/>
          </a:xfrm>
        </p:grpSpPr>
        <p:sp>
          <p:nvSpPr>
            <p:cNvPr id="36" name="ZoneTexte 35"/>
            <p:cNvSpPr txBox="1"/>
            <p:nvPr/>
          </p:nvSpPr>
          <p:spPr>
            <a:xfrm>
              <a:off x="1077962" y="1696825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7" name="Triangle isocèle 3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43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Entités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805228" y="949234"/>
            <a:ext cx="6661766" cy="461665"/>
            <a:chOff x="826574" y="1696825"/>
            <a:chExt cx="6661766" cy="461665"/>
          </a:xfrm>
        </p:grpSpPr>
        <p:sp>
          <p:nvSpPr>
            <p:cNvPr id="24" name="ZoneTexte 23"/>
            <p:cNvSpPr txBox="1"/>
            <p:nvPr/>
          </p:nvSpPr>
          <p:spPr>
            <a:xfrm>
              <a:off x="1077962" y="1696825"/>
              <a:ext cx="6410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Filter</a:t>
              </a:r>
              <a:r>
                <a:rPr lang="fr-FR" sz="2400" dirty="0" smtClean="0">
                  <a:solidFill>
                    <a:srgbClr val="7F7F7F"/>
                  </a:solidFill>
                </a:rPr>
                <a:t> : pour manipuler un </a:t>
              </a:r>
              <a:r>
                <a:rPr lang="fr-FR" sz="2400" dirty="0">
                  <a:solidFill>
                    <a:srgbClr val="7F7F7F"/>
                  </a:solidFill>
                </a:rPr>
                <a:t>S</a:t>
              </a:r>
              <a:r>
                <a:rPr lang="fr-FR" sz="2400" dirty="0" smtClean="0">
                  <a:solidFill>
                    <a:srgbClr val="7F7F7F"/>
                  </a:solidFill>
                </a:rPr>
                <a:t>tream avant utilisation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5" name="Triangle isocèle 2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8168" y="1526080"/>
            <a:ext cx="8559659" cy="26399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94897" y="1611457"/>
            <a:ext cx="7326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&lt;li </a:t>
            </a:r>
            <a:r>
              <a:rPr lang="fr-FR" sz="1600" dirty="0" err="1">
                <a:solidFill>
                  <a:schemeClr val="accent4"/>
                </a:solidFill>
                <a:latin typeface="Courier New"/>
                <a:cs typeface="Courier New"/>
              </a:rPr>
              <a:t>ng-repeat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="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recipe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ctrl.recipes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|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orderBy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: ‘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’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{{</a:t>
            </a:r>
            <a:r>
              <a:rPr lang="fr-FR" sz="1600" dirty="0" err="1" smtClean="0">
                <a:latin typeface="Courier New"/>
                <a:cs typeface="Courier New"/>
              </a:rPr>
              <a:t>recipe.name</a:t>
            </a:r>
            <a:r>
              <a:rPr lang="fr-FR" sz="1600" dirty="0" smtClean="0">
                <a:latin typeface="Courier New"/>
                <a:cs typeface="Courier New"/>
              </a:rPr>
              <a:t>}}</a:t>
            </a:r>
          </a:p>
          <a:p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&lt;/li&gt;</a:t>
            </a:r>
          </a:p>
          <a:p>
            <a:endParaRPr lang="fr-FR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NgFilter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orderBy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’)</a:t>
            </a:r>
            <a:endParaRPr lang="fr-FR" sz="1600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class </a:t>
            </a:r>
            <a:r>
              <a:rPr lang="fr-FR" sz="1600" dirty="0" err="1" smtClean="0">
                <a:latin typeface="Courier New"/>
                <a:cs typeface="Courier New"/>
              </a:rPr>
              <a:t>OrderByFilter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call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 smtClean="0">
                <a:latin typeface="Courier New"/>
                <a:cs typeface="Courier New"/>
              </a:rPr>
              <a:t>criteria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/* ... */</a:t>
            </a:r>
            <a:endParaRPr lang="fr-FR" sz="1600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2" name="Image 1" descr="job-interview-questions-and-answ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763721"/>
            <a:ext cx="6751569" cy="5063677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20861675">
            <a:off x="5760588" y="4047404"/>
            <a:ext cx="14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(</a:t>
            </a:r>
            <a:r>
              <a:rPr lang="fr-FR" sz="2800" dirty="0" err="1">
                <a:solidFill>
                  <a:schemeClr val="accent3"/>
                </a:solidFill>
                <a:latin typeface="Chalkboard"/>
                <a:cs typeface="Chalkboard"/>
              </a:rPr>
              <a:t>m</a:t>
            </a:r>
            <a:r>
              <a:rPr lang="fr-FR" sz="2800" dirty="0" err="1" smtClean="0">
                <a:solidFill>
                  <a:schemeClr val="accent3"/>
                </a:solidFill>
                <a:latin typeface="Chalkboard"/>
                <a:cs typeface="Chalkboard"/>
              </a:rPr>
              <a:t>aybe</a:t>
            </a:r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)</a:t>
            </a:r>
            <a:endParaRPr lang="fr-FR" sz="2800" dirty="0">
              <a:solidFill>
                <a:schemeClr val="accent3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7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Rapide Historique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494205" y="1660418"/>
            <a:ext cx="7471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44563" y="1546431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871012" y="126247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2011-10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36594" y="1770540"/>
            <a:ext cx="83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Annonce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Connecteur droit 15"/>
          <p:cNvCxnSpPr>
            <a:stCxn id="17" idx="2"/>
            <a:endCxn id="18" idx="0"/>
          </p:cNvCxnSpPr>
          <p:nvPr/>
        </p:nvCxnSpPr>
        <p:spPr>
          <a:xfrm>
            <a:off x="7002047" y="1536923"/>
            <a:ext cx="0" cy="2646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08349" y="122914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2013-11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723765" y="180154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1.0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50669" y="10752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9" idx="2"/>
            <a:endCxn id="21" idx="0"/>
          </p:cNvCxnSpPr>
          <p:nvPr/>
        </p:nvCxnSpPr>
        <p:spPr>
          <a:xfrm>
            <a:off x="7344367" y="1383035"/>
            <a:ext cx="10673" cy="587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076758" y="19705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1.1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44366" y="123865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2014-02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Connecteur droit 22"/>
          <p:cNvCxnSpPr>
            <a:stCxn id="22" idx="2"/>
            <a:endCxn id="24" idx="0"/>
          </p:cNvCxnSpPr>
          <p:nvPr/>
        </p:nvCxnSpPr>
        <p:spPr>
          <a:xfrm>
            <a:off x="7738064" y="1546431"/>
            <a:ext cx="0" cy="2551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59782" y="180154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1.2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706671" y="1070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2014-04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Connecteur droit 25"/>
          <p:cNvCxnSpPr>
            <a:stCxn id="25" idx="2"/>
            <a:endCxn id="27" idx="0"/>
          </p:cNvCxnSpPr>
          <p:nvPr/>
        </p:nvCxnSpPr>
        <p:spPr>
          <a:xfrm>
            <a:off x="8100369" y="1378630"/>
            <a:ext cx="10673" cy="5768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832760" y="195543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1.3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084950" y="123989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2014-05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>
            <a:stCxn id="28" idx="2"/>
            <a:endCxn id="30" idx="0"/>
          </p:cNvCxnSpPr>
          <p:nvPr/>
        </p:nvCxnSpPr>
        <p:spPr>
          <a:xfrm>
            <a:off x="8478648" y="1547668"/>
            <a:ext cx="3542" cy="2067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203908" y="17543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1.4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 30" descr="dart-logo-word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7" y="1447140"/>
            <a:ext cx="1250121" cy="332548"/>
          </a:xfrm>
          <a:prstGeom prst="rect">
            <a:avLst/>
          </a:prstGeom>
        </p:spPr>
      </p:pic>
      <p:pic>
        <p:nvPicPr>
          <p:cNvPr id="34" name="Image 33" descr="angularj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6" y="4358381"/>
            <a:ext cx="1205622" cy="311821"/>
          </a:xfrm>
          <a:prstGeom prst="rect">
            <a:avLst/>
          </a:prstGeom>
        </p:spPr>
      </p:pic>
      <p:cxnSp>
        <p:nvCxnSpPr>
          <p:cNvPr id="35" name="Connecteur droit 34"/>
          <p:cNvCxnSpPr/>
          <p:nvPr/>
        </p:nvCxnSpPr>
        <p:spPr>
          <a:xfrm>
            <a:off x="1494786" y="4532755"/>
            <a:ext cx="747044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02755" y="4420166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529204" y="413621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2009-11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494786" y="4644275"/>
            <a:ext cx="83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Annonce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3618114" y="4424416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244563" y="4140460"/>
            <a:ext cx="78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2012-01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348894" y="464852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V1.0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4626841" y="4439802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4253290" y="415584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2012-08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357621" y="466391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V1.1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6981900" y="4424416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08349" y="4140460"/>
            <a:ext cx="78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2013-11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712680" y="464852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V1.2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8759733" y="4424416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386182" y="414046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490513" y="4648525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V1.3 ?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Connecteur droit 66"/>
          <p:cNvCxnSpPr/>
          <p:nvPr/>
        </p:nvCxnSpPr>
        <p:spPr>
          <a:xfrm flipV="1">
            <a:off x="6489118" y="3169543"/>
            <a:ext cx="234647" cy="136321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6723765" y="3169543"/>
            <a:ext cx="224146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Image 7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8" y="3015980"/>
            <a:ext cx="1602909" cy="328465"/>
          </a:xfrm>
          <a:prstGeom prst="rect">
            <a:avLst/>
          </a:prstGeom>
        </p:spPr>
      </p:pic>
      <p:cxnSp>
        <p:nvCxnSpPr>
          <p:cNvPr id="85" name="Connecteur droit 84"/>
          <p:cNvCxnSpPr/>
          <p:nvPr/>
        </p:nvCxnSpPr>
        <p:spPr>
          <a:xfrm>
            <a:off x="6962649" y="3056191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589098" y="2772235"/>
            <a:ext cx="78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2013-11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693429" y="328030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V0.9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Connecteur droit 87"/>
          <p:cNvCxnSpPr/>
          <p:nvPr/>
        </p:nvCxnSpPr>
        <p:spPr>
          <a:xfrm>
            <a:off x="8123810" y="3056738"/>
            <a:ext cx="0" cy="22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7728913" y="27727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2014-04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854590" y="328084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V0.10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8058078" y="25501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2014-05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5" name="Connecteur droit 94"/>
          <p:cNvCxnSpPr>
            <a:stCxn id="94" idx="2"/>
            <a:endCxn id="96" idx="0"/>
          </p:cNvCxnSpPr>
          <p:nvPr/>
        </p:nvCxnSpPr>
        <p:spPr>
          <a:xfrm>
            <a:off x="8451776" y="2857934"/>
            <a:ext cx="1741" cy="5768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8130802" y="3434735"/>
            <a:ext cx="645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 0.11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>
            <a:stCxn id="99" idx="2"/>
            <a:endCxn id="100" idx="0"/>
          </p:cNvCxnSpPr>
          <p:nvPr/>
        </p:nvCxnSpPr>
        <p:spPr>
          <a:xfrm>
            <a:off x="8780463" y="2664351"/>
            <a:ext cx="14563" cy="9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8386765" y="235657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2014-06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491096" y="362235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V0.12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7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Dart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826574" y="1003145"/>
            <a:ext cx="6215731" cy="461665"/>
            <a:chOff x="826574" y="1696825"/>
            <a:chExt cx="6215731" cy="461665"/>
          </a:xfrm>
        </p:grpSpPr>
        <p:sp>
          <p:nvSpPr>
            <p:cNvPr id="2" name="ZoneTexte 1"/>
            <p:cNvSpPr txBox="1"/>
            <p:nvPr/>
          </p:nvSpPr>
          <p:spPr>
            <a:xfrm>
              <a:off x="1077962" y="1696825"/>
              <a:ext cx="5964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 smtClean="0">
                  <a:solidFill>
                    <a:srgbClr val="7F7F7F"/>
                  </a:solidFill>
                </a:rPr>
                <a:t> est un projet, pas seulement un langage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" name="Triangle isocèle 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r 64"/>
          <p:cNvGrpSpPr/>
          <p:nvPr/>
        </p:nvGrpSpPr>
        <p:grpSpPr>
          <a:xfrm>
            <a:off x="841104" y="1785184"/>
            <a:ext cx="8447562" cy="461665"/>
            <a:chOff x="826574" y="1696825"/>
            <a:chExt cx="8447562" cy="461665"/>
          </a:xfrm>
        </p:grpSpPr>
        <p:sp>
          <p:nvSpPr>
            <p:cNvPr id="66" name="ZoneTexte 65"/>
            <p:cNvSpPr txBox="1"/>
            <p:nvPr/>
          </p:nvSpPr>
          <p:spPr>
            <a:xfrm>
              <a:off x="1077962" y="1696825"/>
              <a:ext cx="819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 smtClean="0">
                  <a:solidFill>
                    <a:srgbClr val="7F7F7F"/>
                  </a:solidFill>
                </a:rPr>
                <a:t>-Lang : langage objet à héritage simple et typage optionnel 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8" name="Triangle isocèle 6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r 68"/>
          <p:cNvGrpSpPr/>
          <p:nvPr/>
        </p:nvGrpSpPr>
        <p:grpSpPr>
          <a:xfrm>
            <a:off x="841104" y="2560519"/>
            <a:ext cx="7620112" cy="461665"/>
            <a:chOff x="826574" y="1696825"/>
            <a:chExt cx="7620112" cy="461665"/>
          </a:xfrm>
        </p:grpSpPr>
        <p:sp>
          <p:nvSpPr>
            <p:cNvPr id="71" name="ZoneTexte 70"/>
            <p:cNvSpPr txBox="1"/>
            <p:nvPr/>
          </p:nvSpPr>
          <p:spPr>
            <a:xfrm>
              <a:off x="1077962" y="1696825"/>
              <a:ext cx="7368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 smtClean="0">
                  <a:solidFill>
                    <a:srgbClr val="7F7F7F"/>
                  </a:solidFill>
                </a:rPr>
                <a:t>-Lang : influencé par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Javascript</a:t>
              </a:r>
              <a:r>
                <a:rPr lang="fr-FR" sz="2400" dirty="0" smtClean="0">
                  <a:solidFill>
                    <a:srgbClr val="7F7F7F"/>
                  </a:solidFill>
                </a:rPr>
                <a:t>, GWT (Java), Erlang,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2" name="Triangle isocèle 7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r 72"/>
          <p:cNvGrpSpPr/>
          <p:nvPr/>
        </p:nvGrpSpPr>
        <p:grpSpPr>
          <a:xfrm>
            <a:off x="847920" y="3200981"/>
            <a:ext cx="8106423" cy="830997"/>
            <a:chOff x="826574" y="1696825"/>
            <a:chExt cx="8106423" cy="830997"/>
          </a:xfrm>
        </p:grpSpPr>
        <p:sp>
          <p:nvSpPr>
            <p:cNvPr id="74" name="ZoneTexte 73"/>
            <p:cNvSpPr txBox="1"/>
            <p:nvPr/>
          </p:nvSpPr>
          <p:spPr>
            <a:xfrm>
              <a:off x="1077962" y="1696825"/>
              <a:ext cx="785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 smtClean="0">
                  <a:solidFill>
                    <a:srgbClr val="7F7F7F"/>
                  </a:solidFill>
                </a:rPr>
                <a:t>-VM : uniquement pour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Dart-lang</a:t>
              </a:r>
              <a:r>
                <a:rPr lang="fr-FR" sz="2400" dirty="0" smtClean="0">
                  <a:solidFill>
                    <a:srgbClr val="7F7F7F"/>
                  </a:solidFill>
                </a:rPr>
                <a:t>, server-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side</a:t>
              </a:r>
              <a:r>
                <a:rPr lang="fr-FR" sz="2400" dirty="0" smtClean="0">
                  <a:solidFill>
                    <a:srgbClr val="7F7F7F"/>
                  </a:solidFill>
                </a:rPr>
                <a:t>, intégrée à</a:t>
              </a:r>
            </a:p>
            <a:p>
              <a:r>
                <a:rPr lang="fr-FR" sz="2400" dirty="0" err="1" smtClean="0">
                  <a:solidFill>
                    <a:srgbClr val="7F7F7F"/>
                  </a:solidFill>
                </a:rPr>
                <a:t>Chromium</a:t>
              </a:r>
              <a:r>
                <a:rPr lang="fr-FR" sz="2400" dirty="0" smtClean="0">
                  <a:solidFill>
                    <a:srgbClr val="7F7F7F"/>
                  </a:solidFill>
                </a:rPr>
                <a:t> dans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Dartium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5" name="Triangle isocèle 7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r 75"/>
          <p:cNvGrpSpPr/>
          <p:nvPr/>
        </p:nvGrpSpPr>
        <p:grpSpPr>
          <a:xfrm>
            <a:off x="847920" y="4087615"/>
            <a:ext cx="5035570" cy="461665"/>
            <a:chOff x="826574" y="1696825"/>
            <a:chExt cx="5035570" cy="461665"/>
          </a:xfrm>
        </p:grpSpPr>
        <p:sp>
          <p:nvSpPr>
            <p:cNvPr id="77" name="ZoneTexte 76"/>
            <p:cNvSpPr txBox="1"/>
            <p:nvPr/>
          </p:nvSpPr>
          <p:spPr>
            <a:xfrm>
              <a:off x="1077962" y="1696825"/>
              <a:ext cx="4784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 smtClean="0">
                  <a:solidFill>
                    <a:srgbClr val="7F7F7F"/>
                  </a:solidFill>
                </a:rPr>
                <a:t>-IDE : basé sur Eclipse, optionnel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9" name="Triangle isocèle 7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847920" y="4805623"/>
            <a:ext cx="6906725" cy="461665"/>
            <a:chOff x="826574" y="1696825"/>
            <a:chExt cx="6906725" cy="461665"/>
          </a:xfrm>
        </p:grpSpPr>
        <p:sp>
          <p:nvSpPr>
            <p:cNvPr id="81" name="ZoneTexte 80"/>
            <p:cNvSpPr txBox="1"/>
            <p:nvPr/>
          </p:nvSpPr>
          <p:spPr>
            <a:xfrm>
              <a:off x="1077962" y="1696825"/>
              <a:ext cx="6655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Dart</a:t>
              </a:r>
              <a:r>
                <a:rPr lang="fr-FR" sz="2400" dirty="0">
                  <a:solidFill>
                    <a:srgbClr val="7F7F7F"/>
                  </a:solidFill>
                </a:rPr>
                <a:t> </a:t>
              </a:r>
              <a:r>
                <a:rPr lang="fr-FR" sz="2400" dirty="0" smtClean="0">
                  <a:solidFill>
                    <a:srgbClr val="7F7F7F"/>
                  </a:solidFill>
                </a:rPr>
                <a:t>Lobbying : Shadow DOM, Web Components,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2" name="Triangle isocèle 8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360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Dart</a:t>
            </a:r>
            <a:r>
              <a:rPr lang="fr-FR" sz="3600" dirty="0" smtClean="0">
                <a:solidFill>
                  <a:schemeClr val="accent1"/>
                </a:solidFill>
              </a:rPr>
              <a:t>-Lang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168" y="763722"/>
            <a:ext cx="8559659" cy="52125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77495" y="795738"/>
            <a:ext cx="8570332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import 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fr-F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dart:math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show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Random</a:t>
            </a:r>
            <a:r>
              <a:rPr lang="fr-FR" sz="1400" dirty="0">
                <a:latin typeface="Courier New"/>
                <a:cs typeface="Courier New"/>
              </a:rPr>
              <a:t>;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Import a class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from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library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 err="1">
                <a:solidFill>
                  <a:schemeClr val="accent3"/>
                </a:solidFill>
                <a:latin typeface="Courier New"/>
                <a:cs typeface="Courier New"/>
              </a:rPr>
              <a:t>void</a:t>
            </a:r>
            <a:r>
              <a:rPr lang="fr-FR" sz="1400" dirty="0">
                <a:latin typeface="Courier New"/>
                <a:cs typeface="Courier New"/>
              </a:rPr>
              <a:t> main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r>
              <a:rPr lang="fr-FR" sz="1400" dirty="0">
                <a:latin typeface="Courier New"/>
                <a:cs typeface="Courier New"/>
              </a:rPr>
              <a:t>                  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The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app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starts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executing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here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 err="1">
                <a:latin typeface="Courier New"/>
                <a:cs typeface="Courier New"/>
              </a:rPr>
              <a:t>print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new</a:t>
            </a:r>
            <a:r>
              <a:rPr lang="fr-FR" sz="1400" dirty="0">
                <a:latin typeface="Courier New"/>
                <a:cs typeface="Courier New"/>
              </a:rPr>
              <a:t> Die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400" dirty="0">
                <a:latin typeface="Courier New"/>
                <a:cs typeface="Courier New"/>
              </a:rPr>
              <a:t>n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lang="fr-FR" sz="1400" dirty="0">
                <a:latin typeface="Courier New"/>
                <a:cs typeface="Courier New"/>
              </a:rPr>
              <a:t> 12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).</a:t>
            </a:r>
            <a:r>
              <a:rPr lang="fr-FR" sz="1400" dirty="0">
                <a:latin typeface="Courier New"/>
                <a:cs typeface="Courier New"/>
              </a:rPr>
              <a:t>roll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  <a:r>
              <a:rPr lang="fr-FR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r>
              <a:rPr lang="fr-FR" sz="1400" dirty="0" smtClean="0"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Print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new </a:t>
            </a:r>
            <a:r>
              <a:rPr lang="fr-FR" sz="14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object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value. Chain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method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calls.</a:t>
            </a:r>
          </a:p>
          <a:p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class</a:t>
            </a:r>
            <a:r>
              <a:rPr lang="fr-FR" sz="1400" dirty="0">
                <a:latin typeface="Courier New"/>
                <a:cs typeface="Courier New"/>
              </a:rPr>
              <a:t> Die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r>
              <a:rPr lang="fr-FR" sz="1400" dirty="0">
                <a:latin typeface="Courier New"/>
                <a:cs typeface="Courier New"/>
              </a:rPr>
              <a:t>                           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class.</a:t>
            </a: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 err="1">
                <a:solidFill>
                  <a:schemeClr val="tx2"/>
                </a:solidFill>
                <a:latin typeface="Courier New"/>
                <a:cs typeface="Courier New"/>
              </a:rPr>
              <a:t>static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Random</a:t>
            </a:r>
            <a:r>
              <a:rPr lang="fr-FR" sz="1400" dirty="0">
                <a:latin typeface="Courier New"/>
                <a:cs typeface="Courier New"/>
              </a:rPr>
              <a:t> shaker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new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Random</a:t>
            </a:r>
            <a:r>
              <a:rPr lang="fr-FR" sz="1400" dirty="0">
                <a:latin typeface="Courier New"/>
                <a:cs typeface="Courier New"/>
              </a:rPr>
              <a:t>();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class variable.</a:t>
            </a: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sides</a:t>
            </a:r>
            <a:r>
              <a:rPr lang="fr-FR" sz="1400" dirty="0">
                <a:latin typeface="Courier New"/>
                <a:cs typeface="Courier New"/>
              </a:rPr>
              <a:t>, value;                   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instance variables.</a:t>
            </a:r>
          </a:p>
          <a:p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>
                <a:solidFill>
                  <a:schemeClr val="accent3"/>
                </a:solidFill>
                <a:latin typeface="Courier New"/>
                <a:cs typeface="Courier New"/>
              </a:rPr>
              <a:t>String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toString</a:t>
            </a:r>
            <a:r>
              <a:rPr lang="fr-FR" sz="1400" dirty="0">
                <a:latin typeface="Courier New"/>
                <a:cs typeface="Courier New"/>
              </a:rPr>
              <a:t>()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'$value'</a:t>
            </a:r>
            <a:r>
              <a:rPr lang="fr-FR" sz="1400" dirty="0">
                <a:latin typeface="Courier New"/>
                <a:cs typeface="Courier New"/>
              </a:rPr>
              <a:t>;   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method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using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shorthand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syntax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  Die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({</a:t>
            </a:r>
            <a:r>
              <a:rPr lang="fr-FR" sz="1400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latin typeface="Courier New"/>
                <a:cs typeface="Courier New"/>
              </a:rPr>
              <a:t> n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lang="fr-FR" sz="1400" dirty="0">
                <a:latin typeface="Courier New"/>
                <a:cs typeface="Courier New"/>
              </a:rPr>
              <a:t> 6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}) {</a:t>
            </a:r>
            <a:r>
              <a:rPr lang="fr-FR" sz="1400" dirty="0">
                <a:latin typeface="Courier New"/>
                <a:cs typeface="Courier New"/>
              </a:rPr>
              <a:t>                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constructor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r>
              <a:rPr lang="fr-FR" sz="1400" dirty="0">
                <a:latin typeface="Courier New"/>
                <a:cs typeface="Courier New"/>
              </a:rPr>
              <a:t>    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if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4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&lt;=</a:t>
            </a:r>
            <a:r>
              <a:rPr lang="fr-FR" sz="1400" dirty="0">
                <a:latin typeface="Courier New"/>
                <a:cs typeface="Courier New"/>
              </a:rPr>
              <a:t> n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&amp;&amp;</a:t>
            </a:r>
            <a:r>
              <a:rPr lang="fr-FR" sz="1400" dirty="0">
                <a:latin typeface="Courier New"/>
                <a:cs typeface="Courier New"/>
              </a:rPr>
              <a:t> n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&lt;=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20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400" dirty="0">
                <a:latin typeface="Courier New"/>
                <a:cs typeface="Courier New"/>
              </a:rPr>
              <a:t>      </a:t>
            </a:r>
            <a:r>
              <a:rPr lang="fr-FR" sz="1400" dirty="0" err="1">
                <a:latin typeface="Courier New"/>
                <a:cs typeface="Courier New"/>
              </a:rPr>
              <a:t>sides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400" dirty="0">
                <a:latin typeface="Courier New"/>
                <a:cs typeface="Courier New"/>
              </a:rPr>
              <a:t> n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latin typeface="Courier New"/>
                <a:cs typeface="Courier New"/>
              </a:rPr>
              <a:t>   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 </a:t>
            </a:r>
            <a:r>
              <a:rPr lang="fr-FR" sz="1400" dirty="0" err="1">
                <a:solidFill>
                  <a:schemeClr val="tx2"/>
                </a:solidFill>
                <a:latin typeface="Courier New"/>
                <a:cs typeface="Courier New"/>
              </a:rPr>
              <a:t>else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fr-FR" sz="1400" dirty="0">
                <a:latin typeface="Courier New"/>
                <a:cs typeface="Courier New"/>
              </a:rPr>
              <a:t>      </a:t>
            </a:r>
            <a:r>
              <a:rPr lang="fr-FR" sz="1400" dirty="0" err="1">
                <a:solidFill>
                  <a:schemeClr val="tx2"/>
                </a:solidFill>
                <a:latin typeface="Courier New"/>
                <a:cs typeface="Courier New"/>
              </a:rPr>
              <a:t>throw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new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ArgumentError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/* */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// Support for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errors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and exceptions.</a:t>
            </a:r>
          </a:p>
          <a:p>
            <a:r>
              <a:rPr lang="fr-FR" sz="1400" dirty="0">
                <a:latin typeface="Courier New"/>
                <a:cs typeface="Courier New"/>
              </a:rPr>
              <a:t>   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endParaRPr lang="fr-FR" sz="1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latin typeface="Courier New"/>
                <a:cs typeface="Courier New"/>
              </a:rPr>
              <a:t> roll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r>
              <a:rPr lang="fr-FR" sz="1400" dirty="0">
                <a:latin typeface="Courier New"/>
                <a:cs typeface="Courier New"/>
              </a:rPr>
              <a:t>                         </a:t>
            </a:r>
            <a:r>
              <a:rPr lang="fr-FR" sz="1400" dirty="0" smtClean="0">
                <a:latin typeface="Courier New"/>
                <a:cs typeface="Courier New"/>
              </a:rPr>
              <a:t>   </a:t>
            </a:r>
            <a:r>
              <a:rPr lang="fr-FR" sz="1400" dirty="0" smtClean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Define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an instance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method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r>
              <a:rPr lang="fr-FR" sz="1400" dirty="0">
                <a:latin typeface="Courier New"/>
                <a:cs typeface="Courier New"/>
              </a:rPr>
              <a:t>    </a:t>
            </a:r>
            <a:r>
              <a:rPr lang="fr-FR" sz="1400" dirty="0">
                <a:solidFill>
                  <a:schemeClr val="tx2"/>
                </a:solidFill>
                <a:latin typeface="Courier New"/>
                <a:cs typeface="Courier New"/>
              </a:rPr>
              <a:t>return</a:t>
            </a:r>
            <a:r>
              <a:rPr lang="fr-FR" sz="1400" dirty="0">
                <a:latin typeface="Courier New"/>
                <a:cs typeface="Courier New"/>
              </a:rPr>
              <a:t> value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 err="1">
                <a:latin typeface="Courier New"/>
                <a:cs typeface="Courier New"/>
              </a:rPr>
              <a:t>shaker</a:t>
            </a:r>
            <a:r>
              <a:rPr lang="fr-FR" sz="1400" dirty="0" err="1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fr-FR" sz="1400" dirty="0" err="1">
                <a:latin typeface="Courier New"/>
                <a:cs typeface="Courier New"/>
              </a:rPr>
              <a:t>nextInt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400" dirty="0" err="1">
                <a:latin typeface="Courier New"/>
                <a:cs typeface="Courier New"/>
              </a:rPr>
              <a:t>sides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r>
              <a:rPr lang="fr-FR" sz="1400" dirty="0"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//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Get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a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random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7F7F7F"/>
                </a:solidFill>
                <a:latin typeface="Courier New"/>
                <a:cs typeface="Courier New"/>
              </a:rPr>
              <a:t>number</a:t>
            </a:r>
            <a:r>
              <a:rPr lang="fr-FR" sz="140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</a:p>
          <a:p>
            <a:r>
              <a:rPr lang="fr-FR" sz="1400" dirty="0">
                <a:latin typeface="Courier New"/>
                <a:cs typeface="Courier New"/>
              </a:rPr>
              <a:t>  </a:t>
            </a:r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r-FR" sz="1400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382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Dart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25569" y="1440701"/>
            <a:ext cx="184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Typage Optionnel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95146" y="1440701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Libraries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110891" y="1451123"/>
            <a:ext cx="80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Future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242216" y="1439262"/>
            <a:ext cx="197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DOM Manipulation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46806" y="2025026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C-Style </a:t>
            </a:r>
            <a:r>
              <a:rPr lang="fr-FR" dirty="0" err="1" smtClean="0">
                <a:solidFill>
                  <a:srgbClr val="7F7F7F"/>
                </a:solidFill>
              </a:rPr>
              <a:t>Syntax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7747" y="2025026"/>
            <a:ext cx="189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JS-</a:t>
            </a:r>
            <a:r>
              <a:rPr lang="fr-FR" dirty="0" err="1" smtClean="0">
                <a:solidFill>
                  <a:srgbClr val="7F7F7F"/>
                </a:solidFill>
              </a:rPr>
              <a:t>Interoperability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10384" y="2025026"/>
            <a:ext cx="116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Mirror API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01042" y="202502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Interfaces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8500" y="25726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Isolates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018162" y="2572650"/>
            <a:ext cx="15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Checked</a:t>
            </a:r>
            <a:r>
              <a:rPr lang="fr-FR" dirty="0" smtClean="0">
                <a:solidFill>
                  <a:srgbClr val="7F7F7F"/>
                </a:solidFill>
              </a:rPr>
              <a:t> Mode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948970" y="2572650"/>
            <a:ext cx="158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Packaging </a:t>
            </a:r>
            <a:r>
              <a:rPr lang="fr-FR" dirty="0" err="1" smtClean="0">
                <a:solidFill>
                  <a:srgbClr val="7F7F7F"/>
                </a:solidFill>
              </a:rPr>
              <a:t>Tool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901441" y="2572650"/>
            <a:ext cx="131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Unit </a:t>
            </a:r>
            <a:r>
              <a:rPr lang="fr-FR" dirty="0" err="1" smtClean="0">
                <a:solidFill>
                  <a:srgbClr val="7F7F7F"/>
                </a:solidFill>
              </a:rPr>
              <a:t>Testing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65522" y="2572650"/>
            <a:ext cx="106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Mock</a:t>
            </a:r>
            <a:r>
              <a:rPr lang="fr-FR" dirty="0" smtClean="0">
                <a:solidFill>
                  <a:srgbClr val="7F7F7F"/>
                </a:solidFill>
              </a:rPr>
              <a:t> API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201134" y="31592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Mixins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52368" y="3159236"/>
            <a:ext cx="143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Polymer.Dart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306132" y="315923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Karma Support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72306" y="3159236"/>
            <a:ext cx="7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IO API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365309" y="3179758"/>
            <a:ext cx="133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Annotations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22824" y="374954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Abstract Classes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789596" y="3749549"/>
            <a:ext cx="89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Dart2JS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26659" y="3749549"/>
            <a:ext cx="95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Dartium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253366" y="3749549"/>
            <a:ext cx="18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Production Mode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201134" y="4305836"/>
            <a:ext cx="249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Functional</a:t>
            </a:r>
            <a:r>
              <a:rPr lang="fr-FR" dirty="0" smtClean="0">
                <a:solidFill>
                  <a:srgbClr val="7F7F7F"/>
                </a:solidFill>
              </a:rPr>
              <a:t> </a:t>
            </a:r>
            <a:r>
              <a:rPr lang="fr-FR" dirty="0" err="1" smtClean="0">
                <a:solidFill>
                  <a:srgbClr val="7F7F7F"/>
                </a:solidFill>
              </a:rPr>
              <a:t>Programming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365522" y="3749549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JSON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994640" y="4308376"/>
            <a:ext cx="13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Observatory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628956" y="4301594"/>
            <a:ext cx="134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Debug</a:t>
            </a:r>
            <a:r>
              <a:rPr lang="fr-FR" dirty="0" smtClean="0">
                <a:solidFill>
                  <a:srgbClr val="7F7F7F"/>
                </a:solidFill>
              </a:rPr>
              <a:t> Tools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310104" y="430159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Streams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00513" y="4873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Snapshots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175072" y="4873089"/>
            <a:ext cx="122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Event </a:t>
            </a:r>
            <a:r>
              <a:rPr lang="fr-FR" dirty="0" err="1" smtClean="0">
                <a:solidFill>
                  <a:srgbClr val="7F7F7F"/>
                </a:solidFill>
              </a:rPr>
              <a:t>Loop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780737" y="4873089"/>
            <a:ext cx="68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SIMD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703061" y="487308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Native Extensions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15528" y="4873089"/>
            <a:ext cx="121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Converters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618897" y="1451123"/>
            <a:ext cx="73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Async</a:t>
            </a:r>
            <a:endParaRPr lang="fr-F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49" name="Grouper 48"/>
          <p:cNvGrpSpPr/>
          <p:nvPr/>
        </p:nvGrpSpPr>
        <p:grpSpPr>
          <a:xfrm>
            <a:off x="826574" y="1003145"/>
            <a:ext cx="6649744" cy="461665"/>
            <a:chOff x="826574" y="1696825"/>
            <a:chExt cx="6649744" cy="461665"/>
          </a:xfrm>
        </p:grpSpPr>
        <p:sp>
          <p:nvSpPr>
            <p:cNvPr id="50" name="ZoneTexte 49"/>
            <p:cNvSpPr txBox="1"/>
            <p:nvPr/>
          </p:nvSpPr>
          <p:spPr>
            <a:xfrm>
              <a:off x="1077962" y="1696825"/>
              <a:ext cx="6398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MVW Pattern avec plusieurs contrôleurs par page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1" name="Triangle isocèle 5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r 51"/>
          <p:cNvGrpSpPr/>
          <p:nvPr/>
        </p:nvGrpSpPr>
        <p:grpSpPr>
          <a:xfrm>
            <a:off x="826574" y="5381604"/>
            <a:ext cx="5112965" cy="461665"/>
            <a:chOff x="826574" y="1696825"/>
            <a:chExt cx="5112965" cy="461665"/>
          </a:xfrm>
        </p:grpSpPr>
        <p:sp>
          <p:nvSpPr>
            <p:cNvPr id="53" name="ZoneTexte 52"/>
            <p:cNvSpPr txBox="1"/>
            <p:nvPr/>
          </p:nvSpPr>
          <p:spPr>
            <a:xfrm>
              <a:off x="1077962" y="1696825"/>
              <a:ext cx="4861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AngularDart</a:t>
              </a:r>
              <a:r>
                <a:rPr lang="fr-FR" sz="2400" dirty="0" smtClean="0">
                  <a:solidFill>
                    <a:srgbClr val="7F7F7F"/>
                  </a:solidFill>
                </a:rPr>
                <a:t> 0.x ≈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AngularJS</a:t>
              </a:r>
              <a:r>
                <a:rPr lang="fr-FR" sz="2400" dirty="0" smtClean="0">
                  <a:solidFill>
                    <a:srgbClr val="7F7F7F"/>
                  </a:solidFill>
                </a:rPr>
                <a:t> 2.0 alpha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826574" y="1582417"/>
            <a:ext cx="2625656" cy="461665"/>
            <a:chOff x="826574" y="1696825"/>
            <a:chExt cx="2625656" cy="461665"/>
          </a:xfrm>
        </p:grpSpPr>
        <p:sp>
          <p:nvSpPr>
            <p:cNvPr id="56" name="ZoneTexte 55"/>
            <p:cNvSpPr txBox="1"/>
            <p:nvPr/>
          </p:nvSpPr>
          <p:spPr>
            <a:xfrm>
              <a:off x="1077962" y="1696825"/>
              <a:ext cx="2374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Two-Way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binding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7" name="Triangle isocèle 5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837247" y="2196482"/>
            <a:ext cx="6026677" cy="461665"/>
            <a:chOff x="826574" y="1696825"/>
            <a:chExt cx="6026677" cy="461665"/>
          </a:xfrm>
        </p:grpSpPr>
        <p:sp>
          <p:nvSpPr>
            <p:cNvPr id="59" name="ZoneTexte 58"/>
            <p:cNvSpPr txBox="1"/>
            <p:nvPr/>
          </p:nvSpPr>
          <p:spPr>
            <a:xfrm>
              <a:off x="1077962" y="1696825"/>
              <a:ext cx="577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Dependency</a:t>
              </a:r>
              <a:r>
                <a:rPr lang="fr-FR" sz="2400" dirty="0" smtClean="0">
                  <a:solidFill>
                    <a:srgbClr val="7F7F7F"/>
                  </a:solidFill>
                </a:rPr>
                <a:t> Injection (type, value &amp;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factory</a:t>
              </a:r>
              <a:r>
                <a:rPr lang="fr-FR" sz="2400" dirty="0" smtClean="0">
                  <a:solidFill>
                    <a:srgbClr val="7F7F7F"/>
                  </a:solidFill>
                </a:rPr>
                <a:t>)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0" name="Triangle isocèle 5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r 60"/>
          <p:cNvGrpSpPr/>
          <p:nvPr/>
        </p:nvGrpSpPr>
        <p:grpSpPr>
          <a:xfrm>
            <a:off x="837247" y="2829114"/>
            <a:ext cx="7789179" cy="461665"/>
            <a:chOff x="826574" y="1696825"/>
            <a:chExt cx="7789179" cy="461665"/>
          </a:xfrm>
        </p:grpSpPr>
        <p:sp>
          <p:nvSpPr>
            <p:cNvPr id="62" name="ZoneTexte 61"/>
            <p:cNvSpPr txBox="1"/>
            <p:nvPr/>
          </p:nvSpPr>
          <p:spPr>
            <a:xfrm>
              <a:off x="1077962" y="1696825"/>
              <a:ext cx="753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Shadow DOM pour séparer sémantique et implémentation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3" name="Triangle isocèle 6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r 63"/>
          <p:cNvGrpSpPr/>
          <p:nvPr/>
        </p:nvGrpSpPr>
        <p:grpSpPr>
          <a:xfrm>
            <a:off x="840227" y="3471367"/>
            <a:ext cx="2690577" cy="461665"/>
            <a:chOff x="826574" y="1696825"/>
            <a:chExt cx="2690577" cy="461665"/>
          </a:xfrm>
        </p:grpSpPr>
        <p:sp>
          <p:nvSpPr>
            <p:cNvPr id="65" name="ZoneTexte 64"/>
            <p:cNvSpPr txBox="1"/>
            <p:nvPr/>
          </p:nvSpPr>
          <p:spPr>
            <a:xfrm>
              <a:off x="1077962" y="1696825"/>
              <a:ext cx="2439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Web Components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6" name="Triangle isocèle 6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r 66"/>
          <p:cNvGrpSpPr/>
          <p:nvPr/>
        </p:nvGrpSpPr>
        <p:grpSpPr>
          <a:xfrm>
            <a:off x="840227" y="4117448"/>
            <a:ext cx="5039628" cy="461665"/>
            <a:chOff x="826574" y="1696825"/>
            <a:chExt cx="5039628" cy="461665"/>
          </a:xfrm>
        </p:grpSpPr>
        <p:sp>
          <p:nvSpPr>
            <p:cNvPr id="68" name="ZoneTexte 67"/>
            <p:cNvSpPr txBox="1"/>
            <p:nvPr/>
          </p:nvSpPr>
          <p:spPr>
            <a:xfrm>
              <a:off x="1077962" y="1696825"/>
              <a:ext cx="4788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RESTful</a:t>
              </a:r>
              <a:r>
                <a:rPr lang="fr-FR" sz="2400" dirty="0" smtClean="0">
                  <a:solidFill>
                    <a:srgbClr val="7F7F7F"/>
                  </a:solidFill>
                </a:rPr>
                <a:t> 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deep</a:t>
              </a:r>
              <a:r>
                <a:rPr lang="fr-FR" sz="2400" dirty="0" smtClean="0">
                  <a:solidFill>
                    <a:srgbClr val="7F7F7F"/>
                  </a:solidFill>
                </a:rPr>
                <a:t>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linking</a:t>
              </a:r>
              <a:r>
                <a:rPr lang="fr-FR" sz="2400" dirty="0" smtClean="0">
                  <a:solidFill>
                    <a:srgbClr val="7F7F7F"/>
                  </a:solidFill>
                </a:rPr>
                <a:t>, HTTP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verbs</a:t>
              </a:r>
              <a:r>
                <a:rPr lang="fr-FR" sz="2400" dirty="0" smtClean="0">
                  <a:solidFill>
                    <a:srgbClr val="7F7F7F"/>
                  </a:solidFill>
                </a:rPr>
                <a:t>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9" name="Triangle isocèle 6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r 69"/>
          <p:cNvGrpSpPr/>
          <p:nvPr/>
        </p:nvGrpSpPr>
        <p:grpSpPr>
          <a:xfrm>
            <a:off x="840227" y="4749187"/>
            <a:ext cx="5934554" cy="461665"/>
            <a:chOff x="826574" y="1696825"/>
            <a:chExt cx="5934554" cy="461665"/>
          </a:xfrm>
        </p:grpSpPr>
        <p:sp>
          <p:nvSpPr>
            <p:cNvPr id="71" name="ZoneTexte 70"/>
            <p:cNvSpPr txBox="1"/>
            <p:nvPr/>
          </p:nvSpPr>
          <p:spPr>
            <a:xfrm>
              <a:off x="1077962" y="1696825"/>
              <a:ext cx="5683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Testable 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xUnit</a:t>
              </a:r>
              <a:r>
                <a:rPr lang="fr-FR" sz="2400" dirty="0" smtClean="0">
                  <a:solidFill>
                    <a:srgbClr val="7F7F7F"/>
                  </a:solidFill>
                </a:rPr>
                <a:t>,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Behavior</a:t>
              </a:r>
              <a:r>
                <a:rPr lang="fr-FR" sz="2400" dirty="0" smtClean="0">
                  <a:solidFill>
                    <a:srgbClr val="7F7F7F"/>
                  </a:solidFill>
                </a:rPr>
                <a:t>,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Mocks</a:t>
              </a:r>
              <a:r>
                <a:rPr lang="fr-FR" sz="2400" dirty="0" smtClean="0">
                  <a:solidFill>
                    <a:srgbClr val="7F7F7F"/>
                  </a:solidFill>
                </a:rPr>
                <a:t>, Karma,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2" name="Triangle isocèle 7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963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</a:t>
            </a:r>
            <a:r>
              <a:rPr lang="fr-FR" sz="3600" dirty="0" err="1" smtClean="0">
                <a:solidFill>
                  <a:schemeClr val="accent1"/>
                </a:solidFill>
              </a:rPr>
              <a:t>Dependency</a:t>
            </a:r>
            <a:r>
              <a:rPr lang="fr-FR" sz="3600" dirty="0" smtClean="0">
                <a:solidFill>
                  <a:schemeClr val="accent1"/>
                </a:solidFill>
              </a:rPr>
              <a:t> Injection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8168" y="1323313"/>
            <a:ext cx="8559659" cy="4012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94897" y="1408689"/>
            <a:ext cx="535615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Hard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Coded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Dependency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UsersRepository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Transport</a:t>
            </a:r>
            <a:r>
              <a:rPr lang="fr-FR" sz="1600" dirty="0" smtClean="0">
                <a:latin typeface="Courier New"/>
                <a:cs typeface="Courier New"/>
              </a:rPr>
              <a:t> transport 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=</a:t>
            </a:r>
            <a:r>
              <a:rPr lang="fr-FR" sz="1600" dirty="0" smtClean="0">
                <a:latin typeface="Courier New"/>
                <a:cs typeface="Courier New"/>
              </a:rPr>
              <a:t> new </a:t>
            </a:r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Http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();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  <a:p>
            <a:endParaRPr lang="fr-FR" sz="16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Dependency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injection</a:t>
            </a: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UsersRepository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Transport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transport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UsersRepository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chemeClr val="accent3"/>
                </a:solidFill>
                <a:latin typeface="Courier New"/>
                <a:cs typeface="Courier New"/>
              </a:rPr>
              <a:t>Transport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transport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this</a:t>
            </a:r>
            <a:r>
              <a:rPr lang="fr-FR" sz="1600" dirty="0" err="1">
                <a:solidFill>
                  <a:srgbClr val="77933C"/>
                </a:solidFill>
                <a:latin typeface="Courier New"/>
                <a:cs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transport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transport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36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</a:t>
            </a:r>
            <a:r>
              <a:rPr lang="fr-FR" sz="3600" dirty="0" err="1" smtClean="0">
                <a:solidFill>
                  <a:schemeClr val="accent1"/>
                </a:solidFill>
              </a:rPr>
              <a:t>Dependency</a:t>
            </a:r>
            <a:r>
              <a:rPr lang="fr-FR" sz="3600" dirty="0" smtClean="0">
                <a:solidFill>
                  <a:schemeClr val="accent1"/>
                </a:solidFill>
              </a:rPr>
              <a:t> Injection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8168" y="1323313"/>
            <a:ext cx="8559659" cy="4178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94897" y="1408689"/>
            <a:ext cx="658746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JS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Example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– injection by value or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factory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only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fr-FR" sz="1600" dirty="0" err="1" smtClean="0">
                <a:latin typeface="Courier New"/>
                <a:cs typeface="Courier New"/>
              </a:rPr>
              <a:t>di.value</a:t>
            </a:r>
            <a:r>
              <a:rPr lang="fr-FR" sz="1600" dirty="0" smtClean="0"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http"</a:t>
            </a:r>
            <a:r>
              <a:rPr lang="fr-FR" sz="1600" dirty="0" smtClean="0">
                <a:latin typeface="Courier New"/>
                <a:cs typeface="Courier New"/>
              </a:rPr>
              <a:t>, [</a:t>
            </a:r>
            <a:r>
              <a:rPr lang="fr-FR" sz="1600" dirty="0" err="1" smtClean="0">
                <a:latin typeface="Courier New"/>
                <a:cs typeface="Courier New"/>
              </a:rPr>
              <a:t>function</a:t>
            </a:r>
            <a:r>
              <a:rPr lang="fr-FR" sz="1600" dirty="0" smtClean="0">
                <a:latin typeface="Courier New"/>
                <a:cs typeface="Courier New"/>
              </a:rPr>
              <a:t>() {return new Http()}]);</a:t>
            </a:r>
          </a:p>
          <a:p>
            <a:r>
              <a:rPr lang="fr-FR" sz="1600" dirty="0" err="1" smtClean="0">
                <a:latin typeface="Courier New"/>
                <a:cs typeface="Courier New"/>
              </a:rPr>
              <a:t>di</a:t>
            </a:r>
            <a:r>
              <a:rPr lang="fr-FR" sz="1600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fr-FR" sz="1600" dirty="0" err="1" smtClean="0">
                <a:latin typeface="Courier New"/>
                <a:cs typeface="Courier New"/>
              </a:rPr>
              <a:t>value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usersRepository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,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[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"http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,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function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 smtClean="0">
                <a:latin typeface="Courier New"/>
                <a:cs typeface="Courier New"/>
              </a:rPr>
              <a:t>http</a:t>
            </a:r>
            <a:r>
              <a:rPr lang="fr-FR" sz="1600" dirty="0">
                <a:latin typeface="Courier New"/>
                <a:cs typeface="Courier New"/>
              </a:rPr>
              <a:t>)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latin typeface="Courier New"/>
                <a:cs typeface="Courier New"/>
              </a:rPr>
              <a:t>self</a:t>
            </a:r>
            <a:r>
              <a:rPr lang="fr-FR" sz="16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http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=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http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smtClean="0">
                <a:latin typeface="Courier New"/>
                <a:cs typeface="Courier New"/>
              </a:rPr>
              <a:t> 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{ </a:t>
            </a:r>
            <a:r>
              <a:rPr lang="fr-FR" sz="1600" dirty="0" smtClean="0">
                <a:latin typeface="Courier New"/>
                <a:cs typeface="Courier New"/>
              </a:rPr>
              <a:t>all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: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function</a:t>
            </a:r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(){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/* ... */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77933C"/>
                </a:solidFill>
                <a:latin typeface="Courier New"/>
                <a:cs typeface="Courier New"/>
              </a:rPr>
              <a:t>}])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var </a:t>
            </a:r>
            <a:r>
              <a:rPr lang="fr-FR" sz="1600" dirty="0" err="1" smtClean="0">
                <a:latin typeface="Courier New"/>
                <a:cs typeface="Courier New"/>
              </a:rPr>
              <a:t>userRepository</a:t>
            </a:r>
            <a:r>
              <a:rPr lang="fr-FR" sz="1600" dirty="0" smtClean="0">
                <a:latin typeface="Courier New"/>
                <a:cs typeface="Courier New"/>
              </a:rPr>
              <a:t> = </a:t>
            </a:r>
            <a:r>
              <a:rPr lang="fr-FR" sz="1600" dirty="0" err="1" smtClean="0">
                <a:latin typeface="Courier New"/>
                <a:cs typeface="Courier New"/>
              </a:rPr>
              <a:t>di.get</a:t>
            </a:r>
            <a:r>
              <a:rPr lang="fr-FR" sz="1600" dirty="0" smtClean="0">
                <a:latin typeface="Courier New"/>
                <a:cs typeface="Courier New"/>
              </a:rPr>
              <a:t>(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usersRepository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600" dirty="0" smtClean="0"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Dart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example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– injection by type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import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dart:http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  <a:endParaRPr lang="fr-FR" sz="14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UsersRepository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UsersRepository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400" dirty="0" smtClean="0">
                <a:solidFill>
                  <a:schemeClr val="accent3"/>
                </a:solidFill>
                <a:latin typeface="Courier New"/>
                <a:cs typeface="Courier New"/>
              </a:rPr>
              <a:t>Http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http</a:t>
            </a:r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this.http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http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all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() {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/* ... */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  <a:endParaRPr lang="fr-FR" sz="1400" dirty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r-FR" sz="1400" dirty="0">
                <a:solidFill>
                  <a:srgbClr val="77933C"/>
                </a:solidFill>
                <a:latin typeface="Courier New"/>
                <a:cs typeface="Courier New"/>
              </a:rPr>
              <a:t>t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ype(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UsersRepository</a:t>
            </a:r>
            <a:r>
              <a:rPr lang="fr-FR" sz="1400" dirty="0" smtClean="0">
                <a:solidFill>
                  <a:srgbClr val="77933C"/>
                </a:solidFill>
                <a:latin typeface="Courier New"/>
                <a:cs typeface="Courier New"/>
              </a:rPr>
              <a:t>);</a:t>
            </a:r>
            <a:endParaRPr lang="fr-FR" sz="1400" dirty="0">
              <a:solidFill>
                <a:srgbClr val="77933C"/>
              </a:solidFill>
              <a:latin typeface="Courier New"/>
              <a:cs typeface="Courier New"/>
            </a:endParaRPr>
          </a:p>
        </p:txBody>
      </p:sp>
      <p:grpSp>
        <p:nvGrpSpPr>
          <p:cNvPr id="35" name="Grouper 34"/>
          <p:cNvGrpSpPr/>
          <p:nvPr/>
        </p:nvGrpSpPr>
        <p:grpSpPr>
          <a:xfrm>
            <a:off x="805228" y="5509668"/>
            <a:ext cx="5681080" cy="461665"/>
            <a:chOff x="826574" y="1696825"/>
            <a:chExt cx="5681080" cy="461665"/>
          </a:xfrm>
        </p:grpSpPr>
        <p:sp>
          <p:nvSpPr>
            <p:cNvPr id="36" name="ZoneTexte 35"/>
            <p:cNvSpPr txBox="1"/>
            <p:nvPr/>
          </p:nvSpPr>
          <p:spPr>
            <a:xfrm>
              <a:off x="1077962" y="1696825"/>
              <a:ext cx="5429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Injection possible par value ou par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factory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7" name="Triangle isocèle 3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805228" y="763722"/>
            <a:ext cx="2640534" cy="461665"/>
            <a:chOff x="826574" y="1696825"/>
            <a:chExt cx="2640534" cy="461665"/>
          </a:xfrm>
        </p:grpSpPr>
        <p:sp>
          <p:nvSpPr>
            <p:cNvPr id="39" name="ZoneTexte 38"/>
            <p:cNvSpPr txBox="1"/>
            <p:nvPr/>
          </p:nvSpPr>
          <p:spPr>
            <a:xfrm>
              <a:off x="1077962" y="1696825"/>
              <a:ext cx="2389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Injection par type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0" name="Triangle isocèle 3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111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154256"/>
            <a:ext cx="3250470" cy="6660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r>
              <a:rPr lang="fr-FR" sz="3600" dirty="0" smtClean="0">
                <a:solidFill>
                  <a:schemeClr val="accent1"/>
                </a:solidFill>
              </a:rPr>
              <a:t> – Entités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38" name="Grouper 37"/>
          <p:cNvGrpSpPr/>
          <p:nvPr/>
        </p:nvGrpSpPr>
        <p:grpSpPr>
          <a:xfrm>
            <a:off x="805228" y="1179930"/>
            <a:ext cx="8130768" cy="461665"/>
            <a:chOff x="826574" y="1696825"/>
            <a:chExt cx="8130768" cy="461665"/>
          </a:xfrm>
        </p:grpSpPr>
        <p:sp>
          <p:nvSpPr>
            <p:cNvPr id="39" name="ZoneTexte 38"/>
            <p:cNvSpPr txBox="1"/>
            <p:nvPr/>
          </p:nvSpPr>
          <p:spPr>
            <a:xfrm>
              <a:off x="1077962" y="1696825"/>
              <a:ext cx="7879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Component : une abstraction d’un morceau de User Interface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0" name="Triangle isocèle 3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8168" y="1739521"/>
            <a:ext cx="8559659" cy="4363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94897" y="1824897"/>
            <a:ext cx="707998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&lt;</a:t>
            </a:r>
            <a:r>
              <a:rPr lang="fr-FR" sz="16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product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4"/>
                </a:solidFill>
                <a:latin typeface="Courier New"/>
                <a:cs typeface="Courier New"/>
              </a:rPr>
              <a:t>rating</a:t>
            </a:r>
            <a:r>
              <a:rPr lang="fr-FR" sz="1600" dirty="0" smtClean="0">
                <a:latin typeface="Courier New"/>
                <a:cs typeface="Courier New"/>
              </a:rPr>
              <a:t>=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"4/5"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&gt;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Nexus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4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&lt;/</a:t>
            </a:r>
            <a:r>
              <a:rPr lang="fr-FR" sz="1600" dirty="0" err="1" smtClean="0">
                <a:solidFill>
                  <a:srgbClr val="9BBB59"/>
                </a:solidFill>
                <a:latin typeface="Courier New"/>
                <a:cs typeface="Courier New"/>
              </a:rPr>
              <a:t>product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&gt;</a:t>
            </a:r>
          </a:p>
          <a:p>
            <a:endParaRPr lang="fr-FR" sz="1600" dirty="0" smtClean="0">
              <a:solidFill>
                <a:srgbClr val="77933C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NgComponent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(</a:t>
            </a: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selector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product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’,</a:t>
            </a: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templateUrl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product_component.html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’, </a:t>
            </a:r>
            <a:r>
              <a:rPr lang="fr-FR" sz="1600" dirty="0" smtClean="0">
                <a:solidFill>
                  <a:srgbClr val="7F7F7F"/>
                </a:solidFill>
                <a:latin typeface="Courier New"/>
                <a:cs typeface="Courier New"/>
              </a:rPr>
              <a:t>// Shadow DOM</a:t>
            </a: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cssUrl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product_component.css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’,      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Shadow DOM</a:t>
            </a:r>
          </a:p>
          <a:p>
            <a:r>
              <a:rPr lang="fr-FR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publishAs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: ‘component’</a:t>
            </a:r>
            <a:endParaRPr lang="fr-FR" sz="1600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class </a:t>
            </a:r>
            <a:r>
              <a:rPr lang="fr-FR" sz="1600" dirty="0" err="1" smtClean="0">
                <a:latin typeface="Courier New"/>
                <a:cs typeface="Courier New"/>
              </a:rPr>
              <a:t>ProductComponent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fr-FR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ngTwoWay</a:t>
            </a:r>
            <a:r>
              <a:rPr lang="fr-FR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(‘rating’)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rating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solidFill>
                  <a:srgbClr val="9BBB59"/>
                </a:solidFill>
                <a:latin typeface="Courier New"/>
                <a:cs typeface="Courier New"/>
              </a:rPr>
              <a:t>void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handleClick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value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) =&gt;</a:t>
            </a:r>
            <a:r>
              <a:rPr lang="fr-FR" sz="1600" dirty="0" smtClean="0">
                <a:latin typeface="Courier New"/>
                <a:cs typeface="Courier New"/>
              </a:rPr>
              <a:t> rating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=</a:t>
            </a:r>
            <a:r>
              <a:rPr lang="fr-FR" sz="1600" dirty="0" smtClean="0">
                <a:latin typeface="Courier New"/>
                <a:cs typeface="Courier New"/>
              </a:rPr>
              <a:t> value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String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renderCharacter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index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=&gt;</a:t>
            </a:r>
            <a:r>
              <a:rPr lang="fr-FR" sz="1600" dirty="0" smtClean="0">
                <a:latin typeface="Courier New"/>
                <a:cs typeface="Courier New"/>
              </a:rPr>
              <a:t> index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&gt;</a:t>
            </a:r>
            <a:r>
              <a:rPr lang="fr-FR" sz="1600" dirty="0" smtClean="0">
                <a:latin typeface="Courier New"/>
                <a:cs typeface="Courier New"/>
              </a:rPr>
              <a:t> rating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?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558ED5"/>
                </a:solidFill>
                <a:latin typeface="Courier New"/>
                <a:cs typeface="Courier New"/>
              </a:rPr>
              <a:t>‘0’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: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‘X’</a:t>
            </a:r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 smtClean="0">
                <a:solidFill>
                  <a:srgbClr val="77933C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505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</TotalTime>
  <Words>995</Words>
  <Application>Microsoft Macintosh PowerPoint</Application>
  <PresentationFormat>Présentation à l'écran (4:3)</PresentationFormat>
  <Paragraphs>205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Chistine verdier</dc:creator>
  <cp:lastModifiedBy>Rémi Alvado</cp:lastModifiedBy>
  <cp:revision>37</cp:revision>
  <dcterms:created xsi:type="dcterms:W3CDTF">2013-10-09T06:01:48Z</dcterms:created>
  <dcterms:modified xsi:type="dcterms:W3CDTF">2014-06-10T07:16:07Z</dcterms:modified>
</cp:coreProperties>
</file>