
<file path=[Content_Types].xml><?xml version="1.0" encoding="utf-8"?>
<Types xmlns="http://schemas.openxmlformats.org/package/2006/content-types">
  <Default Extension="xml" ContentType="application/xml"/>
  <Default Extension="ico" ContentType="image/x-icon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70" r:id="rId4"/>
    <p:sldId id="271" r:id="rId5"/>
    <p:sldId id="259" r:id="rId6"/>
    <p:sldId id="276" r:id="rId7"/>
    <p:sldId id="277" r:id="rId8"/>
    <p:sldId id="278" r:id="rId9"/>
    <p:sldId id="274" r:id="rId10"/>
    <p:sldId id="260" r:id="rId11"/>
    <p:sldId id="275" r:id="rId12"/>
    <p:sldId id="261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4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6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4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4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88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FCAF-5CA0-AC4E-A98F-84F8AA413D73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D7BA-529B-104D-B739-DA8C26BFAA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ico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4" y="4331225"/>
            <a:ext cx="3228280" cy="216565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82728" y="4791662"/>
            <a:ext cx="135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Rémi Alvado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93401" y="5096962"/>
            <a:ext cx="180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Senior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93401" y="5414051"/>
            <a:ext cx="2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emi.alvado@gmail.com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2055" y="5724650"/>
            <a:ext cx="144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remialvado</a:t>
            </a:r>
            <a:endParaRPr lang="fr-FR" dirty="0"/>
          </a:p>
        </p:txBody>
      </p:sp>
      <p:pic>
        <p:nvPicPr>
          <p:cNvPr id="14" name="Image 13" descr="favicon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816078"/>
            <a:ext cx="256560" cy="256560"/>
          </a:xfrm>
          <a:prstGeom prst="rect">
            <a:avLst/>
          </a:prstGeom>
        </p:spPr>
      </p:pic>
      <p:pic>
        <p:nvPicPr>
          <p:cNvPr id="15" name="Image 14" descr="favicon2.ic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7" y="5508982"/>
            <a:ext cx="263896" cy="263896"/>
          </a:xfrm>
          <a:prstGeom prst="rect">
            <a:avLst/>
          </a:prstGeom>
        </p:spPr>
      </p:pic>
      <p:pic>
        <p:nvPicPr>
          <p:cNvPr id="16" name="Image 15" descr="favicon (1).i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7" y="5171666"/>
            <a:ext cx="281238" cy="281238"/>
          </a:xfrm>
          <a:prstGeom prst="rect">
            <a:avLst/>
          </a:prstGeom>
        </p:spPr>
      </p:pic>
      <p:pic>
        <p:nvPicPr>
          <p:cNvPr id="2" name="Image 1" descr="wizbii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9" y="4764214"/>
            <a:ext cx="441316" cy="39677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166480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Auto-configuration dans une </a:t>
            </a:r>
          </a:p>
          <a:p>
            <a:pPr algn="ctr"/>
            <a:r>
              <a:rPr lang="fr-FR" sz="4000" dirty="0" smtClean="0"/>
              <a:t>Architecture Orientée Services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70488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Couplage : Interface Description </a:t>
            </a:r>
            <a:r>
              <a:rPr lang="fr-FR" sz="3600" dirty="0" err="1" smtClean="0">
                <a:solidFill>
                  <a:schemeClr val="accent1"/>
                </a:solidFill>
              </a:rPr>
              <a:t>Language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52" name="Grouper 51"/>
          <p:cNvGrpSpPr/>
          <p:nvPr/>
        </p:nvGrpSpPr>
        <p:grpSpPr>
          <a:xfrm>
            <a:off x="837247" y="1339762"/>
            <a:ext cx="6190484" cy="461665"/>
            <a:chOff x="826574" y="1696825"/>
            <a:chExt cx="6190484" cy="461665"/>
          </a:xfrm>
        </p:grpSpPr>
        <p:sp>
          <p:nvSpPr>
            <p:cNvPr id="53" name="ZoneTexte 52"/>
            <p:cNvSpPr txBox="1"/>
            <p:nvPr/>
          </p:nvSpPr>
          <p:spPr>
            <a:xfrm>
              <a:off x="1077962" y="1696825"/>
              <a:ext cx="593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WADL :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WebApplication</a:t>
              </a:r>
              <a:r>
                <a:rPr lang="fr-FR" sz="2400" dirty="0" smtClean="0">
                  <a:solidFill>
                    <a:srgbClr val="7F7F7F"/>
                  </a:solidFill>
                </a:rPr>
                <a:t> Description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Language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r 66"/>
          <p:cNvGrpSpPr/>
          <p:nvPr/>
        </p:nvGrpSpPr>
        <p:grpSpPr>
          <a:xfrm>
            <a:off x="1295024" y="2625598"/>
            <a:ext cx="4504475" cy="461665"/>
            <a:chOff x="826574" y="1696825"/>
            <a:chExt cx="4504475" cy="461665"/>
          </a:xfrm>
        </p:grpSpPr>
        <p:sp>
          <p:nvSpPr>
            <p:cNvPr id="68" name="ZoneTexte 67"/>
            <p:cNvSpPr txBox="1"/>
            <p:nvPr/>
          </p:nvSpPr>
          <p:spPr>
            <a:xfrm>
              <a:off x="1077962" y="1696825"/>
              <a:ext cx="4253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Beaucoup plus simple que WSDL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9" name="Triangle isocèle 6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er 69"/>
          <p:cNvGrpSpPr/>
          <p:nvPr/>
        </p:nvGrpSpPr>
        <p:grpSpPr>
          <a:xfrm>
            <a:off x="1295024" y="3303610"/>
            <a:ext cx="2471918" cy="461665"/>
            <a:chOff x="826574" y="1696825"/>
            <a:chExt cx="2471918" cy="461665"/>
          </a:xfrm>
        </p:grpSpPr>
        <p:sp>
          <p:nvSpPr>
            <p:cNvPr id="71" name="ZoneTexte 70"/>
            <p:cNvSpPr txBox="1"/>
            <p:nvPr/>
          </p:nvSpPr>
          <p:spPr>
            <a:xfrm>
              <a:off x="1077962" y="1696825"/>
              <a:ext cx="2220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Très peu adopté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2" name="Triangle isocèle 7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83" name="Grouper 82"/>
          <p:cNvGrpSpPr/>
          <p:nvPr/>
        </p:nvGrpSpPr>
        <p:grpSpPr>
          <a:xfrm>
            <a:off x="1295024" y="1976733"/>
            <a:ext cx="2105231" cy="461665"/>
            <a:chOff x="826574" y="1696825"/>
            <a:chExt cx="2105231" cy="461665"/>
          </a:xfrm>
        </p:grpSpPr>
        <p:sp>
          <p:nvSpPr>
            <p:cNvPr id="84" name="ZoneTexte 83"/>
            <p:cNvSpPr txBox="1"/>
            <p:nvPr/>
          </p:nvSpPr>
          <p:spPr>
            <a:xfrm>
              <a:off x="1077962" y="1696825"/>
              <a:ext cx="1853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Basé sur XML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85" name="Triangle isocèle 8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6654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Couplage : Interface Description </a:t>
            </a:r>
            <a:r>
              <a:rPr lang="fr-FR" sz="3600" dirty="0" err="1" smtClean="0">
                <a:solidFill>
                  <a:schemeClr val="accent1"/>
                </a:solidFill>
              </a:rPr>
              <a:t>Language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52" name="Grouper 51"/>
          <p:cNvGrpSpPr/>
          <p:nvPr/>
        </p:nvGrpSpPr>
        <p:grpSpPr>
          <a:xfrm>
            <a:off x="837247" y="1339762"/>
            <a:ext cx="7656630" cy="461665"/>
            <a:chOff x="826574" y="1696825"/>
            <a:chExt cx="7656630" cy="461665"/>
          </a:xfrm>
        </p:grpSpPr>
        <p:sp>
          <p:nvSpPr>
            <p:cNvPr id="53" name="ZoneTexte 52"/>
            <p:cNvSpPr txBox="1"/>
            <p:nvPr/>
          </p:nvSpPr>
          <p:spPr>
            <a:xfrm>
              <a:off x="1077962" y="1696825"/>
              <a:ext cx="7405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HATEOAS: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Hypermedia</a:t>
              </a:r>
              <a:r>
                <a:rPr lang="fr-FR" sz="2400" dirty="0" smtClean="0">
                  <a:solidFill>
                    <a:srgbClr val="7F7F7F"/>
                  </a:solidFill>
                </a:rPr>
                <a:t> As The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Engine</a:t>
              </a:r>
              <a:r>
                <a:rPr lang="fr-FR" sz="2400" dirty="0" smtClean="0">
                  <a:solidFill>
                    <a:srgbClr val="7F7F7F"/>
                  </a:solidFill>
                </a:rPr>
                <a:t> of Application State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r 66"/>
          <p:cNvGrpSpPr/>
          <p:nvPr/>
        </p:nvGrpSpPr>
        <p:grpSpPr>
          <a:xfrm>
            <a:off x="1295024" y="2625598"/>
            <a:ext cx="4392966" cy="461665"/>
            <a:chOff x="826574" y="1696825"/>
            <a:chExt cx="4392966" cy="461665"/>
          </a:xfrm>
        </p:grpSpPr>
        <p:sp>
          <p:nvSpPr>
            <p:cNvPr id="68" name="ZoneTexte 67"/>
            <p:cNvSpPr txBox="1"/>
            <p:nvPr/>
          </p:nvSpPr>
          <p:spPr>
            <a:xfrm>
              <a:off x="1077962" y="1696825"/>
              <a:ext cx="4141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Format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agnostic</a:t>
              </a:r>
              <a:r>
                <a:rPr lang="fr-FR" sz="2400" dirty="0" smtClean="0">
                  <a:solidFill>
                    <a:srgbClr val="7F7F7F"/>
                  </a:solidFill>
                </a:rPr>
                <a:t> : XML, JSON, …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9" name="Triangle isocèle 6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er 69"/>
          <p:cNvGrpSpPr/>
          <p:nvPr/>
        </p:nvGrpSpPr>
        <p:grpSpPr>
          <a:xfrm>
            <a:off x="1295024" y="3303610"/>
            <a:ext cx="5795544" cy="461665"/>
            <a:chOff x="826574" y="1696825"/>
            <a:chExt cx="5795544" cy="461665"/>
          </a:xfrm>
        </p:grpSpPr>
        <p:sp>
          <p:nvSpPr>
            <p:cNvPr id="71" name="ZoneTexte 70"/>
            <p:cNvSpPr txBox="1"/>
            <p:nvPr/>
          </p:nvSpPr>
          <p:spPr>
            <a:xfrm>
              <a:off x="1077962" y="1696825"/>
              <a:ext cx="5544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Basé sur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Atom</a:t>
              </a:r>
              <a:r>
                <a:rPr lang="fr-FR" sz="2400" dirty="0" smtClean="0">
                  <a:solidFill>
                    <a:srgbClr val="7F7F7F"/>
                  </a:solidFill>
                </a:rPr>
                <a:t> pour XML et HAL pour JSON 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72" name="Triangle isocèle 7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83" name="Grouper 82"/>
          <p:cNvGrpSpPr/>
          <p:nvPr/>
        </p:nvGrpSpPr>
        <p:grpSpPr>
          <a:xfrm>
            <a:off x="1295024" y="1976733"/>
            <a:ext cx="3943023" cy="461665"/>
            <a:chOff x="826574" y="1696825"/>
            <a:chExt cx="3943023" cy="461665"/>
          </a:xfrm>
        </p:grpSpPr>
        <p:sp>
          <p:nvSpPr>
            <p:cNvPr id="84" name="ZoneTexte 83"/>
            <p:cNvSpPr txBox="1"/>
            <p:nvPr/>
          </p:nvSpPr>
          <p:spPr>
            <a:xfrm>
              <a:off x="1077962" y="1696825"/>
              <a:ext cx="3691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Le HTML des relations M2M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85" name="Triangle isocèle 8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295024" y="3960363"/>
            <a:ext cx="4930674" cy="461665"/>
            <a:chOff x="826574" y="1696825"/>
            <a:chExt cx="4930674" cy="461665"/>
          </a:xfrm>
        </p:grpSpPr>
        <p:sp>
          <p:nvSpPr>
            <p:cNvPr id="19" name="ZoneTexte 18"/>
            <p:cNvSpPr txBox="1"/>
            <p:nvPr/>
          </p:nvSpPr>
          <p:spPr>
            <a:xfrm>
              <a:off x="1077962" y="1696825"/>
              <a:ext cx="4679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Permet de naviguer entre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resources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0" name="Triangle isocèle 1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1295024" y="4574428"/>
            <a:ext cx="6101968" cy="461665"/>
            <a:chOff x="826574" y="1696825"/>
            <a:chExt cx="6101968" cy="461665"/>
          </a:xfrm>
        </p:grpSpPr>
        <p:sp>
          <p:nvSpPr>
            <p:cNvPr id="22" name="ZoneTexte 21"/>
            <p:cNvSpPr txBox="1"/>
            <p:nvPr/>
          </p:nvSpPr>
          <p:spPr>
            <a:xfrm>
              <a:off x="1077962" y="1696825"/>
              <a:ext cx="5850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Nécessite de modifier la réponse des services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3" name="Triangle isocèle 2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1295024" y="5179949"/>
            <a:ext cx="3218066" cy="461665"/>
            <a:chOff x="826574" y="1696825"/>
            <a:chExt cx="3218066" cy="461665"/>
          </a:xfrm>
        </p:grpSpPr>
        <p:sp>
          <p:nvSpPr>
            <p:cNvPr id="25" name="ZoneTexte 24"/>
            <p:cNvSpPr txBox="1"/>
            <p:nvPr/>
          </p:nvSpPr>
          <p:spPr>
            <a:xfrm>
              <a:off x="1077962" y="1696825"/>
              <a:ext cx="2966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Encore très peu utilisé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6" name="Triangle isocèle 2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1526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</a:rPr>
              <a:t>Couplage : </a:t>
            </a:r>
            <a:r>
              <a:rPr lang="fr-FR" sz="3600" dirty="0" smtClean="0">
                <a:solidFill>
                  <a:schemeClr val="accent1"/>
                </a:solidFill>
              </a:rPr>
              <a:t>Custom IDL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8168" y="1993510"/>
            <a:ext cx="8559659" cy="39897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59752" y="2142712"/>
            <a:ext cx="8149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/>
                <a:cs typeface="Courier New"/>
              </a:rPr>
              <a:t>curl</a:t>
            </a:r>
            <a:r>
              <a:rPr lang="fr-FR" sz="1600" dirty="0" smtClean="0">
                <a:latin typeface="Courier New"/>
                <a:cs typeface="Courier New"/>
              </a:rPr>
              <a:t> –X GET "http://</a:t>
            </a:r>
            <a:r>
              <a:rPr lang="fr-FR" sz="1600" dirty="0" err="1" smtClean="0">
                <a:latin typeface="Courier New"/>
                <a:cs typeface="Courier New"/>
              </a:rPr>
              <a:t>tag.mycompany.com</a:t>
            </a:r>
            <a:r>
              <a:rPr lang="fr-FR" sz="1600" dirty="0" smtClean="0">
                <a:latin typeface="Courier New"/>
                <a:cs typeface="Courier New"/>
              </a:rPr>
              <a:t>/_</a:t>
            </a:r>
            <a:r>
              <a:rPr lang="fr-FR" sz="1600" dirty="0" err="1" smtClean="0">
                <a:latin typeface="Courier New"/>
                <a:cs typeface="Courier New"/>
              </a:rPr>
              <a:t>internal</a:t>
            </a:r>
            <a:r>
              <a:rPr lang="fr-FR" sz="1600" dirty="0" smtClean="0">
                <a:latin typeface="Courier New"/>
                <a:cs typeface="Courier New"/>
              </a:rPr>
              <a:t>/services"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tag</a:t>
            </a:r>
            <a:r>
              <a:rPr lang="fr-FR" sz="1600" dirty="0">
                <a:latin typeface="Courier New"/>
                <a:cs typeface="Courier New"/>
              </a:rPr>
              <a:t>-provider: </a:t>
            </a:r>
            <a:r>
              <a:rPr lang="fr-FR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    </a:t>
            </a:r>
            <a:r>
              <a:rPr lang="fr-FR" sz="1600" dirty="0" err="1" smtClean="0">
                <a:latin typeface="Courier New"/>
                <a:cs typeface="Courier New"/>
              </a:rPr>
              <a:t>template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/classifier/v1/provider/{</a:t>
            </a:r>
            <a:r>
              <a:rPr lang="fr-FR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providerId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r>
              <a:rPr lang="fr-FR" sz="1600" dirty="0">
                <a:latin typeface="Courier New"/>
                <a:cs typeface="Courier New"/>
              </a:rPr>
              <a:t>",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    </a:t>
            </a:r>
            <a:r>
              <a:rPr lang="fr-FR" sz="1600" dirty="0" err="1" smtClean="0">
                <a:latin typeface="Courier New"/>
                <a:cs typeface="Courier New"/>
              </a:rPr>
              <a:t>method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dirty="0">
                <a:solidFill>
                  <a:srgbClr val="008000"/>
                </a:solidFill>
                <a:latin typeface="Courier New"/>
                <a:cs typeface="Courier New"/>
              </a:rPr>
              <a:t>PUT</a:t>
            </a:r>
            <a:r>
              <a:rPr lang="fr-FR" sz="1600" dirty="0">
                <a:latin typeface="Courier New"/>
                <a:cs typeface="Courier New"/>
              </a:rPr>
              <a:t>",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    </a:t>
            </a:r>
            <a:r>
              <a:rPr lang="fr-FR" sz="1600" dirty="0" err="1" smtClean="0">
                <a:latin typeface="Courier New"/>
                <a:cs typeface="Courier New"/>
              </a:rPr>
              <a:t>example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dirty="0">
                <a:solidFill>
                  <a:srgbClr val="008000"/>
                </a:solidFill>
                <a:latin typeface="Courier New"/>
                <a:cs typeface="Courier New"/>
              </a:rPr>
              <a:t>/classifier/v1/provider/</a:t>
            </a:r>
            <a:r>
              <a:rPr lang="fr-FR" sz="1600" dirty="0" err="1">
                <a:solidFill>
                  <a:srgbClr val="008000"/>
                </a:solidFill>
                <a:latin typeface="Courier New"/>
                <a:cs typeface="Courier New"/>
              </a:rPr>
              <a:t>etam</a:t>
            </a:r>
            <a:r>
              <a:rPr lang="fr-FR" sz="1600" dirty="0">
                <a:latin typeface="Courier New"/>
                <a:cs typeface="Courier New"/>
              </a:rPr>
              <a:t>",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	description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dirty="0">
                <a:solidFill>
                  <a:srgbClr val="008000"/>
                </a:solidFill>
                <a:latin typeface="Courier New"/>
                <a:cs typeface="Courier New"/>
              </a:rPr>
              <a:t>return 200 + JSON OR 404</a:t>
            </a:r>
            <a:r>
              <a:rPr lang="fr-FR" sz="1600" dirty="0">
                <a:latin typeface="Courier New"/>
                <a:cs typeface="Courier New"/>
              </a:rPr>
              <a:t>"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}</a:t>
            </a:r>
            <a:r>
              <a:rPr lang="fr-FR" sz="1600" dirty="0">
                <a:latin typeface="Courier New"/>
                <a:cs typeface="Courier New"/>
              </a:rPr>
              <a:t>,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tag-</a:t>
            </a:r>
            <a:r>
              <a:rPr lang="fr-FR" sz="1600" dirty="0" err="1" smtClean="0">
                <a:latin typeface="Courier New"/>
                <a:cs typeface="Courier New"/>
              </a:rPr>
              <a:t>search</a:t>
            </a:r>
            <a:r>
              <a:rPr lang="fr-FR" sz="1600" dirty="0" smtClean="0">
                <a:latin typeface="Courier New"/>
                <a:cs typeface="Courier New"/>
              </a:rPr>
              <a:t>: </a:t>
            </a:r>
            <a:r>
              <a:rPr lang="fr-FR" sz="1600" dirty="0"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	</a:t>
            </a:r>
            <a:r>
              <a:rPr lang="fr-FR" sz="1600" dirty="0" err="1" smtClean="0">
                <a:latin typeface="Courier New"/>
                <a:cs typeface="Courier New"/>
              </a:rPr>
              <a:t>template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/classifier/v1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/{</a:t>
            </a:r>
            <a:r>
              <a:rPr lang="fr-FR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taxonomy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}/tags{?</a:t>
            </a:r>
            <a:r>
              <a:rPr lang="fr-FR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rows,offset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r>
              <a:rPr lang="fr-FR" sz="1600" dirty="0" smtClean="0">
                <a:latin typeface="Courier New"/>
                <a:cs typeface="Courier New"/>
              </a:rPr>
              <a:t>"</a:t>
            </a:r>
            <a:r>
              <a:rPr lang="fr-FR" sz="1600" dirty="0">
                <a:latin typeface="Courier New"/>
                <a:cs typeface="Courier New"/>
              </a:rPr>
              <a:t>,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	</a:t>
            </a:r>
            <a:r>
              <a:rPr lang="fr-FR" sz="1600" dirty="0" err="1" smtClean="0">
                <a:latin typeface="Courier New"/>
                <a:cs typeface="Courier New"/>
              </a:rPr>
              <a:t>method</a:t>
            </a:r>
            <a:r>
              <a:rPr lang="fr-FR" sz="1600" dirty="0">
                <a:latin typeface="Courier New"/>
                <a:cs typeface="Courier New"/>
              </a:rPr>
              <a:t>: </a:t>
            </a:r>
            <a:r>
              <a:rPr lang="fr-FR" sz="1600" dirty="0" smtClean="0">
                <a:latin typeface="Courier New"/>
                <a:cs typeface="Courier New"/>
              </a:rPr>
              <a:t> "</a:t>
            </a:r>
            <a:r>
              <a:rPr lang="fr-FR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GET</a:t>
            </a:r>
            <a:r>
              <a:rPr lang="fr-FR" sz="1600" dirty="0" smtClean="0">
                <a:latin typeface="Courier New"/>
                <a:cs typeface="Courier New"/>
              </a:rPr>
              <a:t>",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	</a:t>
            </a:r>
            <a:r>
              <a:rPr lang="fr-FR" sz="1600" dirty="0" err="1" smtClean="0">
                <a:latin typeface="Courier New"/>
                <a:cs typeface="Courier New"/>
              </a:rPr>
              <a:t>example</a:t>
            </a:r>
            <a:r>
              <a:rPr lang="fr-FR" sz="1600" dirty="0" smtClean="0">
                <a:latin typeface="Courier New"/>
                <a:cs typeface="Courier New"/>
              </a:rPr>
              <a:t>: "</a:t>
            </a:r>
            <a:r>
              <a:rPr lang="fr-FR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/classifier/v1/</a:t>
            </a:r>
            <a:r>
              <a:rPr lang="fr-FR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colors</a:t>
            </a:r>
            <a:r>
              <a:rPr lang="fr-FR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fr-FR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tags?rows</a:t>
            </a:r>
            <a:r>
              <a:rPr lang="fr-FR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=20</a:t>
            </a:r>
            <a:r>
              <a:rPr lang="fr-FR" sz="1600" dirty="0" smtClean="0">
                <a:latin typeface="Courier New"/>
                <a:cs typeface="Courier New"/>
              </a:rPr>
              <a:t>",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	description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dirty="0">
                <a:solidFill>
                  <a:srgbClr val="008000"/>
                </a:solidFill>
                <a:latin typeface="Courier New"/>
                <a:cs typeface="Courier New"/>
              </a:rPr>
              <a:t>return 200 + JSON OR </a:t>
            </a:r>
            <a:r>
              <a:rPr lang="fr-FR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204</a:t>
            </a:r>
            <a:r>
              <a:rPr lang="fr-FR" sz="1600" dirty="0">
                <a:latin typeface="Courier New"/>
                <a:cs typeface="Courier New"/>
              </a:rPr>
              <a:t>"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	}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}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837247" y="984804"/>
            <a:ext cx="4287018" cy="461665"/>
            <a:chOff x="826574" y="1696825"/>
            <a:chExt cx="4287018" cy="461665"/>
          </a:xfrm>
        </p:grpSpPr>
        <p:sp>
          <p:nvSpPr>
            <p:cNvPr id="36" name="ZoneTexte 35"/>
            <p:cNvSpPr txBox="1"/>
            <p:nvPr/>
          </p:nvSpPr>
          <p:spPr>
            <a:xfrm>
              <a:off x="1077962" y="1696825"/>
              <a:ext cx="403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Basé sur JSON et URI Template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7" name="Triangle isocèle 3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837247" y="1531845"/>
            <a:ext cx="5837022" cy="461665"/>
            <a:chOff x="826574" y="1696825"/>
            <a:chExt cx="5837022" cy="461665"/>
          </a:xfrm>
        </p:grpSpPr>
        <p:sp>
          <p:nvSpPr>
            <p:cNvPr id="39" name="ZoneTexte 38"/>
            <p:cNvSpPr txBox="1"/>
            <p:nvPr/>
          </p:nvSpPr>
          <p:spPr>
            <a:xfrm>
              <a:off x="1077962" y="1696825"/>
              <a:ext cx="5585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Disponible sur une route interne du service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0" name="Triangle isocèle 39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4963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AngularDart</a:t>
            </a:r>
            <a:endParaRPr lang="fr-FR" sz="3600" dirty="0">
              <a:solidFill>
                <a:schemeClr val="accent1"/>
              </a:solidFill>
            </a:endParaRPr>
          </a:p>
        </p:txBody>
      </p:sp>
      <p:pic>
        <p:nvPicPr>
          <p:cNvPr id="2" name="Image 1" descr="job-interview-questions-and-answ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5" y="763721"/>
            <a:ext cx="6751569" cy="5063677"/>
          </a:xfrm>
          <a:prstGeom prst="rect">
            <a:avLst/>
          </a:prstGeom>
        </p:spPr>
      </p:pic>
      <p:cxnSp>
        <p:nvCxnSpPr>
          <p:cNvPr id="26" name="Connecteur droit 25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 rot="20861675">
            <a:off x="5760588" y="4047404"/>
            <a:ext cx="14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(</a:t>
            </a:r>
            <a:r>
              <a:rPr lang="fr-FR" sz="2800" dirty="0" err="1">
                <a:solidFill>
                  <a:schemeClr val="accent3"/>
                </a:solidFill>
                <a:latin typeface="Chalkboard"/>
                <a:cs typeface="Chalkboard"/>
              </a:rPr>
              <a:t>m</a:t>
            </a:r>
            <a:r>
              <a:rPr lang="fr-FR" sz="2800" dirty="0" err="1" smtClean="0">
                <a:solidFill>
                  <a:schemeClr val="accent3"/>
                </a:solidFill>
                <a:latin typeface="Chalkboard"/>
                <a:cs typeface="Chalkboard"/>
              </a:rPr>
              <a:t>aybe</a:t>
            </a:r>
            <a:r>
              <a:rPr lang="fr-FR" sz="2800" dirty="0" smtClean="0">
                <a:solidFill>
                  <a:schemeClr val="accent3"/>
                </a:solidFill>
                <a:latin typeface="Chalkboard"/>
                <a:cs typeface="Chalkboard"/>
              </a:rPr>
              <a:t>)</a:t>
            </a:r>
            <a:endParaRPr lang="fr-FR" sz="2800" dirty="0">
              <a:solidFill>
                <a:schemeClr val="accent3"/>
              </a:solidFill>
              <a:latin typeface="Chalkboard"/>
              <a:cs typeface="Chalkboard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6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SOA – </a:t>
            </a:r>
            <a:r>
              <a:rPr lang="fr-FR" sz="3600" dirty="0" err="1" smtClean="0">
                <a:solidFill>
                  <a:schemeClr val="accent1"/>
                </a:solidFill>
              </a:rPr>
              <a:t>Kézako</a:t>
            </a:r>
            <a:r>
              <a:rPr lang="fr-FR" sz="3600" dirty="0" smtClean="0">
                <a:solidFill>
                  <a:schemeClr val="accent1"/>
                </a:solidFill>
              </a:rPr>
              <a:t> ?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826574" y="1205913"/>
            <a:ext cx="4264326" cy="461665"/>
            <a:chOff x="826574" y="1696825"/>
            <a:chExt cx="4264326" cy="461665"/>
          </a:xfrm>
        </p:grpSpPr>
        <p:sp>
          <p:nvSpPr>
            <p:cNvPr id="2" name="ZoneTexte 1"/>
            <p:cNvSpPr txBox="1"/>
            <p:nvPr/>
          </p:nvSpPr>
          <p:spPr>
            <a:xfrm>
              <a:off x="1077962" y="1696825"/>
              <a:ext cx="4012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Services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Oriented</a:t>
              </a:r>
              <a:r>
                <a:rPr lang="fr-FR" sz="2400" dirty="0" smtClean="0">
                  <a:solidFill>
                    <a:srgbClr val="7F7F7F"/>
                  </a:solidFill>
                </a:rPr>
                <a:t> Architecture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" name="Triangle isocèle 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826574" y="1945265"/>
            <a:ext cx="6500665" cy="461665"/>
            <a:chOff x="826574" y="1696825"/>
            <a:chExt cx="6500665" cy="461665"/>
          </a:xfrm>
        </p:grpSpPr>
        <p:sp>
          <p:nvSpPr>
            <p:cNvPr id="25" name="ZoneTexte 24"/>
            <p:cNvSpPr txBox="1"/>
            <p:nvPr/>
          </p:nvSpPr>
          <p:spPr>
            <a:xfrm>
              <a:off x="1077962" y="1696825"/>
              <a:ext cx="6249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On ne peut résoudre que des problèmes simples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6" name="Triangle isocèle 2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826574" y="2673944"/>
            <a:ext cx="2974309" cy="461665"/>
            <a:chOff x="826574" y="1696825"/>
            <a:chExt cx="2974309" cy="461665"/>
          </a:xfrm>
        </p:grpSpPr>
        <p:sp>
          <p:nvSpPr>
            <p:cNvPr id="28" name="ZoneTexte 27"/>
            <p:cNvSpPr txBox="1"/>
            <p:nvPr/>
          </p:nvSpPr>
          <p:spPr>
            <a:xfrm>
              <a:off x="1077962" y="1696825"/>
              <a:ext cx="2722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Réseau de neurones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9" name="Triangle isocèle 2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826574" y="3413297"/>
            <a:ext cx="2485894" cy="461665"/>
            <a:chOff x="826574" y="1696825"/>
            <a:chExt cx="2485894" cy="461665"/>
          </a:xfrm>
        </p:grpSpPr>
        <p:sp>
          <p:nvSpPr>
            <p:cNvPr id="31" name="ZoneTexte 30"/>
            <p:cNvSpPr txBox="1"/>
            <p:nvPr/>
          </p:nvSpPr>
          <p:spPr>
            <a:xfrm>
              <a:off x="1077962" y="1696825"/>
              <a:ext cx="2234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Décentralisation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2" name="Triangle isocèle 3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826574" y="4173993"/>
            <a:ext cx="3596174" cy="461665"/>
            <a:chOff x="826574" y="1696825"/>
            <a:chExt cx="3596174" cy="461665"/>
          </a:xfrm>
        </p:grpSpPr>
        <p:sp>
          <p:nvSpPr>
            <p:cNvPr id="34" name="ZoneTexte 33"/>
            <p:cNvSpPr txBox="1"/>
            <p:nvPr/>
          </p:nvSpPr>
          <p:spPr>
            <a:xfrm>
              <a:off x="1077962" y="1696825"/>
              <a:ext cx="334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Simple d’implémentation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826574" y="4924017"/>
            <a:ext cx="5088920" cy="461665"/>
            <a:chOff x="826574" y="1696825"/>
            <a:chExt cx="5088920" cy="461665"/>
          </a:xfrm>
        </p:grpSpPr>
        <p:sp>
          <p:nvSpPr>
            <p:cNvPr id="37" name="ZoneTexte 36"/>
            <p:cNvSpPr txBox="1"/>
            <p:nvPr/>
          </p:nvSpPr>
          <p:spPr>
            <a:xfrm>
              <a:off x="1077962" y="1696825"/>
              <a:ext cx="483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Complexe pour avoir une vue globale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8" name="Triangle isocèle 3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5915494" y="4202905"/>
            <a:ext cx="2688732" cy="951945"/>
            <a:chOff x="5915494" y="4202905"/>
            <a:chExt cx="2688732" cy="951945"/>
          </a:xfrm>
        </p:grpSpPr>
        <p:sp>
          <p:nvSpPr>
            <p:cNvPr id="4" name="ZoneTexte 3"/>
            <p:cNvSpPr txBox="1"/>
            <p:nvPr/>
          </p:nvSpPr>
          <p:spPr>
            <a:xfrm rot="394033">
              <a:off x="5915494" y="4202905"/>
              <a:ext cx="2688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Pas forcément d’accord</a:t>
              </a:r>
              <a:endParaRPr lang="fr-FR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Connecteur en arc 10"/>
            <p:cNvCxnSpPr>
              <a:stCxn id="4" idx="2"/>
              <a:endCxn id="37" idx="3"/>
            </p:cNvCxnSpPr>
            <p:nvPr/>
          </p:nvCxnSpPr>
          <p:spPr>
            <a:xfrm rot="5400000">
              <a:off x="6299663" y="4217533"/>
              <a:ext cx="553148" cy="1321486"/>
            </a:xfrm>
            <a:prstGeom prst="curvedConnector2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SOA – A quoi ça sert ?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826574" y="1205913"/>
            <a:ext cx="3656136" cy="461665"/>
            <a:chOff x="826574" y="1696825"/>
            <a:chExt cx="3656136" cy="461665"/>
          </a:xfrm>
        </p:grpSpPr>
        <p:sp>
          <p:nvSpPr>
            <p:cNvPr id="2" name="ZoneTexte 1"/>
            <p:cNvSpPr txBox="1"/>
            <p:nvPr/>
          </p:nvSpPr>
          <p:spPr>
            <a:xfrm>
              <a:off x="1077962" y="1696825"/>
              <a:ext cx="3404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Faciliter l’implémentation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" name="Triangle isocèle 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826574" y="1945265"/>
            <a:ext cx="3423651" cy="461665"/>
            <a:chOff x="826574" y="1696825"/>
            <a:chExt cx="3423651" cy="461665"/>
          </a:xfrm>
        </p:grpSpPr>
        <p:sp>
          <p:nvSpPr>
            <p:cNvPr id="25" name="ZoneTexte 24"/>
            <p:cNvSpPr txBox="1"/>
            <p:nvPr/>
          </p:nvSpPr>
          <p:spPr>
            <a:xfrm>
              <a:off x="1077962" y="1696825"/>
              <a:ext cx="3172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Faciliter la maintenance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6" name="Triangle isocèle 2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826574" y="2673944"/>
            <a:ext cx="2261824" cy="461665"/>
            <a:chOff x="826574" y="1696825"/>
            <a:chExt cx="2261824" cy="461665"/>
          </a:xfrm>
        </p:grpSpPr>
        <p:sp>
          <p:nvSpPr>
            <p:cNvPr id="28" name="ZoneTexte 27"/>
            <p:cNvSpPr txBox="1"/>
            <p:nvPr/>
          </p:nvSpPr>
          <p:spPr>
            <a:xfrm>
              <a:off x="1077962" y="1696825"/>
              <a:ext cx="2010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Changer d’avis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9" name="Triangle isocèle 2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826574" y="3413297"/>
            <a:ext cx="2641135" cy="461665"/>
            <a:chOff x="826574" y="1696825"/>
            <a:chExt cx="2641135" cy="461665"/>
          </a:xfrm>
        </p:grpSpPr>
        <p:sp>
          <p:nvSpPr>
            <p:cNvPr id="31" name="ZoneTexte 30"/>
            <p:cNvSpPr txBox="1"/>
            <p:nvPr/>
          </p:nvSpPr>
          <p:spPr>
            <a:xfrm>
              <a:off x="1077962" y="1696825"/>
              <a:ext cx="2389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>
                  <a:solidFill>
                    <a:srgbClr val="7F7F7F"/>
                  </a:solidFill>
                </a:rPr>
                <a:t>Scaling</a:t>
              </a:r>
              <a:r>
                <a:rPr lang="fr-FR" sz="2400" dirty="0" smtClean="0">
                  <a:solidFill>
                    <a:srgbClr val="7F7F7F"/>
                  </a:solidFill>
                </a:rPr>
                <a:t> horizontal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2" name="Triangle isocèle 3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r 38"/>
          <p:cNvGrpSpPr/>
          <p:nvPr/>
        </p:nvGrpSpPr>
        <p:grpSpPr>
          <a:xfrm>
            <a:off x="826574" y="4144754"/>
            <a:ext cx="2915549" cy="461665"/>
            <a:chOff x="826574" y="1696825"/>
            <a:chExt cx="2915549" cy="461665"/>
          </a:xfrm>
        </p:grpSpPr>
        <p:sp>
          <p:nvSpPr>
            <p:cNvPr id="40" name="ZoneTexte 39"/>
            <p:cNvSpPr txBox="1"/>
            <p:nvPr/>
          </p:nvSpPr>
          <p:spPr>
            <a:xfrm>
              <a:off x="1077962" y="1696825"/>
              <a:ext cx="2664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Travailler en équipe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1" name="Triangle isocèle 4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r 41"/>
          <p:cNvGrpSpPr/>
          <p:nvPr/>
        </p:nvGrpSpPr>
        <p:grpSpPr>
          <a:xfrm>
            <a:off x="826574" y="4865539"/>
            <a:ext cx="1720811" cy="461665"/>
            <a:chOff x="826574" y="1696825"/>
            <a:chExt cx="1720811" cy="461665"/>
          </a:xfrm>
        </p:grpSpPr>
        <p:sp>
          <p:nvSpPr>
            <p:cNvPr id="43" name="ZoneTexte 42"/>
            <p:cNvSpPr txBox="1"/>
            <p:nvPr/>
          </p:nvSpPr>
          <p:spPr>
            <a:xfrm>
              <a:off x="1077962" y="1696825"/>
              <a:ext cx="1469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KISS / DRY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4" name="Triangle isocèle 4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7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SOA – A quoi ça mène ?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664973" y="2561246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Profile API</a:t>
            </a:r>
            <a:endParaRPr lang="fr-FR" sz="8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3066100" y="2091684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User API</a:t>
            </a:r>
            <a:endParaRPr lang="fr-FR" sz="8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702305" y="3959258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Merchant API</a:t>
            </a:r>
            <a:endParaRPr lang="fr-FR" sz="8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1067292" y="3172536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Order</a:t>
            </a:r>
            <a:r>
              <a:rPr lang="fr-FR" sz="800" dirty="0" smtClean="0"/>
              <a:t> API</a:t>
            </a:r>
            <a:endParaRPr lang="fr-FR" sz="8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225004" y="3318947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Offer</a:t>
            </a:r>
            <a:r>
              <a:rPr lang="fr-FR" sz="800" dirty="0" smtClean="0"/>
              <a:t> API</a:t>
            </a:r>
            <a:endParaRPr lang="fr-FR" sz="8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894144" y="2358480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Search</a:t>
            </a:r>
            <a:r>
              <a:rPr lang="fr-FR" sz="800" dirty="0" smtClean="0"/>
              <a:t> API</a:t>
            </a:r>
            <a:endParaRPr lang="fr-FR" sz="800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4801068" y="4226054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Retailer</a:t>
            </a:r>
            <a:r>
              <a:rPr lang="fr-FR" sz="800" dirty="0" smtClean="0"/>
              <a:t> API</a:t>
            </a:r>
            <a:endParaRPr lang="fr-FR" sz="8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572768" y="2625276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Category</a:t>
            </a:r>
            <a:r>
              <a:rPr lang="fr-FR" sz="800" dirty="0" smtClean="0"/>
              <a:t> API</a:t>
            </a:r>
            <a:endParaRPr lang="fr-FR" sz="8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5468746" y="1486382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Website</a:t>
            </a:r>
            <a:endParaRPr lang="fr-FR" sz="8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047572" y="1887881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Mobile </a:t>
            </a:r>
            <a:r>
              <a:rPr lang="fr-FR" sz="800" dirty="0" err="1" smtClean="0"/>
              <a:t>iOS</a:t>
            </a:r>
            <a:endParaRPr lang="fr-FR" sz="8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6792184" y="1339970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Mobile </a:t>
            </a:r>
            <a:r>
              <a:rPr lang="fr-FR" sz="800" dirty="0" err="1" smtClean="0"/>
              <a:t>Android</a:t>
            </a:r>
            <a:endParaRPr lang="fr-FR" sz="8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7399292" y="2018284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Mobile WP8</a:t>
            </a:r>
            <a:endParaRPr lang="fr-FR" sz="8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7576016" y="3185549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Widget</a:t>
            </a:r>
            <a:endParaRPr lang="fr-FR" sz="8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2404381" y="3799180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Network API</a:t>
            </a:r>
            <a:endParaRPr lang="fr-FR" sz="8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2812928" y="4359452"/>
            <a:ext cx="826528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Provisionning</a:t>
            </a:r>
            <a:endParaRPr lang="fr-FR" sz="800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4058678" y="3479025"/>
            <a:ext cx="742390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Monitoring</a:t>
            </a:r>
            <a:endParaRPr lang="fr-FR" sz="800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2812928" y="3172536"/>
            <a:ext cx="742390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Alarming</a:t>
            </a:r>
            <a:endParaRPr lang="fr-FR" sz="8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5555863" y="5064448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Logs</a:t>
            </a:r>
            <a:endParaRPr lang="fr-FR" sz="8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3915975" y="4896038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Graphite</a:t>
            </a:r>
            <a:endParaRPr lang="fr-FR" sz="800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1469390" y="4805329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FTP</a:t>
            </a:r>
            <a:endParaRPr lang="fr-FR" sz="8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792480" y="2507885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Workflow</a:t>
            </a:r>
            <a:endParaRPr lang="fr-FR" sz="800" dirty="0"/>
          </a:p>
        </p:txBody>
      </p:sp>
      <p:sp>
        <p:nvSpPr>
          <p:cNvPr id="60" name="Rectangle à coins arrondis 59"/>
          <p:cNvSpPr/>
          <p:nvPr/>
        </p:nvSpPr>
        <p:spPr>
          <a:xfrm>
            <a:off x="746123" y="2021279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Raw</a:t>
            </a:r>
            <a:r>
              <a:rPr lang="fr-FR" sz="800" dirty="0" smtClean="0"/>
              <a:t> Data API</a:t>
            </a:r>
            <a:endParaRPr lang="fr-FR" sz="8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1995832" y="1486382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Extranet</a:t>
            </a:r>
            <a:endParaRPr lang="fr-FR" sz="800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415263" y="4333424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Image API</a:t>
            </a:r>
            <a:endParaRPr lang="fr-FR" sz="8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6741797" y="3553728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Taxonomy</a:t>
            </a:r>
            <a:r>
              <a:rPr lang="fr-FR" sz="800" dirty="0" smtClean="0"/>
              <a:t> API</a:t>
            </a:r>
            <a:endParaRPr lang="fr-FR" sz="800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3974053" y="1339970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White Labels</a:t>
            </a:r>
            <a:endParaRPr lang="fr-FR" sz="8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6792183" y="4629242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Data </a:t>
            </a:r>
            <a:r>
              <a:rPr lang="fr-FR" sz="800" dirty="0" err="1" smtClean="0"/>
              <a:t>warehouse</a:t>
            </a:r>
            <a:endParaRPr lang="fr-FR" sz="8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066100" y="5155812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Jenkins</a:t>
            </a:r>
            <a:endParaRPr lang="fr-FR" sz="800" dirty="0"/>
          </a:p>
        </p:txBody>
      </p:sp>
      <p:sp>
        <p:nvSpPr>
          <p:cNvPr id="68" name="Rectangle à coins arrondis 67"/>
          <p:cNvSpPr/>
          <p:nvPr/>
        </p:nvSpPr>
        <p:spPr>
          <a:xfrm>
            <a:off x="7906875" y="4226054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Hadoop</a:t>
            </a:r>
            <a:endParaRPr lang="fr-FR" sz="800" dirty="0"/>
          </a:p>
        </p:txBody>
      </p:sp>
      <p:cxnSp>
        <p:nvCxnSpPr>
          <p:cNvPr id="11" name="Connecteur en arc 10"/>
          <p:cNvCxnSpPr>
            <a:stCxn id="46" idx="2"/>
            <a:endCxn id="37" idx="0"/>
          </p:cNvCxnSpPr>
          <p:nvPr/>
        </p:nvCxnSpPr>
        <p:spPr>
          <a:xfrm rot="5400000">
            <a:off x="5209654" y="1768528"/>
            <a:ext cx="605302" cy="5746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47" idx="1"/>
            <a:endCxn id="37" idx="3"/>
          </p:cNvCxnSpPr>
          <p:nvPr/>
        </p:nvCxnSpPr>
        <p:spPr>
          <a:xfrm rot="10800000" flipV="1">
            <a:off x="5555864" y="2021278"/>
            <a:ext cx="491709" cy="4705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rc 69"/>
          <p:cNvCxnSpPr>
            <a:stCxn id="48" idx="2"/>
            <a:endCxn id="37" idx="3"/>
          </p:cNvCxnSpPr>
          <p:nvPr/>
        </p:nvCxnSpPr>
        <p:spPr>
          <a:xfrm rot="5400000">
            <a:off x="5896898" y="1265732"/>
            <a:ext cx="885112" cy="15671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>
            <a:stCxn id="49" idx="2"/>
            <a:endCxn id="37" idx="3"/>
          </p:cNvCxnSpPr>
          <p:nvPr/>
        </p:nvCxnSpPr>
        <p:spPr>
          <a:xfrm rot="5400000">
            <a:off x="6539609" y="1301335"/>
            <a:ext cx="206798" cy="217428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49" idx="2"/>
            <a:endCxn id="45" idx="3"/>
          </p:cNvCxnSpPr>
          <p:nvPr/>
        </p:nvCxnSpPr>
        <p:spPr>
          <a:xfrm rot="5400000">
            <a:off x="7245523" y="2274045"/>
            <a:ext cx="473594" cy="49566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50" idx="1"/>
            <a:endCxn id="45" idx="3"/>
          </p:cNvCxnSpPr>
          <p:nvPr/>
        </p:nvCxnSpPr>
        <p:spPr>
          <a:xfrm rot="10800000">
            <a:off x="7234488" y="2758675"/>
            <a:ext cx="341529" cy="56027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rc 71"/>
          <p:cNvCxnSpPr>
            <a:stCxn id="45" idx="2"/>
            <a:endCxn id="63" idx="0"/>
          </p:cNvCxnSpPr>
          <p:nvPr/>
        </p:nvCxnSpPr>
        <p:spPr>
          <a:xfrm rot="16200000" flipH="1">
            <a:off x="6657314" y="3138385"/>
            <a:ext cx="661656" cy="1690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rc 73"/>
          <p:cNvCxnSpPr>
            <a:stCxn id="45" idx="1"/>
            <a:endCxn id="36" idx="3"/>
          </p:cNvCxnSpPr>
          <p:nvPr/>
        </p:nvCxnSpPr>
        <p:spPr>
          <a:xfrm rot="10800000" flipV="1">
            <a:off x="5886724" y="2758673"/>
            <a:ext cx="686045" cy="69367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rc 76"/>
          <p:cNvCxnSpPr>
            <a:stCxn id="37" idx="2"/>
            <a:endCxn id="36" idx="0"/>
          </p:cNvCxnSpPr>
          <p:nvPr/>
        </p:nvCxnSpPr>
        <p:spPr>
          <a:xfrm rot="16200000" flipH="1">
            <a:off x="5043599" y="2806681"/>
            <a:ext cx="693671" cy="3308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rc 79"/>
          <p:cNvCxnSpPr>
            <a:stCxn id="37" idx="2"/>
            <a:endCxn id="38" idx="0"/>
          </p:cNvCxnSpPr>
          <p:nvPr/>
        </p:nvCxnSpPr>
        <p:spPr>
          <a:xfrm rot="5400000">
            <a:off x="4378077" y="3379127"/>
            <a:ext cx="1600778" cy="930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stCxn id="38" idx="3"/>
            <a:endCxn id="34" idx="2"/>
          </p:cNvCxnSpPr>
          <p:nvPr/>
        </p:nvCxnSpPr>
        <p:spPr>
          <a:xfrm flipV="1">
            <a:off x="5462787" y="4226054"/>
            <a:ext cx="570378" cy="1333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rc 85"/>
          <p:cNvCxnSpPr>
            <a:stCxn id="36" idx="2"/>
            <a:endCxn id="34" idx="0"/>
          </p:cNvCxnSpPr>
          <p:nvPr/>
        </p:nvCxnSpPr>
        <p:spPr>
          <a:xfrm rot="16200000" flipH="1">
            <a:off x="5607757" y="3533849"/>
            <a:ext cx="373515" cy="4773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rc 88"/>
          <p:cNvCxnSpPr>
            <a:stCxn id="34" idx="2"/>
            <a:endCxn id="66" idx="1"/>
          </p:cNvCxnSpPr>
          <p:nvPr/>
        </p:nvCxnSpPr>
        <p:spPr>
          <a:xfrm rot="16200000" flipH="1">
            <a:off x="6144381" y="4114838"/>
            <a:ext cx="536586" cy="75901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rc 92"/>
          <p:cNvCxnSpPr>
            <a:stCxn id="63" idx="2"/>
            <a:endCxn id="66" idx="0"/>
          </p:cNvCxnSpPr>
          <p:nvPr/>
        </p:nvCxnSpPr>
        <p:spPr>
          <a:xfrm rot="16200000" flipH="1">
            <a:off x="6693491" y="4199690"/>
            <a:ext cx="808718" cy="503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rc 95"/>
          <p:cNvCxnSpPr>
            <a:stCxn id="36" idx="3"/>
            <a:endCxn id="66" idx="0"/>
          </p:cNvCxnSpPr>
          <p:nvPr/>
        </p:nvCxnSpPr>
        <p:spPr>
          <a:xfrm>
            <a:off x="5886723" y="3452345"/>
            <a:ext cx="1236320" cy="11768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46" idx="2"/>
            <a:endCxn id="56" idx="0"/>
          </p:cNvCxnSpPr>
          <p:nvPr/>
        </p:nvCxnSpPr>
        <p:spPr>
          <a:xfrm rot="16200000" flipH="1">
            <a:off x="4187529" y="3365254"/>
            <a:ext cx="3311270" cy="8711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rc 103"/>
          <p:cNvCxnSpPr>
            <a:stCxn id="37" idx="2"/>
            <a:endCxn id="56" idx="0"/>
          </p:cNvCxnSpPr>
          <p:nvPr/>
        </p:nvCxnSpPr>
        <p:spPr>
          <a:xfrm rot="16200000" flipH="1">
            <a:off x="4336277" y="3514002"/>
            <a:ext cx="2439172" cy="6617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en arc 107"/>
          <p:cNvCxnSpPr>
            <a:stCxn id="38" idx="2"/>
            <a:endCxn id="56" idx="0"/>
          </p:cNvCxnSpPr>
          <p:nvPr/>
        </p:nvCxnSpPr>
        <p:spPr>
          <a:xfrm rot="16200000" flipH="1">
            <a:off x="5223526" y="4401251"/>
            <a:ext cx="571598" cy="7547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rc 110"/>
          <p:cNvCxnSpPr>
            <a:stCxn id="34" idx="2"/>
            <a:endCxn id="56" idx="0"/>
          </p:cNvCxnSpPr>
          <p:nvPr/>
        </p:nvCxnSpPr>
        <p:spPr>
          <a:xfrm rot="5400000">
            <a:off x="5540747" y="4572030"/>
            <a:ext cx="838394" cy="1464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en arc 113"/>
          <p:cNvCxnSpPr>
            <a:stCxn id="63" idx="2"/>
            <a:endCxn id="56" idx="0"/>
          </p:cNvCxnSpPr>
          <p:nvPr/>
        </p:nvCxnSpPr>
        <p:spPr>
          <a:xfrm rot="5400000">
            <a:off x="5857728" y="3849519"/>
            <a:ext cx="1243924" cy="11859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rc 116"/>
          <p:cNvCxnSpPr>
            <a:stCxn id="45" idx="2"/>
            <a:endCxn id="56" idx="0"/>
          </p:cNvCxnSpPr>
          <p:nvPr/>
        </p:nvCxnSpPr>
        <p:spPr>
          <a:xfrm rot="5400000">
            <a:off x="5308988" y="3469808"/>
            <a:ext cx="2172376" cy="10169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rc 119"/>
          <p:cNvCxnSpPr>
            <a:stCxn id="50" idx="2"/>
            <a:endCxn id="56" idx="0"/>
          </p:cNvCxnSpPr>
          <p:nvPr/>
        </p:nvCxnSpPr>
        <p:spPr>
          <a:xfrm rot="5400000">
            <a:off x="6090749" y="3248320"/>
            <a:ext cx="1612103" cy="20201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en arc 122"/>
          <p:cNvCxnSpPr>
            <a:stCxn id="56" idx="3"/>
            <a:endCxn id="66" idx="1"/>
          </p:cNvCxnSpPr>
          <p:nvPr/>
        </p:nvCxnSpPr>
        <p:spPr>
          <a:xfrm flipV="1">
            <a:off x="6217582" y="4762640"/>
            <a:ext cx="574601" cy="4352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en arc 125"/>
          <p:cNvCxnSpPr>
            <a:stCxn id="66" idx="3"/>
            <a:endCxn id="68" idx="2"/>
          </p:cNvCxnSpPr>
          <p:nvPr/>
        </p:nvCxnSpPr>
        <p:spPr>
          <a:xfrm flipV="1">
            <a:off x="7453902" y="4492850"/>
            <a:ext cx="783833" cy="2697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rc 128"/>
          <p:cNvCxnSpPr>
            <a:stCxn id="56" idx="1"/>
            <a:endCxn id="57" idx="3"/>
          </p:cNvCxnSpPr>
          <p:nvPr/>
        </p:nvCxnSpPr>
        <p:spPr>
          <a:xfrm rot="10800000">
            <a:off x="4577695" y="5029436"/>
            <a:ext cx="978169" cy="1684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rc 131"/>
          <p:cNvCxnSpPr>
            <a:stCxn id="53" idx="1"/>
            <a:endCxn id="54" idx="3"/>
          </p:cNvCxnSpPr>
          <p:nvPr/>
        </p:nvCxnSpPr>
        <p:spPr>
          <a:xfrm rot="10800000">
            <a:off x="3555318" y="3305935"/>
            <a:ext cx="503360" cy="3064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rc 134"/>
          <p:cNvCxnSpPr>
            <a:stCxn id="52" idx="0"/>
            <a:endCxn id="53" idx="2"/>
          </p:cNvCxnSpPr>
          <p:nvPr/>
        </p:nvCxnSpPr>
        <p:spPr>
          <a:xfrm rot="5400000" flipH="1" flipV="1">
            <a:off x="3521217" y="3450797"/>
            <a:ext cx="613631" cy="12036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rc 137"/>
          <p:cNvCxnSpPr>
            <a:stCxn id="52" idx="0"/>
            <a:endCxn id="51" idx="3"/>
          </p:cNvCxnSpPr>
          <p:nvPr/>
        </p:nvCxnSpPr>
        <p:spPr>
          <a:xfrm rot="16200000" flipV="1">
            <a:off x="2932709" y="4065969"/>
            <a:ext cx="426874" cy="1600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rc 140"/>
          <p:cNvCxnSpPr>
            <a:stCxn id="52" idx="3"/>
            <a:endCxn id="38" idx="1"/>
          </p:cNvCxnSpPr>
          <p:nvPr/>
        </p:nvCxnSpPr>
        <p:spPr>
          <a:xfrm flipV="1">
            <a:off x="3639456" y="4359452"/>
            <a:ext cx="1161612" cy="1333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rc 143"/>
          <p:cNvCxnSpPr>
            <a:stCxn id="52" idx="3"/>
            <a:endCxn id="57" idx="0"/>
          </p:cNvCxnSpPr>
          <p:nvPr/>
        </p:nvCxnSpPr>
        <p:spPr>
          <a:xfrm>
            <a:off x="3639456" y="4492850"/>
            <a:ext cx="607379" cy="4031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en arc 147"/>
          <p:cNvCxnSpPr>
            <a:stCxn id="52" idx="3"/>
            <a:endCxn id="56" idx="1"/>
          </p:cNvCxnSpPr>
          <p:nvPr/>
        </p:nvCxnSpPr>
        <p:spPr>
          <a:xfrm>
            <a:off x="3639456" y="4492850"/>
            <a:ext cx="1916407" cy="7049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en arc 150"/>
          <p:cNvCxnSpPr>
            <a:stCxn id="52" idx="3"/>
            <a:endCxn id="66" idx="1"/>
          </p:cNvCxnSpPr>
          <p:nvPr/>
        </p:nvCxnSpPr>
        <p:spPr>
          <a:xfrm>
            <a:off x="3639456" y="4492850"/>
            <a:ext cx="3152727" cy="2697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rc 153"/>
          <p:cNvCxnSpPr>
            <a:stCxn id="52" idx="3"/>
            <a:endCxn id="36" idx="1"/>
          </p:cNvCxnSpPr>
          <p:nvPr/>
        </p:nvCxnSpPr>
        <p:spPr>
          <a:xfrm flipV="1">
            <a:off x="3639456" y="3452345"/>
            <a:ext cx="1585548" cy="10405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en arc 156"/>
          <p:cNvCxnSpPr>
            <a:stCxn id="52" idx="3"/>
            <a:endCxn id="37" idx="2"/>
          </p:cNvCxnSpPr>
          <p:nvPr/>
        </p:nvCxnSpPr>
        <p:spPr>
          <a:xfrm flipV="1">
            <a:off x="3639456" y="2625276"/>
            <a:ext cx="1585548" cy="18675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rc 159"/>
          <p:cNvCxnSpPr>
            <a:stCxn id="67" idx="0"/>
            <a:endCxn id="52" idx="2"/>
          </p:cNvCxnSpPr>
          <p:nvPr/>
        </p:nvCxnSpPr>
        <p:spPr>
          <a:xfrm rot="16200000" flipV="1">
            <a:off x="3046794" y="4805646"/>
            <a:ext cx="529564" cy="1707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52" idx="1"/>
            <a:endCxn id="58" idx="3"/>
          </p:cNvCxnSpPr>
          <p:nvPr/>
        </p:nvCxnSpPr>
        <p:spPr>
          <a:xfrm rot="10800000" flipV="1">
            <a:off x="2131110" y="4492849"/>
            <a:ext cx="681819" cy="44587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52" idx="1"/>
            <a:endCxn id="62" idx="3"/>
          </p:cNvCxnSpPr>
          <p:nvPr/>
        </p:nvCxnSpPr>
        <p:spPr>
          <a:xfrm rot="10800000">
            <a:off x="1076982" y="4466822"/>
            <a:ext cx="1735946" cy="260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en arc 168"/>
          <p:cNvCxnSpPr>
            <a:stCxn id="62" idx="2"/>
            <a:endCxn id="56" idx="2"/>
          </p:cNvCxnSpPr>
          <p:nvPr/>
        </p:nvCxnSpPr>
        <p:spPr>
          <a:xfrm rot="16200000" flipH="1">
            <a:off x="2950911" y="2395432"/>
            <a:ext cx="731024" cy="5140600"/>
          </a:xfrm>
          <a:prstGeom prst="curvedConnector3">
            <a:avLst>
              <a:gd name="adj1" fmla="val 1312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en arc 171"/>
          <p:cNvCxnSpPr>
            <a:stCxn id="58" idx="2"/>
            <a:endCxn id="56" idx="2"/>
          </p:cNvCxnSpPr>
          <p:nvPr/>
        </p:nvCxnSpPr>
        <p:spPr>
          <a:xfrm rot="16200000" flipH="1">
            <a:off x="3713927" y="3158447"/>
            <a:ext cx="259119" cy="4086473"/>
          </a:xfrm>
          <a:prstGeom prst="curvedConnector3">
            <a:avLst>
              <a:gd name="adj1" fmla="val 188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en arc 174"/>
          <p:cNvCxnSpPr>
            <a:stCxn id="59" idx="1"/>
            <a:endCxn id="60" idx="3"/>
          </p:cNvCxnSpPr>
          <p:nvPr/>
        </p:nvCxnSpPr>
        <p:spPr>
          <a:xfrm rot="10800000">
            <a:off x="1407842" y="2154677"/>
            <a:ext cx="2384638" cy="4866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stCxn id="59" idx="1"/>
            <a:endCxn id="62" idx="3"/>
          </p:cNvCxnSpPr>
          <p:nvPr/>
        </p:nvCxnSpPr>
        <p:spPr>
          <a:xfrm rot="10800000" flipV="1">
            <a:off x="1076982" y="2641282"/>
            <a:ext cx="2715498" cy="18255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en arc 180"/>
          <p:cNvCxnSpPr>
            <a:stCxn id="59" idx="3"/>
            <a:endCxn id="36" idx="1"/>
          </p:cNvCxnSpPr>
          <p:nvPr/>
        </p:nvCxnSpPr>
        <p:spPr>
          <a:xfrm>
            <a:off x="4454199" y="2641283"/>
            <a:ext cx="770805" cy="8110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rc 183"/>
          <p:cNvCxnSpPr>
            <a:stCxn id="65" idx="2"/>
            <a:endCxn id="37" idx="1"/>
          </p:cNvCxnSpPr>
          <p:nvPr/>
        </p:nvCxnSpPr>
        <p:spPr>
          <a:xfrm rot="16200000" flipH="1">
            <a:off x="4156972" y="1754706"/>
            <a:ext cx="885112" cy="5892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rc 186"/>
          <p:cNvCxnSpPr>
            <a:stCxn id="46" idx="1"/>
            <a:endCxn id="33" idx="3"/>
          </p:cNvCxnSpPr>
          <p:nvPr/>
        </p:nvCxnSpPr>
        <p:spPr>
          <a:xfrm rot="10800000" flipV="1">
            <a:off x="3727820" y="1619780"/>
            <a:ext cx="1740927" cy="6053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en arc 189"/>
          <p:cNvCxnSpPr>
            <a:stCxn id="33" idx="1"/>
            <a:endCxn id="4" idx="0"/>
          </p:cNvCxnSpPr>
          <p:nvPr/>
        </p:nvCxnSpPr>
        <p:spPr>
          <a:xfrm rot="10800000" flipV="1">
            <a:off x="1995834" y="2225082"/>
            <a:ext cx="1070267" cy="33616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en arc 192"/>
          <p:cNvCxnSpPr>
            <a:stCxn id="35" idx="3"/>
            <a:endCxn id="33" idx="2"/>
          </p:cNvCxnSpPr>
          <p:nvPr/>
        </p:nvCxnSpPr>
        <p:spPr>
          <a:xfrm flipV="1">
            <a:off x="1729011" y="2358480"/>
            <a:ext cx="1667949" cy="94745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en arc 195"/>
          <p:cNvCxnSpPr>
            <a:stCxn id="46" idx="1"/>
            <a:endCxn id="35" idx="0"/>
          </p:cNvCxnSpPr>
          <p:nvPr/>
        </p:nvCxnSpPr>
        <p:spPr>
          <a:xfrm rot="10800000" flipV="1">
            <a:off x="1398152" y="1619780"/>
            <a:ext cx="4070594" cy="15527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en arc 198"/>
          <p:cNvCxnSpPr>
            <a:stCxn id="53" idx="1"/>
            <a:endCxn id="35" idx="3"/>
          </p:cNvCxnSpPr>
          <p:nvPr/>
        </p:nvCxnSpPr>
        <p:spPr>
          <a:xfrm rot="10800000">
            <a:off x="1729012" y="3305935"/>
            <a:ext cx="2329667" cy="3064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en arc 202"/>
          <p:cNvCxnSpPr>
            <a:stCxn id="53" idx="0"/>
            <a:endCxn id="33" idx="2"/>
          </p:cNvCxnSpPr>
          <p:nvPr/>
        </p:nvCxnSpPr>
        <p:spPr>
          <a:xfrm rot="16200000" flipV="1">
            <a:off x="3353145" y="2402296"/>
            <a:ext cx="1120545" cy="10329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en arc 205"/>
          <p:cNvCxnSpPr>
            <a:stCxn id="53" idx="0"/>
            <a:endCxn id="4" idx="3"/>
          </p:cNvCxnSpPr>
          <p:nvPr/>
        </p:nvCxnSpPr>
        <p:spPr>
          <a:xfrm rot="16200000" flipV="1">
            <a:off x="2986093" y="2035244"/>
            <a:ext cx="784381" cy="21031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en arc 208"/>
          <p:cNvCxnSpPr>
            <a:stCxn id="61" idx="2"/>
          </p:cNvCxnSpPr>
          <p:nvPr/>
        </p:nvCxnSpPr>
        <p:spPr>
          <a:xfrm rot="5400000">
            <a:off x="1160821" y="1928965"/>
            <a:ext cx="1341659" cy="990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en arc 212"/>
          <p:cNvCxnSpPr>
            <a:stCxn id="61" idx="2"/>
            <a:endCxn id="34" idx="0"/>
          </p:cNvCxnSpPr>
          <p:nvPr/>
        </p:nvCxnSpPr>
        <p:spPr>
          <a:xfrm rot="16200000" flipH="1">
            <a:off x="3076888" y="1002981"/>
            <a:ext cx="2206080" cy="37064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ZoneTexte 219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21" name="Rectangle à coins arrondis 220"/>
          <p:cNvSpPr/>
          <p:nvPr/>
        </p:nvSpPr>
        <p:spPr>
          <a:xfrm>
            <a:off x="4894146" y="2358479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Search</a:t>
            </a:r>
            <a:r>
              <a:rPr lang="fr-FR" sz="800" dirty="0" smtClean="0"/>
              <a:t> API V2</a:t>
            </a:r>
            <a:endParaRPr lang="fr-FR" sz="800" dirty="0"/>
          </a:p>
        </p:txBody>
      </p:sp>
      <p:sp>
        <p:nvSpPr>
          <p:cNvPr id="222" name="Rectangle à coins arrondis 221"/>
          <p:cNvSpPr/>
          <p:nvPr/>
        </p:nvSpPr>
        <p:spPr>
          <a:xfrm>
            <a:off x="6572769" y="2625275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Category</a:t>
            </a:r>
            <a:r>
              <a:rPr lang="fr-FR" sz="800" dirty="0" smtClean="0"/>
              <a:t> API V2</a:t>
            </a:r>
            <a:endParaRPr lang="fr-FR" sz="800" dirty="0"/>
          </a:p>
        </p:txBody>
      </p:sp>
      <p:sp>
        <p:nvSpPr>
          <p:cNvPr id="223" name="Rectangle à coins arrondis 222"/>
          <p:cNvSpPr/>
          <p:nvPr/>
        </p:nvSpPr>
        <p:spPr>
          <a:xfrm>
            <a:off x="3792480" y="2507884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Workflow</a:t>
            </a:r>
            <a:r>
              <a:rPr lang="fr-FR" sz="800" dirty="0" smtClean="0"/>
              <a:t>  V2</a:t>
            </a:r>
            <a:endParaRPr lang="fr-FR" sz="800" dirty="0"/>
          </a:p>
        </p:txBody>
      </p:sp>
      <p:sp>
        <p:nvSpPr>
          <p:cNvPr id="224" name="Rectangle à coins arrondis 223"/>
          <p:cNvSpPr/>
          <p:nvPr/>
        </p:nvSpPr>
        <p:spPr>
          <a:xfrm>
            <a:off x="4883473" y="2363813"/>
            <a:ext cx="661719" cy="266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/>
              <a:t>Search</a:t>
            </a:r>
            <a:r>
              <a:rPr lang="fr-FR" sz="800" dirty="0" smtClean="0"/>
              <a:t> API V3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90599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6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7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75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85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900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95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00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1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15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20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2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35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0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5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50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550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600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65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70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750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221" grpId="1" animBg="1"/>
      <p:bldP spid="222" grpId="1" animBg="1"/>
      <p:bldP spid="223" grpId="0" animBg="1"/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Les principaux problèmes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826574" y="1205913"/>
            <a:ext cx="6141793" cy="461665"/>
            <a:chOff x="826574" y="1696825"/>
            <a:chExt cx="6141793" cy="461665"/>
          </a:xfrm>
        </p:grpSpPr>
        <p:sp>
          <p:nvSpPr>
            <p:cNvPr id="12" name="ZoneTexte 11"/>
            <p:cNvSpPr txBox="1"/>
            <p:nvPr/>
          </p:nvSpPr>
          <p:spPr>
            <a:xfrm>
              <a:off x="1077962" y="1696825"/>
              <a:ext cx="5890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Grandes feuilles pour dessiner l’architecture !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3" name="Triangle isocèle 1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826574" y="1819978"/>
            <a:ext cx="3894332" cy="461665"/>
            <a:chOff x="826574" y="1696825"/>
            <a:chExt cx="3894332" cy="461665"/>
          </a:xfrm>
        </p:grpSpPr>
        <p:sp>
          <p:nvSpPr>
            <p:cNvPr id="15" name="ZoneTexte 14"/>
            <p:cNvSpPr txBox="1"/>
            <p:nvPr/>
          </p:nvSpPr>
          <p:spPr>
            <a:xfrm>
              <a:off x="1077962" y="1696825"/>
              <a:ext cx="3642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Documentation à maintenir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6" name="Triangle isocèle 1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826574" y="2505970"/>
            <a:ext cx="6146151" cy="461665"/>
            <a:chOff x="826574" y="1696825"/>
            <a:chExt cx="6146151" cy="461665"/>
          </a:xfrm>
        </p:grpSpPr>
        <p:sp>
          <p:nvSpPr>
            <p:cNvPr id="18" name="ZoneTexte 17"/>
            <p:cNvSpPr txBox="1"/>
            <p:nvPr/>
          </p:nvSpPr>
          <p:spPr>
            <a:xfrm>
              <a:off x="1077962" y="1696825"/>
              <a:ext cx="5894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Risque de couplage entre les services (routes)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826574" y="3184067"/>
            <a:ext cx="3168172" cy="461665"/>
            <a:chOff x="826574" y="1696825"/>
            <a:chExt cx="3168172" cy="461665"/>
          </a:xfrm>
        </p:grpSpPr>
        <p:sp>
          <p:nvSpPr>
            <p:cNvPr id="21" name="ZoneTexte 20"/>
            <p:cNvSpPr txBox="1"/>
            <p:nvPr/>
          </p:nvSpPr>
          <p:spPr>
            <a:xfrm>
              <a:off x="1077962" y="1696825"/>
              <a:ext cx="2916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Découverte complexe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droit 2"/>
          <p:cNvCxnSpPr/>
          <p:nvPr/>
        </p:nvCxnSpPr>
        <p:spPr>
          <a:xfrm flipV="1">
            <a:off x="747103" y="1475482"/>
            <a:ext cx="6136912" cy="788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747103" y="2108292"/>
            <a:ext cx="3874259" cy="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2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Discovery</a:t>
            </a:r>
            <a:endParaRPr lang="fr-FR" sz="3600" dirty="0">
              <a:solidFill>
                <a:schemeClr val="accent1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837247" y="739348"/>
            <a:ext cx="7032812" cy="461665"/>
            <a:chOff x="826574" y="1696825"/>
            <a:chExt cx="7032812" cy="461665"/>
          </a:xfrm>
        </p:grpSpPr>
        <p:sp>
          <p:nvSpPr>
            <p:cNvPr id="10" name="ZoneTexte 9"/>
            <p:cNvSpPr txBox="1"/>
            <p:nvPr/>
          </p:nvSpPr>
          <p:spPr>
            <a:xfrm>
              <a:off x="1077962" y="1696825"/>
              <a:ext cx="6781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Configuré en dur environnement par environnement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1" name="Triangle isocèle 1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8168" y="1201013"/>
            <a:ext cx="8559659" cy="37887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59752" y="1286382"/>
            <a:ext cx="8149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# </a:t>
            </a:r>
            <a:r>
              <a:rPr lang="fr-FR" sz="1600" dirty="0" err="1" smtClean="0">
                <a:latin typeface="Courier New"/>
                <a:cs typeface="Courier New"/>
              </a:rPr>
              <a:t>conf.json</a:t>
            </a:r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</a:t>
            </a:r>
            <a:r>
              <a:rPr lang="fr-FR" sz="1600" dirty="0" err="1" smtClean="0">
                <a:latin typeface="Courier New"/>
                <a:cs typeface="Courier New"/>
              </a:rPr>
              <a:t>dependencies</a:t>
            </a:r>
            <a:r>
              <a:rPr lang="fr-FR" sz="1600" dirty="0" smtClean="0">
                <a:latin typeface="Courier New"/>
                <a:cs typeface="Courier New"/>
              </a:rPr>
              <a:t> : {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    </a:t>
            </a:r>
            <a:r>
              <a:rPr lang="fr-FR" sz="1600" dirty="0" err="1" smtClean="0">
                <a:latin typeface="Courier New"/>
                <a:cs typeface="Courier New"/>
              </a:rPr>
              <a:t>qa</a:t>
            </a:r>
            <a:r>
              <a:rPr lang="fr-FR" sz="1600" dirty="0" smtClean="0">
                <a:latin typeface="Courier New"/>
                <a:cs typeface="Courier New"/>
              </a:rPr>
              <a:t>: 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        </a:t>
            </a:r>
            <a:r>
              <a:rPr lang="fr-FR" sz="1600" dirty="0" err="1" smtClean="0">
                <a:latin typeface="Courier New"/>
                <a:cs typeface="Courier New"/>
              </a:rPr>
              <a:t>tag.system</a:t>
            </a:r>
            <a:r>
              <a:rPr lang="fr-FR" sz="1600" dirty="0" smtClean="0">
                <a:latin typeface="Courier New"/>
                <a:cs typeface="Courier New"/>
              </a:rPr>
              <a:t>: "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http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:/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/qa.mycompany.com:8080</a:t>
            </a:r>
            <a:r>
              <a:rPr lang="fr-FR" sz="1600" dirty="0" smtClean="0">
                <a:latin typeface="Courier New"/>
                <a:cs typeface="Courier New"/>
              </a:rPr>
              <a:t>",</a:t>
            </a:r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            </a:t>
            </a:r>
            <a:r>
              <a:rPr lang="fr-FR" sz="1600" dirty="0" err="1" smtClean="0">
                <a:latin typeface="Courier New"/>
                <a:cs typeface="Courier New"/>
              </a:rPr>
              <a:t>search.system</a:t>
            </a:r>
            <a:r>
              <a:rPr lang="fr-FR" sz="1600" dirty="0" smtClean="0">
                <a:latin typeface="Courier New"/>
                <a:cs typeface="Courier New"/>
              </a:rPr>
              <a:t>: "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http: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/qa.mycompany.com:8081</a:t>
            </a:r>
            <a:r>
              <a:rPr lang="fr-FR" sz="1600" dirty="0" smtClean="0">
                <a:latin typeface="Courier New"/>
                <a:cs typeface="Courier New"/>
              </a:rPr>
              <a:t>",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        ...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    },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    </a:t>
            </a:r>
            <a:r>
              <a:rPr lang="fr-FR" sz="1600" dirty="0" err="1" smtClean="0">
                <a:latin typeface="Courier New"/>
                <a:cs typeface="Courier New"/>
              </a:rPr>
              <a:t>prod</a:t>
            </a:r>
            <a:r>
              <a:rPr lang="fr-FR" sz="1600" dirty="0" smtClean="0">
                <a:latin typeface="Courier New"/>
                <a:cs typeface="Courier New"/>
              </a:rPr>
              <a:t>: 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        </a:t>
            </a:r>
            <a:r>
              <a:rPr lang="fr-FR" sz="1600" dirty="0" err="1" smtClean="0">
                <a:latin typeface="Courier New"/>
                <a:cs typeface="Courier New"/>
              </a:rPr>
              <a:t>tag.system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http://</a:t>
            </a:r>
            <a:r>
              <a:rPr lang="fr-FR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tag.prod.mycompany.com</a:t>
            </a:r>
            <a:r>
              <a:rPr lang="fr-FR" sz="1600" dirty="0">
                <a:latin typeface="Courier New"/>
                <a:cs typeface="Courier New"/>
              </a:rPr>
              <a:t>",</a:t>
            </a:r>
          </a:p>
          <a:p>
            <a:r>
              <a:rPr lang="fr-FR" sz="1600" dirty="0">
                <a:latin typeface="Courier New"/>
                <a:cs typeface="Courier New"/>
              </a:rPr>
              <a:t>        </a:t>
            </a:r>
            <a:r>
              <a:rPr lang="fr-FR" sz="1600" dirty="0" smtClean="0">
                <a:latin typeface="Courier New"/>
                <a:cs typeface="Courier New"/>
              </a:rPr>
              <a:t>    </a:t>
            </a:r>
            <a:r>
              <a:rPr lang="fr-FR" sz="1600" dirty="0" err="1" smtClean="0">
                <a:latin typeface="Courier New"/>
                <a:cs typeface="Courier New"/>
              </a:rPr>
              <a:t>search.system</a:t>
            </a:r>
            <a:r>
              <a:rPr lang="fr-FR" sz="1600" dirty="0">
                <a:latin typeface="Courier New"/>
                <a:cs typeface="Courier New"/>
              </a:rPr>
              <a:t>: "</a:t>
            </a:r>
            <a:r>
              <a:rPr lang="fr-FR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https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:/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/api.mycompany.com:443</a:t>
            </a:r>
            <a:r>
              <a:rPr lang="fr-FR" sz="1600" dirty="0" smtClean="0">
                <a:latin typeface="Courier New"/>
                <a:cs typeface="Courier New"/>
              </a:rPr>
              <a:t>"</a:t>
            </a:r>
            <a:r>
              <a:rPr lang="fr-FR" sz="1600" dirty="0">
                <a:latin typeface="Courier New"/>
                <a:cs typeface="Courier New"/>
              </a:rPr>
              <a:t>,</a:t>
            </a:r>
          </a:p>
          <a:p>
            <a:r>
              <a:rPr lang="fr-FR" sz="1600" dirty="0">
                <a:latin typeface="Courier New"/>
                <a:cs typeface="Courier New"/>
              </a:rPr>
              <a:t>        </a:t>
            </a:r>
            <a:r>
              <a:rPr lang="fr-FR" sz="1600" dirty="0" smtClean="0">
                <a:latin typeface="Courier New"/>
                <a:cs typeface="Courier New"/>
              </a:rPr>
              <a:t>    ...</a:t>
            </a:r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        }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fr-FR" sz="16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19" name="Grouper 18"/>
          <p:cNvGrpSpPr/>
          <p:nvPr/>
        </p:nvGrpSpPr>
        <p:grpSpPr>
          <a:xfrm>
            <a:off x="837247" y="4989746"/>
            <a:ext cx="6734954" cy="830997"/>
            <a:chOff x="826574" y="1696825"/>
            <a:chExt cx="6734954" cy="830997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64835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Complexe à maintenir car nécessite de modifier</a:t>
              </a:r>
            </a:p>
            <a:p>
              <a:r>
                <a:rPr lang="fr-FR" sz="2400" dirty="0" smtClean="0">
                  <a:solidFill>
                    <a:srgbClr val="7F7F7F"/>
                  </a:solidFill>
                </a:rPr>
                <a:t>manuellement tous les composants régulièrement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Discovery</a:t>
            </a:r>
            <a:endParaRPr lang="fr-FR" sz="3600" dirty="0">
              <a:solidFill>
                <a:schemeClr val="accent1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837247" y="1198244"/>
            <a:ext cx="4633116" cy="461665"/>
            <a:chOff x="826574" y="1696825"/>
            <a:chExt cx="4633116" cy="461665"/>
          </a:xfrm>
        </p:grpSpPr>
        <p:sp>
          <p:nvSpPr>
            <p:cNvPr id="10" name="ZoneTexte 9"/>
            <p:cNvSpPr txBox="1"/>
            <p:nvPr/>
          </p:nvSpPr>
          <p:spPr>
            <a:xfrm>
              <a:off x="1077962" y="1696825"/>
              <a:ext cx="438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Poussé par l’outil de déploiement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1" name="Triangle isocèle 1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8168" y="1659908"/>
            <a:ext cx="8559659" cy="19225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59752" y="1766622"/>
            <a:ext cx="8149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# </a:t>
            </a:r>
            <a:r>
              <a:rPr lang="fr-FR" sz="1600" dirty="0" err="1" smtClean="0">
                <a:latin typeface="Courier New"/>
                <a:cs typeface="Courier New"/>
              </a:rPr>
              <a:t>conf.json.erb</a:t>
            </a:r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latin typeface="Courier New"/>
                <a:cs typeface="Courier New"/>
              </a:rPr>
              <a:t>dependencies</a:t>
            </a:r>
            <a:r>
              <a:rPr lang="fr-FR" sz="1600" dirty="0" smtClean="0">
                <a:latin typeface="Courier New"/>
                <a:cs typeface="Courier New"/>
              </a:rPr>
              <a:t> : {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    </a:t>
            </a:r>
            <a:r>
              <a:rPr lang="fr-FR" sz="1600" dirty="0" err="1" smtClean="0">
                <a:latin typeface="Courier New"/>
                <a:cs typeface="Courier New"/>
              </a:rPr>
              <a:t>tag.system</a:t>
            </a:r>
            <a:r>
              <a:rPr lang="fr-FR" sz="1600" dirty="0" smtClean="0">
                <a:latin typeface="Courier New"/>
                <a:cs typeface="Courier New"/>
              </a:rPr>
              <a:t>: "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&lt;?= </a:t>
            </a:r>
            <a:r>
              <a:rPr lang="fr-FR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tagSystem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?&gt;</a:t>
            </a:r>
            <a:r>
              <a:rPr lang="fr-FR" sz="1600" dirty="0" smtClean="0">
                <a:latin typeface="Courier New"/>
                <a:cs typeface="Courier New"/>
              </a:rPr>
              <a:t>",</a:t>
            </a:r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        </a:t>
            </a:r>
            <a:r>
              <a:rPr lang="fr-FR" sz="1600" dirty="0" err="1" smtClean="0">
                <a:latin typeface="Courier New"/>
                <a:cs typeface="Courier New"/>
              </a:rPr>
              <a:t>search.system</a:t>
            </a:r>
            <a:r>
              <a:rPr lang="fr-FR" sz="1600" dirty="0" smtClean="0">
                <a:latin typeface="Courier New"/>
                <a:cs typeface="Courier New"/>
              </a:rPr>
              <a:t>: "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&lt;?= </a:t>
            </a:r>
            <a:r>
              <a:rPr lang="fr-FR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searchSystem</a:t>
            </a:r>
            <a:r>
              <a:rPr lang="fr-FR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fr-FR" sz="1600" b="1" dirty="0">
                <a:solidFill>
                  <a:srgbClr val="008000"/>
                </a:solidFill>
                <a:latin typeface="Courier New"/>
                <a:cs typeface="Courier New"/>
              </a:rPr>
              <a:t>?&gt;</a:t>
            </a:r>
            <a:r>
              <a:rPr lang="fr-FR" sz="1600" dirty="0" smtClean="0">
                <a:latin typeface="Courier New"/>
                <a:cs typeface="Courier New"/>
              </a:rPr>
              <a:t>",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}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}</a:t>
            </a:r>
            <a:endParaRPr lang="fr-FR" sz="1600" dirty="0">
              <a:latin typeface="Courier New"/>
              <a:cs typeface="Courier New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837247" y="3666442"/>
            <a:ext cx="6360302" cy="461665"/>
            <a:chOff x="826574" y="1696825"/>
            <a:chExt cx="6360302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6108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Un seul point central qui connaît tout le monde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837247" y="4217563"/>
            <a:ext cx="7703217" cy="461665"/>
            <a:chOff x="826574" y="1696825"/>
            <a:chExt cx="7703217" cy="461665"/>
          </a:xfrm>
        </p:grpSpPr>
        <p:sp>
          <p:nvSpPr>
            <p:cNvPr id="15" name="ZoneTexte 14"/>
            <p:cNvSpPr txBox="1"/>
            <p:nvPr/>
          </p:nvSpPr>
          <p:spPr>
            <a:xfrm>
              <a:off x="1077962" y="1696825"/>
              <a:ext cx="7451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Connaît les relations de tout le monde avec tout le monde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6" name="Triangle isocèle 1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837247" y="4820956"/>
            <a:ext cx="5095232" cy="461665"/>
            <a:chOff x="826574" y="1696825"/>
            <a:chExt cx="5095232" cy="461665"/>
          </a:xfrm>
        </p:grpSpPr>
        <p:sp>
          <p:nvSpPr>
            <p:cNvPr id="23" name="ZoneTexte 22"/>
            <p:cNvSpPr txBox="1"/>
            <p:nvPr/>
          </p:nvSpPr>
          <p:spPr>
            <a:xfrm>
              <a:off x="1077962" y="1696825"/>
              <a:ext cx="4843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Nécessite de republier régulièrement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1"/>
                </a:solidFill>
              </a:rPr>
              <a:t>Discovery</a:t>
            </a:r>
            <a:endParaRPr lang="fr-FR" sz="3600" dirty="0">
              <a:solidFill>
                <a:schemeClr val="accent1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837247" y="1198244"/>
            <a:ext cx="1996126" cy="461665"/>
            <a:chOff x="826574" y="1696825"/>
            <a:chExt cx="1996126" cy="461665"/>
          </a:xfrm>
        </p:grpSpPr>
        <p:sp>
          <p:nvSpPr>
            <p:cNvPr id="10" name="ZoneTexte 9"/>
            <p:cNvSpPr txBox="1"/>
            <p:nvPr/>
          </p:nvSpPr>
          <p:spPr>
            <a:xfrm>
              <a:off x="1077962" y="1696825"/>
              <a:ext cx="1744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Décentralisé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1" name="Triangle isocèle 1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8168" y="1659908"/>
            <a:ext cx="8559659" cy="14301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59752" y="1766622"/>
            <a:ext cx="8149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# </a:t>
            </a:r>
            <a:r>
              <a:rPr lang="fr-FR" sz="1600" dirty="0" err="1" smtClean="0">
                <a:latin typeface="Courier New"/>
                <a:cs typeface="Courier New"/>
              </a:rPr>
              <a:t>conf.json.erb</a:t>
            </a:r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latin typeface="Courier New"/>
                <a:cs typeface="Courier New"/>
              </a:rPr>
              <a:t>dependencies</a:t>
            </a:r>
            <a:r>
              <a:rPr lang="fr-FR" sz="1600" dirty="0" smtClean="0">
                <a:latin typeface="Courier New"/>
                <a:cs typeface="Courier New"/>
              </a:rPr>
              <a:t> : ["</a:t>
            </a:r>
            <a:r>
              <a:rPr lang="fr-FR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tag.system</a:t>
            </a:r>
            <a:r>
              <a:rPr lang="fr-FR" sz="1600" dirty="0">
                <a:latin typeface="Courier New"/>
                <a:cs typeface="Courier New"/>
              </a:rPr>
              <a:t>"</a:t>
            </a:r>
            <a:r>
              <a:rPr lang="fr-FR" sz="1600" dirty="0" smtClean="0">
                <a:latin typeface="Courier New"/>
                <a:cs typeface="Courier New"/>
              </a:rPr>
              <a:t>, </a:t>
            </a:r>
            <a:r>
              <a:rPr lang="fr-FR" sz="1600" dirty="0">
                <a:latin typeface="Courier New"/>
                <a:cs typeface="Courier New"/>
              </a:rPr>
              <a:t>"</a:t>
            </a:r>
            <a:r>
              <a:rPr lang="fr-FR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search.system</a:t>
            </a:r>
            <a:r>
              <a:rPr lang="fr-FR" sz="1600" dirty="0">
                <a:latin typeface="Courier New"/>
                <a:cs typeface="Courier New"/>
              </a:rPr>
              <a:t>"</a:t>
            </a:r>
            <a:r>
              <a:rPr lang="fr-FR" sz="1600" dirty="0" smtClean="0">
                <a:latin typeface="Courier New"/>
                <a:cs typeface="Courier New"/>
              </a:rPr>
              <a:t>],</a:t>
            </a:r>
          </a:p>
          <a:p>
            <a:r>
              <a:rPr lang="fr-FR" sz="1600" dirty="0">
                <a:latin typeface="Courier New"/>
                <a:cs typeface="Courier New"/>
              </a:rPr>
              <a:t> </a:t>
            </a:r>
            <a:r>
              <a:rPr lang="fr-FR" sz="1600" dirty="0" smtClean="0">
                <a:latin typeface="Courier New"/>
                <a:cs typeface="Courier New"/>
              </a:rPr>
              <a:t>   </a:t>
            </a:r>
            <a:r>
              <a:rPr lang="fr-FR" sz="1600" dirty="0" err="1" smtClean="0">
                <a:latin typeface="Courier New"/>
                <a:cs typeface="Courier New"/>
              </a:rPr>
              <a:t>endpoint</a:t>
            </a:r>
            <a:r>
              <a:rPr lang="fr-FR" sz="1600" dirty="0" smtClean="0">
                <a:latin typeface="Courier New"/>
                <a:cs typeface="Courier New"/>
              </a:rPr>
              <a:t>: "</a:t>
            </a:r>
            <a:r>
              <a:rPr lang="fr-FR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&lt;?= </a:t>
            </a:r>
            <a:r>
              <a:rPr lang="fr-FR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rest_endpoint</a:t>
            </a:r>
            <a:r>
              <a:rPr lang="fr-FR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 ?&gt;</a:t>
            </a:r>
            <a:r>
              <a:rPr lang="fr-FR" sz="1600" dirty="0" smtClean="0">
                <a:latin typeface="Courier New"/>
                <a:cs typeface="Courier New"/>
              </a:rPr>
              <a:t>"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}</a:t>
            </a:r>
            <a:endParaRPr lang="fr-FR" sz="1600" dirty="0">
              <a:latin typeface="Courier New"/>
              <a:cs typeface="Courier New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837247" y="3196874"/>
            <a:ext cx="7668803" cy="461665"/>
            <a:chOff x="826574" y="1696825"/>
            <a:chExt cx="7668803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1077962" y="1696825"/>
              <a:ext cx="7417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Chaque système s’enregistre sur un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dependency</a:t>
              </a:r>
              <a:r>
                <a:rPr lang="fr-FR" sz="2400" dirty="0" smtClean="0">
                  <a:solidFill>
                    <a:srgbClr val="7F7F7F"/>
                  </a:solidFill>
                </a:rPr>
                <a:t> manager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837247" y="4473691"/>
            <a:ext cx="7853800" cy="830997"/>
            <a:chOff x="826574" y="1696825"/>
            <a:chExt cx="7853800" cy="830997"/>
          </a:xfrm>
        </p:grpSpPr>
        <p:sp>
          <p:nvSpPr>
            <p:cNvPr id="15" name="ZoneTexte 14"/>
            <p:cNvSpPr txBox="1"/>
            <p:nvPr/>
          </p:nvSpPr>
          <p:spPr>
            <a:xfrm>
              <a:off x="1077962" y="1696825"/>
              <a:ext cx="76024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Chaque système cherche périodiquement ses dépendances </a:t>
              </a:r>
            </a:p>
            <a:p>
              <a:r>
                <a:rPr lang="fr-FR" sz="2400" dirty="0" smtClean="0">
                  <a:solidFill>
                    <a:srgbClr val="7F7F7F"/>
                  </a:solidFill>
                </a:rPr>
                <a:t>sur ce m</a:t>
              </a:r>
              <a:r>
                <a:rPr lang="fr-FR" sz="2400" dirty="0" smtClean="0">
                  <a:solidFill>
                    <a:srgbClr val="7F7F7F"/>
                  </a:solidFill>
                </a:rPr>
                <a:t>ême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dependency</a:t>
              </a:r>
              <a:r>
                <a:rPr lang="fr-FR" sz="2400" dirty="0" smtClean="0">
                  <a:solidFill>
                    <a:srgbClr val="7F7F7F"/>
                  </a:solidFill>
                </a:rPr>
                <a:t> manager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16" name="Triangle isocèle 1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88168" y="3656633"/>
            <a:ext cx="8559659" cy="6654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59752" y="3763346"/>
            <a:ext cx="814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/>
                <a:cs typeface="Courier New"/>
              </a:rPr>
              <a:t>curl</a:t>
            </a:r>
            <a:r>
              <a:rPr lang="fr-FR" sz="1200" dirty="0" smtClean="0">
                <a:latin typeface="Courier New"/>
                <a:cs typeface="Courier New"/>
              </a:rPr>
              <a:t> –X PUT –d"{</a:t>
            </a:r>
            <a:r>
              <a:rPr lang="fr-FR" sz="1200" dirty="0" err="1" smtClean="0">
                <a:latin typeface="Courier New"/>
                <a:cs typeface="Courier New"/>
              </a:rPr>
              <a:t>classifier.system</a:t>
            </a:r>
            <a:r>
              <a:rPr lang="fr-FR" sz="1200" dirty="0" smtClean="0">
                <a:latin typeface="Courier New"/>
                <a:cs typeface="Courier New"/>
              </a:rPr>
              <a:t>: ‘http://</a:t>
            </a:r>
            <a:r>
              <a:rPr lang="fr-FR" sz="1200" dirty="0" err="1" smtClean="0">
                <a:latin typeface="Courier New"/>
                <a:cs typeface="Courier New"/>
              </a:rPr>
              <a:t>classifier.mycompany.com</a:t>
            </a:r>
            <a:r>
              <a:rPr lang="fr-FR" sz="1200" dirty="0" smtClean="0">
                <a:latin typeface="Courier New"/>
                <a:cs typeface="Courier New"/>
              </a:rPr>
              <a:t>’} "http://</a:t>
            </a:r>
            <a:r>
              <a:rPr lang="fr-FR" sz="1200" dirty="0" err="1" smtClean="0">
                <a:latin typeface="Courier New"/>
                <a:cs typeface="Courier New"/>
              </a:rPr>
              <a:t>endpoint.mycompany.com</a:t>
            </a:r>
            <a:r>
              <a:rPr lang="fr-FR" sz="1200" dirty="0" smtClean="0">
                <a:latin typeface="Courier New"/>
                <a:cs typeface="Courier New"/>
              </a:rPr>
              <a:t>"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820" y="5297386"/>
            <a:ext cx="8559659" cy="6654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573404" y="5404099"/>
            <a:ext cx="814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/>
                <a:cs typeface="Courier New"/>
              </a:rPr>
              <a:t>curl</a:t>
            </a:r>
            <a:r>
              <a:rPr lang="fr-FR" sz="1200" dirty="0" smtClean="0">
                <a:latin typeface="Courier New"/>
                <a:cs typeface="Courier New"/>
              </a:rPr>
              <a:t> –X GET "http://</a:t>
            </a:r>
            <a:r>
              <a:rPr lang="fr-FR" sz="1200" dirty="0" err="1" smtClean="0">
                <a:latin typeface="Courier New"/>
                <a:cs typeface="Courier New"/>
              </a:rPr>
              <a:t>endpoint.mycompany.com</a:t>
            </a:r>
            <a:r>
              <a:rPr lang="fr-FR" sz="1200" dirty="0" smtClean="0">
                <a:latin typeface="Courier New"/>
                <a:cs typeface="Courier New"/>
              </a:rPr>
              <a:t>/</a:t>
            </a:r>
            <a:r>
              <a:rPr lang="fr-FR" sz="1200" dirty="0" err="1" smtClean="0">
                <a:latin typeface="Courier New"/>
                <a:cs typeface="Courier New"/>
              </a:rPr>
              <a:t>tag.system</a:t>
            </a:r>
            <a:r>
              <a:rPr lang="fr-FR" sz="1200" dirty="0" smtClean="0">
                <a:latin typeface="Courier New"/>
                <a:cs typeface="Courier New"/>
              </a:rPr>
              <a:t>"</a:t>
            </a:r>
          </a:p>
          <a:p>
            <a:r>
              <a:rPr lang="fr-FR" sz="1200" dirty="0" err="1">
                <a:latin typeface="Courier New"/>
                <a:cs typeface="Courier New"/>
              </a:rPr>
              <a:t>curl</a:t>
            </a:r>
            <a:r>
              <a:rPr lang="fr-FR" sz="1200" dirty="0">
                <a:latin typeface="Courier New"/>
                <a:cs typeface="Courier New"/>
              </a:rPr>
              <a:t> –X GET "http://</a:t>
            </a:r>
            <a:r>
              <a:rPr lang="fr-FR" sz="1200" dirty="0" err="1">
                <a:latin typeface="Courier New"/>
                <a:cs typeface="Courier New"/>
              </a:rPr>
              <a:t>endpoint.mycompany.com</a:t>
            </a:r>
            <a:r>
              <a:rPr lang="fr-FR" sz="1200" dirty="0" smtClean="0">
                <a:latin typeface="Courier New"/>
                <a:cs typeface="Courier New"/>
              </a:rPr>
              <a:t>/</a:t>
            </a:r>
            <a:r>
              <a:rPr lang="fr-FR" sz="1200" dirty="0" err="1" smtClean="0">
                <a:latin typeface="Courier New"/>
                <a:cs typeface="Courier New"/>
              </a:rPr>
              <a:t>search.system</a:t>
            </a:r>
            <a:r>
              <a:rPr lang="fr-FR" sz="1200" dirty="0">
                <a:latin typeface="Courier New"/>
                <a:cs typeface="Courier New"/>
              </a:rPr>
              <a:t>"</a:t>
            </a:r>
          </a:p>
          <a:p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2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rte-visite-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6" y="5885664"/>
            <a:ext cx="1662303" cy="111513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0" y="605422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11739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/>
                </a:solidFill>
              </a:rPr>
              <a:t>Couplage : Interface Description </a:t>
            </a:r>
            <a:r>
              <a:rPr lang="fr-FR" sz="3600" dirty="0" err="1" smtClean="0">
                <a:solidFill>
                  <a:schemeClr val="accent1"/>
                </a:solidFill>
              </a:rPr>
              <a:t>Language</a:t>
            </a:r>
            <a:endParaRPr lang="fr-FR" sz="3600" dirty="0">
              <a:solidFill>
                <a:schemeClr val="accent1"/>
              </a:solidFill>
            </a:endParaRPr>
          </a:p>
        </p:txBody>
      </p:sp>
      <p:grpSp>
        <p:nvGrpSpPr>
          <p:cNvPr id="49" name="Grouper 48"/>
          <p:cNvGrpSpPr/>
          <p:nvPr/>
        </p:nvGrpSpPr>
        <p:grpSpPr>
          <a:xfrm>
            <a:off x="837247" y="928441"/>
            <a:ext cx="5611750" cy="461665"/>
            <a:chOff x="826574" y="1696825"/>
            <a:chExt cx="5611750" cy="461665"/>
          </a:xfrm>
        </p:grpSpPr>
        <p:sp>
          <p:nvSpPr>
            <p:cNvPr id="50" name="ZoneTexte 49"/>
            <p:cNvSpPr txBox="1"/>
            <p:nvPr/>
          </p:nvSpPr>
          <p:spPr>
            <a:xfrm>
              <a:off x="1077962" y="1696825"/>
              <a:ext cx="5360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WSDL :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WebService</a:t>
              </a:r>
              <a:r>
                <a:rPr lang="fr-FR" sz="2400" dirty="0" smtClean="0">
                  <a:solidFill>
                    <a:srgbClr val="7F7F7F"/>
                  </a:solidFill>
                </a:rPr>
                <a:t> Description </a:t>
              </a:r>
              <a:r>
                <a:rPr lang="fr-FR" sz="2400" dirty="0" err="1" smtClean="0">
                  <a:solidFill>
                    <a:srgbClr val="7F7F7F"/>
                  </a:solidFill>
                </a:rPr>
                <a:t>Language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51" name="Triangle isocèle 5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r 60"/>
          <p:cNvGrpSpPr/>
          <p:nvPr/>
        </p:nvGrpSpPr>
        <p:grpSpPr>
          <a:xfrm>
            <a:off x="1295024" y="2101213"/>
            <a:ext cx="2278505" cy="461665"/>
            <a:chOff x="826574" y="1696825"/>
            <a:chExt cx="2278505" cy="461665"/>
          </a:xfrm>
        </p:grpSpPr>
        <p:sp>
          <p:nvSpPr>
            <p:cNvPr id="62" name="ZoneTexte 61"/>
            <p:cNvSpPr txBox="1"/>
            <p:nvPr/>
          </p:nvSpPr>
          <p:spPr>
            <a:xfrm>
              <a:off x="1077962" y="1696825"/>
              <a:ext cx="2027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Couplé à SOAP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3" name="Triangle isocèle 62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er 63"/>
          <p:cNvGrpSpPr/>
          <p:nvPr/>
        </p:nvGrpSpPr>
        <p:grpSpPr>
          <a:xfrm>
            <a:off x="1295024" y="2668646"/>
            <a:ext cx="4844412" cy="461665"/>
            <a:chOff x="826574" y="1696825"/>
            <a:chExt cx="4844412" cy="461665"/>
          </a:xfrm>
        </p:grpSpPr>
        <p:sp>
          <p:nvSpPr>
            <p:cNvPr id="65" name="ZoneTexte 64"/>
            <p:cNvSpPr txBox="1"/>
            <p:nvPr/>
          </p:nvSpPr>
          <p:spPr>
            <a:xfrm>
              <a:off x="1077962" y="1696825"/>
              <a:ext cx="459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2 versions standardisées : 1.1 &amp; 2.0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66" name="Triangle isocèle 65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106728" y="6147637"/>
            <a:ext cx="3049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Auto-configuration dans une 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Architecture Orientée Services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80" name="Grouper 79"/>
          <p:cNvGrpSpPr/>
          <p:nvPr/>
        </p:nvGrpSpPr>
        <p:grpSpPr>
          <a:xfrm>
            <a:off x="1295024" y="1528509"/>
            <a:ext cx="2105231" cy="461665"/>
            <a:chOff x="826574" y="1696825"/>
            <a:chExt cx="2105231" cy="461665"/>
          </a:xfrm>
        </p:grpSpPr>
        <p:sp>
          <p:nvSpPr>
            <p:cNvPr id="81" name="ZoneTexte 80"/>
            <p:cNvSpPr txBox="1"/>
            <p:nvPr/>
          </p:nvSpPr>
          <p:spPr>
            <a:xfrm>
              <a:off x="1077962" y="1696825"/>
              <a:ext cx="1853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Basé sur XML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82" name="Triangle isocèle 81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1295024" y="3282711"/>
            <a:ext cx="4587581" cy="461665"/>
            <a:chOff x="826574" y="1696825"/>
            <a:chExt cx="4587581" cy="461665"/>
          </a:xfrm>
        </p:grpSpPr>
        <p:sp>
          <p:nvSpPr>
            <p:cNvPr id="37" name="ZoneTexte 36"/>
            <p:cNvSpPr txBox="1"/>
            <p:nvPr/>
          </p:nvSpPr>
          <p:spPr>
            <a:xfrm>
              <a:off x="1077962" y="1696825"/>
              <a:ext cx="4336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Largement utilisé dans l’industrie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38" name="Triangle isocèle 37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r 38"/>
          <p:cNvGrpSpPr/>
          <p:nvPr/>
        </p:nvGrpSpPr>
        <p:grpSpPr>
          <a:xfrm>
            <a:off x="1295024" y="3896776"/>
            <a:ext cx="5277373" cy="461665"/>
            <a:chOff x="826574" y="1696825"/>
            <a:chExt cx="5277373" cy="461665"/>
          </a:xfrm>
        </p:grpSpPr>
        <p:sp>
          <p:nvSpPr>
            <p:cNvPr id="40" name="ZoneTexte 39"/>
            <p:cNvSpPr txBox="1"/>
            <p:nvPr/>
          </p:nvSpPr>
          <p:spPr>
            <a:xfrm>
              <a:off x="1077962" y="1696825"/>
              <a:ext cx="502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Peu propice à la lecture par un humain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1" name="Triangle isocèle 40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r 41"/>
          <p:cNvGrpSpPr/>
          <p:nvPr/>
        </p:nvGrpSpPr>
        <p:grpSpPr>
          <a:xfrm>
            <a:off x="1295024" y="4510841"/>
            <a:ext cx="2409401" cy="461665"/>
            <a:chOff x="826574" y="1696825"/>
            <a:chExt cx="2409401" cy="461665"/>
          </a:xfrm>
        </p:grpSpPr>
        <p:sp>
          <p:nvSpPr>
            <p:cNvPr id="43" name="ZoneTexte 42"/>
            <p:cNvSpPr txBox="1"/>
            <p:nvPr/>
          </p:nvSpPr>
          <p:spPr>
            <a:xfrm>
              <a:off x="1077962" y="1696825"/>
              <a:ext cx="2158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Assez complexe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4" name="Triangle isocèle 43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r 44"/>
          <p:cNvGrpSpPr/>
          <p:nvPr/>
        </p:nvGrpSpPr>
        <p:grpSpPr>
          <a:xfrm>
            <a:off x="1295024" y="5124906"/>
            <a:ext cx="5501293" cy="461665"/>
            <a:chOff x="826574" y="1696825"/>
            <a:chExt cx="5501293" cy="461665"/>
          </a:xfrm>
        </p:grpSpPr>
        <p:sp>
          <p:nvSpPr>
            <p:cNvPr id="46" name="ZoneTexte 45"/>
            <p:cNvSpPr txBox="1"/>
            <p:nvPr/>
          </p:nvSpPr>
          <p:spPr>
            <a:xfrm>
              <a:off x="1077962" y="1696825"/>
              <a:ext cx="5249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7F7F7F"/>
                  </a:solidFill>
                </a:rPr>
                <a:t>Souvent couplé à un générateur de code</a:t>
              </a:r>
              <a:endParaRPr lang="fr-FR" sz="2400" dirty="0">
                <a:solidFill>
                  <a:srgbClr val="7F7F7F"/>
                </a:solidFill>
              </a:endParaRPr>
            </a:p>
          </p:txBody>
        </p:sp>
        <p:sp>
          <p:nvSpPr>
            <p:cNvPr id="47" name="Triangle isocèle 46"/>
            <p:cNvSpPr/>
            <p:nvPr/>
          </p:nvSpPr>
          <p:spPr>
            <a:xfrm>
              <a:off x="826574" y="1867594"/>
              <a:ext cx="198023" cy="17070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956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7225</TotalTime>
  <Words>706</Words>
  <Application>Microsoft Macintosh PowerPoint</Application>
  <PresentationFormat>Présentation à l'écran (4:3)</PresentationFormat>
  <Paragraphs>170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Chistine verdier</dc:creator>
  <cp:lastModifiedBy>Rémi Alvado</cp:lastModifiedBy>
  <cp:revision>61</cp:revision>
  <dcterms:created xsi:type="dcterms:W3CDTF">2013-10-09T06:01:48Z</dcterms:created>
  <dcterms:modified xsi:type="dcterms:W3CDTF">2014-09-09T15:58:00Z</dcterms:modified>
</cp:coreProperties>
</file>