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4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4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4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88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FCAF-5CA0-AC4E-A98F-84F8AA413D73}" type="datetimeFigureOut">
              <a:rPr lang="fr-FR" smtClean="0"/>
              <a:t>15/11/15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82728" y="4791662"/>
            <a:ext cx="135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Rémi Alvado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93401" y="5096962"/>
            <a:ext cx="209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Directeur Technique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93401" y="5414051"/>
            <a:ext cx="2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emi.alvado@gmail.com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2055" y="5751960"/>
            <a:ext cx="144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remialvado</a:t>
            </a:r>
            <a:endParaRPr lang="fr-FR" dirty="0"/>
          </a:p>
        </p:txBody>
      </p:sp>
      <p:pic>
        <p:nvPicPr>
          <p:cNvPr id="14" name="Image 13" descr="favicon.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843388"/>
            <a:ext cx="256560" cy="256560"/>
          </a:xfrm>
          <a:prstGeom prst="rect">
            <a:avLst/>
          </a:prstGeom>
        </p:spPr>
      </p:pic>
      <p:pic>
        <p:nvPicPr>
          <p:cNvPr id="15" name="Image 14" descr="favicon2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7" y="5508982"/>
            <a:ext cx="263896" cy="263896"/>
          </a:xfrm>
          <a:prstGeom prst="rect">
            <a:avLst/>
          </a:prstGeom>
        </p:spPr>
      </p:pic>
      <p:pic>
        <p:nvPicPr>
          <p:cNvPr id="2" name="Image 1" descr="wizbii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9" y="5069515"/>
            <a:ext cx="441316" cy="39677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35584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Scaling</a:t>
            </a:r>
            <a:r>
              <a:rPr lang="fr-FR" sz="4000" dirty="0" smtClean="0"/>
              <a:t> </a:t>
            </a:r>
            <a:r>
              <a:rPr lang="fr-FR" sz="4000" dirty="0" err="1" smtClean="0"/>
              <a:t>Mo</a:t>
            </a:r>
            <a:r>
              <a:rPr lang="fr-FR" sz="4000" dirty="0" err="1" smtClean="0"/>
              <a:t>ngoDB</a:t>
            </a:r>
            <a:endParaRPr lang="fr-FR" sz="4000" dirty="0"/>
          </a:p>
        </p:txBody>
      </p:sp>
      <p:pic>
        <p:nvPicPr>
          <p:cNvPr id="4" name="Image 3" descr="523c20000689a_wizbi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22" y="3817645"/>
            <a:ext cx="3349398" cy="25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8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Scaling</a:t>
            </a:r>
            <a:r>
              <a:rPr lang="fr-FR" sz="3600" dirty="0" smtClean="0">
                <a:solidFill>
                  <a:schemeClr val="accent1"/>
                </a:solidFill>
              </a:rPr>
              <a:t> Horizontal – Read </a:t>
            </a:r>
            <a:r>
              <a:rPr lang="fr-FR" sz="3600" dirty="0" err="1" smtClean="0">
                <a:solidFill>
                  <a:schemeClr val="accent1"/>
                </a:solidFill>
              </a:rPr>
              <a:t>Preferences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996835" y="1351801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F7F7F"/>
                </a:solidFill>
              </a:rPr>
              <a:t>Mongo 01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996835" y="2268855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02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96835" y="3197365"/>
            <a:ext cx="2075621" cy="723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F7F7F"/>
                </a:solidFill>
              </a:rPr>
              <a:t>Mongo 03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996835" y="4141728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04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996835" y="5070238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05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>
            <a:off x="581823" y="1351801"/>
            <a:ext cx="264802" cy="4442128"/>
          </a:xfrm>
          <a:prstGeom prst="leftBrace">
            <a:avLst>
              <a:gd name="adj1" fmla="val 83233"/>
              <a:gd name="adj2" fmla="val 496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-736099" y="3270093"/>
            <a:ext cx="20569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7F7F7F"/>
                </a:solidFill>
              </a:rPr>
              <a:t>Replica</a:t>
            </a:r>
            <a:r>
              <a:rPr lang="fr-FR" sz="3200" b="1" dirty="0" smtClean="0">
                <a:solidFill>
                  <a:srgbClr val="7F7F7F"/>
                </a:solidFill>
              </a:rPr>
              <a:t> Set</a:t>
            </a:r>
            <a:endParaRPr lang="fr-FR" sz="3200" b="1" dirty="0">
              <a:solidFill>
                <a:srgbClr val="7F7F7F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74979" y="1788747"/>
            <a:ext cx="3441162" cy="8146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rgbClr val="7F7F7F"/>
                </a:solidFill>
              </a:rPr>
              <a:t>Frontend</a:t>
            </a:r>
            <a:endParaRPr lang="fr-FR" sz="3200" dirty="0">
              <a:solidFill>
                <a:srgbClr val="7F7F7F"/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  <a:endCxn id="5" idx="3"/>
          </p:cNvCxnSpPr>
          <p:nvPr/>
        </p:nvCxnSpPr>
        <p:spPr>
          <a:xfrm flipH="1" flipV="1">
            <a:off x="3072456" y="1713647"/>
            <a:ext cx="1802523" cy="4824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9" idx="1"/>
            <a:endCxn id="29" idx="3"/>
          </p:cNvCxnSpPr>
          <p:nvPr/>
        </p:nvCxnSpPr>
        <p:spPr>
          <a:xfrm flipH="1">
            <a:off x="3072456" y="2196070"/>
            <a:ext cx="1802523" cy="43463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9" idx="1"/>
            <a:endCxn id="30" idx="3"/>
          </p:cNvCxnSpPr>
          <p:nvPr/>
        </p:nvCxnSpPr>
        <p:spPr>
          <a:xfrm flipH="1">
            <a:off x="3072456" y="2196070"/>
            <a:ext cx="1802523" cy="136314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4874979" y="4618108"/>
            <a:ext cx="3441162" cy="8146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rgbClr val="7F7F7F"/>
                </a:solidFill>
              </a:rPr>
              <a:t>Backend</a:t>
            </a:r>
            <a:endParaRPr lang="fr-FR" sz="3200" dirty="0">
              <a:solidFill>
                <a:srgbClr val="7F7F7F"/>
              </a:solidFill>
            </a:endParaRPr>
          </a:p>
        </p:txBody>
      </p:sp>
      <p:cxnSp>
        <p:nvCxnSpPr>
          <p:cNvPr id="35" name="Connecteur droit avec flèche 34"/>
          <p:cNvCxnSpPr>
            <a:stCxn id="34" idx="1"/>
            <a:endCxn id="30" idx="3"/>
          </p:cNvCxnSpPr>
          <p:nvPr/>
        </p:nvCxnSpPr>
        <p:spPr>
          <a:xfrm flipH="1" flipV="1">
            <a:off x="3072456" y="3559211"/>
            <a:ext cx="1802523" cy="146622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4" idx="1"/>
            <a:endCxn id="32" idx="3"/>
          </p:cNvCxnSpPr>
          <p:nvPr/>
        </p:nvCxnSpPr>
        <p:spPr>
          <a:xfrm flipH="1">
            <a:off x="3072456" y="5025431"/>
            <a:ext cx="1802523" cy="4066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4" idx="1"/>
            <a:endCxn id="31" idx="3"/>
          </p:cNvCxnSpPr>
          <p:nvPr/>
        </p:nvCxnSpPr>
        <p:spPr>
          <a:xfrm flipH="1" flipV="1">
            <a:off x="3072456" y="4503574"/>
            <a:ext cx="1802523" cy="521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er 36"/>
          <p:cNvGrpSpPr/>
          <p:nvPr/>
        </p:nvGrpSpPr>
        <p:grpSpPr>
          <a:xfrm>
            <a:off x="873925" y="927849"/>
            <a:ext cx="2343080" cy="2171736"/>
            <a:chOff x="873925" y="927849"/>
            <a:chExt cx="2343080" cy="2171736"/>
          </a:xfrm>
        </p:grpSpPr>
        <p:sp>
          <p:nvSpPr>
            <p:cNvPr id="33" name="Rectangle 32"/>
            <p:cNvSpPr/>
            <p:nvPr/>
          </p:nvSpPr>
          <p:spPr>
            <a:xfrm>
              <a:off x="873925" y="928510"/>
              <a:ext cx="2321439" cy="217107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762535" y="927849"/>
              <a:ext cx="145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7F7F7F"/>
                  </a:solidFill>
                </a:rPr>
                <a:t>Tag </a:t>
              </a:r>
              <a:r>
                <a:rPr lang="fr-FR" b="1" dirty="0" err="1" smtClean="0">
                  <a:solidFill>
                    <a:srgbClr val="7F7F7F"/>
                  </a:solidFill>
                </a:rPr>
                <a:t>Frontend</a:t>
              </a:r>
              <a:endParaRPr lang="fr-FR" b="1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46" name="Grouper 45"/>
          <p:cNvGrpSpPr/>
          <p:nvPr/>
        </p:nvGrpSpPr>
        <p:grpSpPr>
          <a:xfrm>
            <a:off x="846625" y="4060693"/>
            <a:ext cx="2321439" cy="2048155"/>
            <a:chOff x="846625" y="4060693"/>
            <a:chExt cx="2321439" cy="2048155"/>
          </a:xfrm>
        </p:grpSpPr>
        <p:sp>
          <p:nvSpPr>
            <p:cNvPr id="45" name="Rectangle 44"/>
            <p:cNvSpPr/>
            <p:nvPr/>
          </p:nvSpPr>
          <p:spPr>
            <a:xfrm>
              <a:off x="846625" y="4060693"/>
              <a:ext cx="2321439" cy="19935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776198" y="5739516"/>
              <a:ext cx="138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7F7F7F"/>
                  </a:solidFill>
                </a:rPr>
                <a:t>Tag </a:t>
              </a:r>
              <a:r>
                <a:rPr lang="fr-FR" b="1" dirty="0" err="1" smtClean="0">
                  <a:solidFill>
                    <a:srgbClr val="7F7F7F"/>
                  </a:solidFill>
                </a:rPr>
                <a:t>Backend</a:t>
              </a:r>
              <a:endParaRPr lang="fr-FR" b="1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5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1"/>
                </a:solidFill>
              </a:rPr>
              <a:t>Scaling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Scaling</a:t>
            </a:r>
            <a:r>
              <a:rPr lang="fr-FR" sz="3600" dirty="0" smtClean="0">
                <a:solidFill>
                  <a:schemeClr val="accent1"/>
                </a:solidFill>
              </a:rPr>
              <a:t> Read - Indexes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68696" y="819262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abcd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68696" y="1299371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_id: </a:t>
            </a:r>
            <a:r>
              <a:rPr lang="fr-FR" dirty="0" err="1" smtClean="0"/>
              <a:t>bacd</a:t>
            </a:r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368696" y="1797534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abdf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368696" y="2277643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aeab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68696" y="2757752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abce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68696" y="3237861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_id: </a:t>
            </a:r>
            <a:r>
              <a:rPr lang="fr-FR" dirty="0" err="1" smtClean="0"/>
              <a:t>bace</a:t>
            </a:r>
            <a:endParaRPr lang="fr-FR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368696" y="3717970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abde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368696" y="4216133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bdce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68696" y="4696242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befc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368696" y="5176351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</a:t>
            </a:r>
            <a:r>
              <a:rPr lang="fr-FR" dirty="0" err="1">
                <a:solidFill>
                  <a:schemeClr val="lt1"/>
                </a:solidFill>
              </a:rPr>
              <a:t>aeac</a:t>
            </a:r>
            <a:endParaRPr lang="fr-FR" dirty="0">
              <a:solidFill>
                <a:schemeClr val="lt1"/>
              </a:solidFill>
            </a:endParaRPr>
          </a:p>
        </p:txBody>
      </p:sp>
      <p:grpSp>
        <p:nvGrpSpPr>
          <p:cNvPr id="51" name="Grouper 50"/>
          <p:cNvGrpSpPr/>
          <p:nvPr/>
        </p:nvGrpSpPr>
        <p:grpSpPr>
          <a:xfrm>
            <a:off x="3585702" y="702244"/>
            <a:ext cx="5037073" cy="461665"/>
            <a:chOff x="826574" y="1696825"/>
            <a:chExt cx="5037073" cy="461665"/>
          </a:xfrm>
        </p:grpSpPr>
        <p:sp>
          <p:nvSpPr>
            <p:cNvPr id="52" name="ZoneTexte 51"/>
            <p:cNvSpPr txBox="1"/>
            <p:nvPr/>
          </p:nvSpPr>
          <p:spPr>
            <a:xfrm>
              <a:off x="1077962" y="1696825"/>
              <a:ext cx="4785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Obligé d’itérer sur chaque document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3" name="Triangle isocèle 5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3599357" y="1376823"/>
            <a:ext cx="4431138" cy="461665"/>
            <a:chOff x="826574" y="1696825"/>
            <a:chExt cx="4431138" cy="461665"/>
          </a:xfrm>
        </p:grpSpPr>
        <p:sp>
          <p:nvSpPr>
            <p:cNvPr id="55" name="ZoneTexte 54"/>
            <p:cNvSpPr txBox="1"/>
            <p:nvPr/>
          </p:nvSpPr>
          <p:spPr>
            <a:xfrm>
              <a:off x="1077962" y="1696825"/>
              <a:ext cx="4179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Obligé de </a:t>
              </a:r>
              <a:r>
                <a:rPr lang="fr-FR" sz="2400" b="1" u="sng" dirty="0" smtClean="0">
                  <a:solidFill>
                    <a:schemeClr val="accent2"/>
                  </a:solidFill>
                </a:rPr>
                <a:t>lire</a:t>
              </a:r>
              <a:r>
                <a:rPr lang="fr-FR" sz="2400" dirty="0" smtClean="0">
                  <a:solidFill>
                    <a:schemeClr val="accent2"/>
                  </a:solidFill>
                </a:rPr>
                <a:t> </a:t>
              </a:r>
              <a:r>
                <a:rPr lang="fr-FR" sz="2400" dirty="0" smtClean="0">
                  <a:solidFill>
                    <a:srgbClr val="7F7F7F"/>
                  </a:solidFill>
                </a:rPr>
                <a:t>chaque document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6" name="Triangle isocèle 5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3599357" y="2009332"/>
            <a:ext cx="4022372" cy="461665"/>
            <a:chOff x="826574" y="1696825"/>
            <a:chExt cx="4022372" cy="461665"/>
          </a:xfrm>
        </p:grpSpPr>
        <p:sp>
          <p:nvSpPr>
            <p:cNvPr id="58" name="ZoneTexte 57"/>
            <p:cNvSpPr txBox="1"/>
            <p:nvPr/>
          </p:nvSpPr>
          <p:spPr>
            <a:xfrm>
              <a:off x="1077962" y="1696825"/>
              <a:ext cx="3770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Solution : ajouter des index !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5107121" y="2784543"/>
            <a:ext cx="382351" cy="396642"/>
            <a:chOff x="4478973" y="3426785"/>
            <a:chExt cx="382351" cy="396642"/>
          </a:xfrm>
        </p:grpSpPr>
        <p:sp>
          <p:nvSpPr>
            <p:cNvPr id="3" name="Rectangle à coins arrondis 2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4525123" y="3426785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a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6174433" y="2784543"/>
            <a:ext cx="382351" cy="396642"/>
            <a:chOff x="4478973" y="3426785"/>
            <a:chExt cx="382351" cy="396642"/>
          </a:xfrm>
        </p:grpSpPr>
        <p:sp>
          <p:nvSpPr>
            <p:cNvPr id="61" name="Rectangle à coins arrondis 60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b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3" name="Grouper 62"/>
          <p:cNvGrpSpPr/>
          <p:nvPr/>
        </p:nvGrpSpPr>
        <p:grpSpPr>
          <a:xfrm>
            <a:off x="4508474" y="3523024"/>
            <a:ext cx="382351" cy="396642"/>
            <a:chOff x="4478973" y="3426785"/>
            <a:chExt cx="382351" cy="396642"/>
          </a:xfrm>
        </p:grpSpPr>
        <p:sp>
          <p:nvSpPr>
            <p:cNvPr id="64" name="Rectangle à coins arrondis 63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d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5257331" y="3523024"/>
            <a:ext cx="382351" cy="396642"/>
            <a:chOff x="4478973" y="3426785"/>
            <a:chExt cx="382351" cy="396642"/>
          </a:xfrm>
        </p:grpSpPr>
        <p:sp>
          <p:nvSpPr>
            <p:cNvPr id="67" name="Rectangle à coins arrondis 66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525123" y="3426785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e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9" name="Grouper 68"/>
          <p:cNvGrpSpPr/>
          <p:nvPr/>
        </p:nvGrpSpPr>
        <p:grpSpPr>
          <a:xfrm>
            <a:off x="3770249" y="3523024"/>
            <a:ext cx="382351" cy="396642"/>
            <a:chOff x="4478973" y="3426785"/>
            <a:chExt cx="382351" cy="396642"/>
          </a:xfrm>
        </p:grpSpPr>
        <p:sp>
          <p:nvSpPr>
            <p:cNvPr id="70" name="Rectangle à coins arrondis 69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b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2" name="Grouper 71"/>
          <p:cNvGrpSpPr/>
          <p:nvPr/>
        </p:nvGrpSpPr>
        <p:grpSpPr>
          <a:xfrm>
            <a:off x="6703054" y="3536730"/>
            <a:ext cx="382351" cy="396642"/>
            <a:chOff x="4478973" y="3426785"/>
            <a:chExt cx="382351" cy="396642"/>
          </a:xfrm>
        </p:grpSpPr>
        <p:sp>
          <p:nvSpPr>
            <p:cNvPr id="73" name="Rectangle à coins arrondis 72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d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5" name="Grouper 74"/>
          <p:cNvGrpSpPr/>
          <p:nvPr/>
        </p:nvGrpSpPr>
        <p:grpSpPr>
          <a:xfrm>
            <a:off x="7451911" y="3536730"/>
            <a:ext cx="382351" cy="396642"/>
            <a:chOff x="4478973" y="3426785"/>
            <a:chExt cx="382351" cy="396642"/>
          </a:xfrm>
        </p:grpSpPr>
        <p:sp>
          <p:nvSpPr>
            <p:cNvPr id="76" name="Rectangle à coins arrondis 75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4525123" y="3426785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e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8" name="Grouper 77"/>
          <p:cNvGrpSpPr/>
          <p:nvPr/>
        </p:nvGrpSpPr>
        <p:grpSpPr>
          <a:xfrm>
            <a:off x="5964829" y="3536730"/>
            <a:ext cx="382351" cy="396642"/>
            <a:chOff x="4478973" y="3426785"/>
            <a:chExt cx="382351" cy="396642"/>
          </a:xfrm>
        </p:grpSpPr>
        <p:sp>
          <p:nvSpPr>
            <p:cNvPr id="79" name="Rectangle à coins arrondis 78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4525123" y="3426785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a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13" name="Connecteur en arc 12"/>
          <p:cNvCxnSpPr>
            <a:stCxn id="3" idx="1"/>
            <a:endCxn id="70" idx="0"/>
          </p:cNvCxnSpPr>
          <p:nvPr/>
        </p:nvCxnSpPr>
        <p:spPr>
          <a:xfrm rot="10800000" flipV="1">
            <a:off x="3961425" y="2989716"/>
            <a:ext cx="1145696" cy="5470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3" idx="1"/>
            <a:endCxn id="64" idx="0"/>
          </p:cNvCxnSpPr>
          <p:nvPr/>
        </p:nvCxnSpPr>
        <p:spPr>
          <a:xfrm rot="10800000" flipV="1">
            <a:off x="4699651" y="2989716"/>
            <a:ext cx="407471" cy="5470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61" idx="3"/>
            <a:endCxn id="74" idx="0"/>
          </p:cNvCxnSpPr>
          <p:nvPr/>
        </p:nvCxnSpPr>
        <p:spPr>
          <a:xfrm>
            <a:off x="6556784" y="2989717"/>
            <a:ext cx="345392" cy="5470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rc 84"/>
          <p:cNvCxnSpPr>
            <a:stCxn id="61" idx="3"/>
            <a:endCxn id="76" idx="0"/>
          </p:cNvCxnSpPr>
          <p:nvPr/>
        </p:nvCxnSpPr>
        <p:spPr>
          <a:xfrm>
            <a:off x="6556784" y="2989717"/>
            <a:ext cx="1086303" cy="56071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3" idx="2"/>
            <a:endCxn id="68" idx="0"/>
          </p:cNvCxnSpPr>
          <p:nvPr/>
        </p:nvCxnSpPr>
        <p:spPr>
          <a:xfrm>
            <a:off x="5298297" y="3181185"/>
            <a:ext cx="154944" cy="341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61" idx="2"/>
            <a:endCxn id="80" idx="0"/>
          </p:cNvCxnSpPr>
          <p:nvPr/>
        </p:nvCxnSpPr>
        <p:spPr>
          <a:xfrm flipH="1">
            <a:off x="6158597" y="3181185"/>
            <a:ext cx="207012" cy="355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er 90"/>
          <p:cNvGrpSpPr/>
          <p:nvPr/>
        </p:nvGrpSpPr>
        <p:grpSpPr>
          <a:xfrm>
            <a:off x="3470434" y="4257087"/>
            <a:ext cx="382351" cy="396642"/>
            <a:chOff x="4478973" y="3426785"/>
            <a:chExt cx="382351" cy="396642"/>
          </a:xfrm>
        </p:grpSpPr>
        <p:sp>
          <p:nvSpPr>
            <p:cNvPr id="92" name="Rectangle à coins arrondis 91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4525123" y="3426785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c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94" name="Grouper 93"/>
          <p:cNvGrpSpPr/>
          <p:nvPr/>
        </p:nvGrpSpPr>
        <p:grpSpPr>
          <a:xfrm>
            <a:off x="4146576" y="4258424"/>
            <a:ext cx="382351" cy="396642"/>
            <a:chOff x="4478973" y="3426785"/>
            <a:chExt cx="382351" cy="396642"/>
          </a:xfrm>
        </p:grpSpPr>
        <p:sp>
          <p:nvSpPr>
            <p:cNvPr id="95" name="Rectangle à coins arrondis 94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d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101" name="Connecteur droit avec flèche 100"/>
          <p:cNvCxnSpPr>
            <a:stCxn id="70" idx="2"/>
            <a:endCxn id="93" idx="0"/>
          </p:cNvCxnSpPr>
          <p:nvPr/>
        </p:nvCxnSpPr>
        <p:spPr>
          <a:xfrm flipH="1">
            <a:off x="3657721" y="3919666"/>
            <a:ext cx="303704" cy="33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70" idx="2"/>
            <a:endCxn id="96" idx="0"/>
          </p:cNvCxnSpPr>
          <p:nvPr/>
        </p:nvCxnSpPr>
        <p:spPr>
          <a:xfrm>
            <a:off x="3961425" y="3919666"/>
            <a:ext cx="384273" cy="33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3279258" y="4889596"/>
            <a:ext cx="382351" cy="396642"/>
            <a:chOff x="4478973" y="3426785"/>
            <a:chExt cx="382351" cy="396642"/>
          </a:xfrm>
        </p:grpSpPr>
        <p:sp>
          <p:nvSpPr>
            <p:cNvPr id="108" name="Rectangle à coins arrondis 107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d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10" name="Grouper 109"/>
          <p:cNvGrpSpPr/>
          <p:nvPr/>
        </p:nvGrpSpPr>
        <p:grpSpPr>
          <a:xfrm>
            <a:off x="3732002" y="4889596"/>
            <a:ext cx="382351" cy="396642"/>
            <a:chOff x="4478973" y="3426785"/>
            <a:chExt cx="382351" cy="396642"/>
          </a:xfrm>
        </p:grpSpPr>
        <p:sp>
          <p:nvSpPr>
            <p:cNvPr id="111" name="Rectangle à coins arrondis 110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525123" y="3426785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e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113" name="Connecteur droit avec flèche 112"/>
          <p:cNvCxnSpPr>
            <a:stCxn id="92" idx="2"/>
            <a:endCxn id="109" idx="0"/>
          </p:cNvCxnSpPr>
          <p:nvPr/>
        </p:nvCxnSpPr>
        <p:spPr>
          <a:xfrm flipH="1">
            <a:off x="3478380" y="4653729"/>
            <a:ext cx="183230" cy="23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92" idx="2"/>
            <a:endCxn id="111" idx="0"/>
          </p:cNvCxnSpPr>
          <p:nvPr/>
        </p:nvCxnSpPr>
        <p:spPr>
          <a:xfrm>
            <a:off x="3661610" y="4653729"/>
            <a:ext cx="261568" cy="24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er 118"/>
          <p:cNvGrpSpPr/>
          <p:nvPr/>
        </p:nvGrpSpPr>
        <p:grpSpPr>
          <a:xfrm>
            <a:off x="4198472" y="4889596"/>
            <a:ext cx="382351" cy="396642"/>
            <a:chOff x="4478973" y="3426785"/>
            <a:chExt cx="382351" cy="396642"/>
          </a:xfrm>
        </p:grpSpPr>
        <p:sp>
          <p:nvSpPr>
            <p:cNvPr id="120" name="Rectangle à coins arrondis 119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525123" y="3426785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e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22" name="Grouper 121"/>
          <p:cNvGrpSpPr/>
          <p:nvPr/>
        </p:nvGrpSpPr>
        <p:grpSpPr>
          <a:xfrm>
            <a:off x="4662753" y="4889647"/>
            <a:ext cx="382351" cy="396642"/>
            <a:chOff x="4478973" y="3426785"/>
            <a:chExt cx="382351" cy="396642"/>
          </a:xfrm>
        </p:grpSpPr>
        <p:sp>
          <p:nvSpPr>
            <p:cNvPr id="123" name="Rectangle à coins arrondis 122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4525123" y="342678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f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125" name="Connecteur droit avec flèche 124"/>
          <p:cNvCxnSpPr>
            <a:stCxn id="95" idx="2"/>
            <a:endCxn id="121" idx="0"/>
          </p:cNvCxnSpPr>
          <p:nvPr/>
        </p:nvCxnSpPr>
        <p:spPr>
          <a:xfrm>
            <a:off x="4337752" y="4655066"/>
            <a:ext cx="56630" cy="234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95" idx="2"/>
            <a:endCxn id="124" idx="0"/>
          </p:cNvCxnSpPr>
          <p:nvPr/>
        </p:nvCxnSpPr>
        <p:spPr>
          <a:xfrm>
            <a:off x="4337752" y="4655066"/>
            <a:ext cx="501956" cy="2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à coins arrondis 130"/>
          <p:cNvSpPr/>
          <p:nvPr/>
        </p:nvSpPr>
        <p:spPr>
          <a:xfrm>
            <a:off x="368696" y="5656460"/>
            <a:ext cx="2772047" cy="32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_id: adac</a:t>
            </a:r>
          </a:p>
        </p:txBody>
      </p:sp>
      <p:grpSp>
        <p:nvGrpSpPr>
          <p:cNvPr id="132" name="Grouper 131"/>
          <p:cNvGrpSpPr/>
          <p:nvPr/>
        </p:nvGrpSpPr>
        <p:grpSpPr>
          <a:xfrm>
            <a:off x="5355754" y="4258424"/>
            <a:ext cx="382351" cy="396642"/>
            <a:chOff x="4478973" y="3426785"/>
            <a:chExt cx="382351" cy="396642"/>
          </a:xfrm>
        </p:grpSpPr>
        <p:sp>
          <p:nvSpPr>
            <p:cNvPr id="133" name="Rectangle à coins arrondis 132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525123" y="3426785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a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35" name="Grouper 134"/>
          <p:cNvGrpSpPr/>
          <p:nvPr/>
        </p:nvGrpSpPr>
        <p:grpSpPr>
          <a:xfrm>
            <a:off x="5179780" y="4889596"/>
            <a:ext cx="382351" cy="396642"/>
            <a:chOff x="4478973" y="3426785"/>
            <a:chExt cx="382351" cy="396642"/>
          </a:xfrm>
        </p:grpSpPr>
        <p:sp>
          <p:nvSpPr>
            <p:cNvPr id="136" name="Rectangle à coins arrondis 135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b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38" name="Grouper 137"/>
          <p:cNvGrpSpPr/>
          <p:nvPr/>
        </p:nvGrpSpPr>
        <p:grpSpPr>
          <a:xfrm>
            <a:off x="5635201" y="4890922"/>
            <a:ext cx="382351" cy="396642"/>
            <a:chOff x="4478973" y="3426785"/>
            <a:chExt cx="382351" cy="396642"/>
          </a:xfrm>
        </p:grpSpPr>
        <p:sp>
          <p:nvSpPr>
            <p:cNvPr id="139" name="Rectangle à coins arrondis 138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4525123" y="3426785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F7F7F"/>
                  </a:solidFill>
                </a:rPr>
                <a:t>c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141" name="Connecteur droit avec flèche 140"/>
          <p:cNvCxnSpPr>
            <a:stCxn id="67" idx="2"/>
            <a:endCxn id="134" idx="0"/>
          </p:cNvCxnSpPr>
          <p:nvPr/>
        </p:nvCxnSpPr>
        <p:spPr>
          <a:xfrm>
            <a:off x="5448507" y="3919666"/>
            <a:ext cx="101015" cy="33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3" idx="2"/>
            <a:endCxn id="136" idx="0"/>
          </p:cNvCxnSpPr>
          <p:nvPr/>
        </p:nvCxnSpPr>
        <p:spPr>
          <a:xfrm flipH="1">
            <a:off x="5370956" y="4655066"/>
            <a:ext cx="175974" cy="248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3" idx="2"/>
            <a:endCxn id="139" idx="0"/>
          </p:cNvCxnSpPr>
          <p:nvPr/>
        </p:nvCxnSpPr>
        <p:spPr>
          <a:xfrm>
            <a:off x="5546930" y="4655066"/>
            <a:ext cx="279447" cy="249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er 149"/>
          <p:cNvGrpSpPr/>
          <p:nvPr/>
        </p:nvGrpSpPr>
        <p:grpSpPr>
          <a:xfrm>
            <a:off x="3275370" y="5520529"/>
            <a:ext cx="382351" cy="396642"/>
            <a:chOff x="4478973" y="3426785"/>
            <a:chExt cx="382351" cy="396642"/>
          </a:xfrm>
        </p:grpSpPr>
        <p:sp>
          <p:nvSpPr>
            <p:cNvPr id="151" name="Rectangle à coins arrondis 150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Grouper 152"/>
          <p:cNvGrpSpPr/>
          <p:nvPr/>
        </p:nvGrpSpPr>
        <p:grpSpPr>
          <a:xfrm>
            <a:off x="3732002" y="5520580"/>
            <a:ext cx="382351" cy="396642"/>
            <a:chOff x="4478973" y="3426785"/>
            <a:chExt cx="382351" cy="396642"/>
          </a:xfrm>
        </p:grpSpPr>
        <p:sp>
          <p:nvSpPr>
            <p:cNvPr id="154" name="Rectangle à coins arrondis 153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Grouper 155"/>
          <p:cNvGrpSpPr/>
          <p:nvPr/>
        </p:nvGrpSpPr>
        <p:grpSpPr>
          <a:xfrm>
            <a:off x="4203206" y="5520529"/>
            <a:ext cx="382351" cy="396642"/>
            <a:chOff x="4478973" y="3426785"/>
            <a:chExt cx="382351" cy="396642"/>
          </a:xfrm>
        </p:grpSpPr>
        <p:sp>
          <p:nvSpPr>
            <p:cNvPr id="157" name="Rectangle à coins arrondis 156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er 158"/>
          <p:cNvGrpSpPr/>
          <p:nvPr/>
        </p:nvGrpSpPr>
        <p:grpSpPr>
          <a:xfrm>
            <a:off x="4669391" y="5520631"/>
            <a:ext cx="382351" cy="396642"/>
            <a:chOff x="4478973" y="3426785"/>
            <a:chExt cx="382351" cy="396642"/>
          </a:xfrm>
        </p:grpSpPr>
        <p:sp>
          <p:nvSpPr>
            <p:cNvPr id="160" name="Rectangle à coins arrondis 159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er 161"/>
          <p:cNvGrpSpPr/>
          <p:nvPr/>
        </p:nvGrpSpPr>
        <p:grpSpPr>
          <a:xfrm>
            <a:off x="5173499" y="5520682"/>
            <a:ext cx="382351" cy="396642"/>
            <a:chOff x="4478973" y="3426785"/>
            <a:chExt cx="382351" cy="396642"/>
          </a:xfrm>
        </p:grpSpPr>
        <p:sp>
          <p:nvSpPr>
            <p:cNvPr id="163" name="Rectangle à coins arrondis 162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er 164"/>
          <p:cNvGrpSpPr/>
          <p:nvPr/>
        </p:nvGrpSpPr>
        <p:grpSpPr>
          <a:xfrm>
            <a:off x="5639682" y="5520733"/>
            <a:ext cx="382351" cy="396642"/>
            <a:chOff x="4478973" y="3426785"/>
            <a:chExt cx="382351" cy="396642"/>
          </a:xfrm>
        </p:grpSpPr>
        <p:sp>
          <p:nvSpPr>
            <p:cNvPr id="166" name="Rectangle à coins arrondis 165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Connecteur droit avec flèche 167"/>
          <p:cNvCxnSpPr>
            <a:stCxn id="108" idx="2"/>
            <a:endCxn id="151" idx="0"/>
          </p:cNvCxnSpPr>
          <p:nvPr/>
        </p:nvCxnSpPr>
        <p:spPr>
          <a:xfrm flipH="1">
            <a:off x="3466546" y="5286238"/>
            <a:ext cx="3888" cy="24799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11" idx="2"/>
            <a:endCxn id="154" idx="0"/>
          </p:cNvCxnSpPr>
          <p:nvPr/>
        </p:nvCxnSpPr>
        <p:spPr>
          <a:xfrm>
            <a:off x="3923178" y="5286238"/>
            <a:ext cx="0" cy="24804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120" idx="2"/>
            <a:endCxn id="157" idx="0"/>
          </p:cNvCxnSpPr>
          <p:nvPr/>
        </p:nvCxnSpPr>
        <p:spPr>
          <a:xfrm>
            <a:off x="4389648" y="5286238"/>
            <a:ext cx="4734" cy="24799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23" idx="2"/>
            <a:endCxn id="160" idx="0"/>
          </p:cNvCxnSpPr>
          <p:nvPr/>
        </p:nvCxnSpPr>
        <p:spPr>
          <a:xfrm>
            <a:off x="4853929" y="5286289"/>
            <a:ext cx="6638" cy="24804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179"/>
          <p:cNvCxnSpPr>
            <a:stCxn id="136" idx="2"/>
            <a:endCxn id="163" idx="0"/>
          </p:cNvCxnSpPr>
          <p:nvPr/>
        </p:nvCxnSpPr>
        <p:spPr>
          <a:xfrm flipH="1">
            <a:off x="5364675" y="5286238"/>
            <a:ext cx="6281" cy="2481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>
            <a:stCxn id="139" idx="2"/>
            <a:endCxn id="166" idx="0"/>
          </p:cNvCxnSpPr>
          <p:nvPr/>
        </p:nvCxnSpPr>
        <p:spPr>
          <a:xfrm>
            <a:off x="5826377" y="5287564"/>
            <a:ext cx="4481" cy="2468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6" name="Grouper 185"/>
          <p:cNvGrpSpPr/>
          <p:nvPr/>
        </p:nvGrpSpPr>
        <p:grpSpPr>
          <a:xfrm>
            <a:off x="4728821" y="4248292"/>
            <a:ext cx="382351" cy="396642"/>
            <a:chOff x="4478973" y="3426785"/>
            <a:chExt cx="382351" cy="396642"/>
          </a:xfrm>
        </p:grpSpPr>
        <p:sp>
          <p:nvSpPr>
            <p:cNvPr id="187" name="Rectangle à coins arrondis 186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9" name="Connecteur droit avec flèche 188"/>
          <p:cNvCxnSpPr>
            <a:stCxn id="64" idx="2"/>
            <a:endCxn id="187" idx="0"/>
          </p:cNvCxnSpPr>
          <p:nvPr/>
        </p:nvCxnSpPr>
        <p:spPr>
          <a:xfrm>
            <a:off x="4699650" y="3919666"/>
            <a:ext cx="220347" cy="34233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2" name="Grouper 191"/>
          <p:cNvGrpSpPr/>
          <p:nvPr/>
        </p:nvGrpSpPr>
        <p:grpSpPr>
          <a:xfrm>
            <a:off x="7451911" y="4272130"/>
            <a:ext cx="382351" cy="396642"/>
            <a:chOff x="4478973" y="3426785"/>
            <a:chExt cx="382351" cy="396642"/>
          </a:xfrm>
        </p:grpSpPr>
        <p:sp>
          <p:nvSpPr>
            <p:cNvPr id="193" name="Rectangle à coins arrondis 192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ZoneTexte 193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er 194"/>
          <p:cNvGrpSpPr/>
          <p:nvPr/>
        </p:nvGrpSpPr>
        <p:grpSpPr>
          <a:xfrm>
            <a:off x="6711000" y="4272130"/>
            <a:ext cx="382351" cy="396642"/>
            <a:chOff x="4478973" y="3426785"/>
            <a:chExt cx="382351" cy="396642"/>
          </a:xfrm>
        </p:grpSpPr>
        <p:sp>
          <p:nvSpPr>
            <p:cNvPr id="196" name="Rectangle à coins arrondis 195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7" name="ZoneTexte 196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Connecteur droit avec flèche 197"/>
          <p:cNvCxnSpPr>
            <a:stCxn id="73" idx="2"/>
            <a:endCxn id="196" idx="0"/>
          </p:cNvCxnSpPr>
          <p:nvPr/>
        </p:nvCxnSpPr>
        <p:spPr>
          <a:xfrm>
            <a:off x="6894230" y="3933372"/>
            <a:ext cx="7946" cy="3524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stCxn id="76" idx="2"/>
            <a:endCxn id="193" idx="0"/>
          </p:cNvCxnSpPr>
          <p:nvPr/>
        </p:nvCxnSpPr>
        <p:spPr>
          <a:xfrm>
            <a:off x="7643087" y="3933372"/>
            <a:ext cx="0" cy="3524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er 204"/>
          <p:cNvGrpSpPr/>
          <p:nvPr/>
        </p:nvGrpSpPr>
        <p:grpSpPr>
          <a:xfrm>
            <a:off x="5963625" y="4272130"/>
            <a:ext cx="382351" cy="396642"/>
            <a:chOff x="4478973" y="3426785"/>
            <a:chExt cx="382351" cy="396642"/>
          </a:xfrm>
        </p:grpSpPr>
        <p:sp>
          <p:nvSpPr>
            <p:cNvPr id="206" name="Rectangle à coins arrondis 205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ZoneTexte 206"/>
            <p:cNvSpPr txBox="1"/>
            <p:nvPr/>
          </p:nvSpPr>
          <p:spPr>
            <a:xfrm>
              <a:off x="4525123" y="3426785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c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208" name="Grouper 207"/>
          <p:cNvGrpSpPr/>
          <p:nvPr/>
        </p:nvGrpSpPr>
        <p:grpSpPr>
          <a:xfrm>
            <a:off x="6184996" y="4889596"/>
            <a:ext cx="382351" cy="396642"/>
            <a:chOff x="4478973" y="3426785"/>
            <a:chExt cx="382351" cy="396642"/>
          </a:xfrm>
        </p:grpSpPr>
        <p:sp>
          <p:nvSpPr>
            <p:cNvPr id="209" name="Rectangle à coins arrondis 208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ZoneTexte 209"/>
            <p:cNvSpPr txBox="1"/>
            <p:nvPr/>
          </p:nvSpPr>
          <p:spPr>
            <a:xfrm>
              <a:off x="4525123" y="3426785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e</a:t>
              </a:r>
            </a:p>
          </p:txBody>
        </p:sp>
      </p:grpSp>
      <p:grpSp>
        <p:nvGrpSpPr>
          <p:cNvPr id="211" name="Grouper 210"/>
          <p:cNvGrpSpPr/>
          <p:nvPr/>
        </p:nvGrpSpPr>
        <p:grpSpPr>
          <a:xfrm>
            <a:off x="6640417" y="4890922"/>
            <a:ext cx="382351" cy="396642"/>
            <a:chOff x="4478973" y="3426785"/>
            <a:chExt cx="382351" cy="396642"/>
          </a:xfrm>
        </p:grpSpPr>
        <p:sp>
          <p:nvSpPr>
            <p:cNvPr id="212" name="Rectangle à coins arrondis 211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525123" y="34267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F7F7F"/>
                  </a:solidFill>
                </a:rPr>
                <a:t>d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214" name="Connecteur droit avec flèche 213"/>
          <p:cNvCxnSpPr>
            <a:stCxn id="79" idx="2"/>
            <a:endCxn id="207" idx="0"/>
          </p:cNvCxnSpPr>
          <p:nvPr/>
        </p:nvCxnSpPr>
        <p:spPr>
          <a:xfrm flipH="1">
            <a:off x="6150912" y="3933372"/>
            <a:ext cx="5093" cy="33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/>
          <p:cNvCxnSpPr>
            <a:stCxn id="206" idx="2"/>
            <a:endCxn id="210" idx="0"/>
          </p:cNvCxnSpPr>
          <p:nvPr/>
        </p:nvCxnSpPr>
        <p:spPr>
          <a:xfrm>
            <a:off x="6154801" y="4668772"/>
            <a:ext cx="226105" cy="220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/>
          <p:cNvCxnSpPr>
            <a:stCxn id="206" idx="2"/>
            <a:endCxn id="213" idx="0"/>
          </p:cNvCxnSpPr>
          <p:nvPr/>
        </p:nvCxnSpPr>
        <p:spPr>
          <a:xfrm>
            <a:off x="6154801" y="4668772"/>
            <a:ext cx="684738" cy="222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3" name="Grouper 222"/>
          <p:cNvGrpSpPr/>
          <p:nvPr/>
        </p:nvGrpSpPr>
        <p:grpSpPr>
          <a:xfrm>
            <a:off x="6183098" y="5520733"/>
            <a:ext cx="382351" cy="396642"/>
            <a:chOff x="4478973" y="3426785"/>
            <a:chExt cx="382351" cy="396642"/>
          </a:xfrm>
        </p:grpSpPr>
        <p:sp>
          <p:nvSpPr>
            <p:cNvPr id="224" name="Rectangle à coins arrondis 223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er 225"/>
          <p:cNvGrpSpPr/>
          <p:nvPr/>
        </p:nvGrpSpPr>
        <p:grpSpPr>
          <a:xfrm>
            <a:off x="6649281" y="5520784"/>
            <a:ext cx="382351" cy="396642"/>
            <a:chOff x="4478973" y="3426785"/>
            <a:chExt cx="382351" cy="396642"/>
          </a:xfrm>
        </p:grpSpPr>
        <p:sp>
          <p:nvSpPr>
            <p:cNvPr id="227" name="Rectangle à coins arrondis 226"/>
            <p:cNvSpPr>
              <a:spLocks/>
            </p:cNvSpPr>
            <p:nvPr/>
          </p:nvSpPr>
          <p:spPr>
            <a:xfrm>
              <a:off x="4478973" y="3440491"/>
              <a:ext cx="382351" cy="382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4525123" y="3426785"/>
              <a:ext cx="1846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Connecteur droit avec flèche 228"/>
          <p:cNvCxnSpPr>
            <a:stCxn id="209" idx="2"/>
            <a:endCxn id="224" idx="0"/>
          </p:cNvCxnSpPr>
          <p:nvPr/>
        </p:nvCxnSpPr>
        <p:spPr>
          <a:xfrm flipH="1">
            <a:off x="6374274" y="5286238"/>
            <a:ext cx="1898" cy="24820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/>
          <p:cNvCxnSpPr>
            <a:stCxn id="212" idx="2"/>
            <a:endCxn id="227" idx="0"/>
          </p:cNvCxnSpPr>
          <p:nvPr/>
        </p:nvCxnSpPr>
        <p:spPr>
          <a:xfrm>
            <a:off x="6831593" y="5287564"/>
            <a:ext cx="8864" cy="24692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6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9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6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4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6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8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2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400"/>
                            </p:stCondLst>
                            <p:childTnLst>
                              <p:par>
                                <p:cTn id="170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1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6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8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2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4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6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200"/>
                            </p:stCondLst>
                            <p:childTnLst>
                              <p:par>
                                <p:cTn id="205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2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4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6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8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200"/>
                            </p:stCondLst>
                            <p:childTnLst>
                              <p:par>
                                <p:cTn id="224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5" dur="2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60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8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00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200"/>
                            </p:stCondLst>
                            <p:childTnLst>
                              <p:par>
                                <p:cTn id="243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4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8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200"/>
                            </p:stCondLst>
                            <p:childTnLst>
                              <p:par>
                                <p:cTn id="262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2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84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6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88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200"/>
                            </p:stCondLst>
                            <p:childTnLst>
                              <p:par>
                                <p:cTn id="281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4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96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980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200"/>
                            </p:stCondLst>
                            <p:childTnLst>
                              <p:par>
                                <p:cTn id="300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1" dur="2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400"/>
                            </p:stCondLst>
                            <p:childTnLst>
                              <p:par>
                                <p:cTn id="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600"/>
                            </p:stCondLst>
                            <p:childTnLst>
                              <p:par>
                                <p:cTn id="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80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1200"/>
                            </p:stCondLst>
                            <p:childTnLst>
                              <p:par>
                                <p:cTn id="319" presetID="6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0" dur="2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16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1800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7" grpId="0" animBg="1"/>
      <p:bldP spid="37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31" grpId="0" animBg="1"/>
      <p:bldP spid="1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Scaling</a:t>
            </a:r>
            <a:r>
              <a:rPr lang="fr-FR" sz="3600" dirty="0" smtClean="0">
                <a:solidFill>
                  <a:schemeClr val="accent1"/>
                </a:solidFill>
              </a:rPr>
              <a:t> Read - </a:t>
            </a:r>
            <a:r>
              <a:rPr lang="fr-FR" sz="3600" dirty="0" err="1" smtClean="0">
                <a:solidFill>
                  <a:schemeClr val="accent1"/>
                </a:solidFill>
              </a:rPr>
              <a:t>Explain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6" name="Image 5" descr="Capture d’écran 2015-11-15 à 10.46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3" y="733792"/>
            <a:ext cx="8459550" cy="5293126"/>
          </a:xfrm>
          <a:prstGeom prst="rect">
            <a:avLst/>
          </a:prstGeom>
        </p:spPr>
      </p:pic>
      <p:grpSp>
        <p:nvGrpSpPr>
          <p:cNvPr id="15" name="Grouper 14"/>
          <p:cNvGrpSpPr/>
          <p:nvPr/>
        </p:nvGrpSpPr>
        <p:grpSpPr>
          <a:xfrm>
            <a:off x="3209020" y="3140547"/>
            <a:ext cx="5619233" cy="523220"/>
            <a:chOff x="3209020" y="3140547"/>
            <a:chExt cx="5619233" cy="523220"/>
          </a:xfrm>
        </p:grpSpPr>
        <p:sp>
          <p:nvSpPr>
            <p:cNvPr id="8" name="ZoneTexte 7"/>
            <p:cNvSpPr txBox="1"/>
            <p:nvPr/>
          </p:nvSpPr>
          <p:spPr>
            <a:xfrm>
              <a:off x="4282116" y="3140547"/>
              <a:ext cx="4546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chemeClr val="accent6"/>
                  </a:solidFill>
                </a:rPr>
                <a:t>Scan complet de la Collection</a:t>
              </a:r>
              <a:endParaRPr lang="fr-FR" sz="28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3209020" y="3454602"/>
              <a:ext cx="1073096" cy="13654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60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Cloud Manager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2" name="Image 1" descr="Capture d’écran 2015-11-15 à 10.49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9144000" cy="44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8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What’s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lang="fr-FR" sz="3600" dirty="0" err="1" smtClean="0">
                <a:solidFill>
                  <a:schemeClr val="accent1"/>
                </a:solidFill>
              </a:rPr>
              <a:t>next</a:t>
            </a:r>
            <a:r>
              <a:rPr lang="fr-FR" sz="3600" dirty="0" smtClean="0">
                <a:solidFill>
                  <a:schemeClr val="accent1"/>
                </a:solidFill>
              </a:rPr>
              <a:t> ?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8" name="Grouper 7"/>
          <p:cNvGrpSpPr/>
          <p:nvPr/>
        </p:nvGrpSpPr>
        <p:grpSpPr>
          <a:xfrm>
            <a:off x="765841" y="1184080"/>
            <a:ext cx="4778889" cy="461665"/>
            <a:chOff x="826574" y="1696825"/>
            <a:chExt cx="4778889" cy="461665"/>
          </a:xfrm>
        </p:grpSpPr>
        <p:sp>
          <p:nvSpPr>
            <p:cNvPr id="9" name="ZoneTexte 8"/>
            <p:cNvSpPr txBox="1"/>
            <p:nvPr/>
          </p:nvSpPr>
          <p:spPr>
            <a:xfrm>
              <a:off x="1077962" y="1696825"/>
              <a:ext cx="4527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Sharding</a:t>
              </a:r>
              <a:r>
                <a:rPr lang="fr-FR" sz="2400" dirty="0" smtClean="0">
                  <a:solidFill>
                    <a:srgbClr val="7F7F7F"/>
                  </a:solidFill>
                </a:rPr>
                <a:t> : découpage des données 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0" name="Triangle isocèle 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1169629" y="1743525"/>
            <a:ext cx="3993518" cy="461665"/>
            <a:chOff x="826574" y="1696825"/>
            <a:chExt cx="3993518" cy="461665"/>
          </a:xfrm>
        </p:grpSpPr>
        <p:sp>
          <p:nvSpPr>
            <p:cNvPr id="12" name="ZoneTexte 11"/>
            <p:cNvSpPr txBox="1"/>
            <p:nvPr/>
          </p:nvSpPr>
          <p:spPr>
            <a:xfrm>
              <a:off x="1077962" y="1696825"/>
              <a:ext cx="37421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Pose des soucis sur les index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3" name="Triangle isocèle 1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765841" y="2451455"/>
            <a:ext cx="7163707" cy="461665"/>
            <a:chOff x="826574" y="1696825"/>
            <a:chExt cx="7163707" cy="461665"/>
          </a:xfrm>
        </p:grpSpPr>
        <p:sp>
          <p:nvSpPr>
            <p:cNvPr id="15" name="ZoneTexte 14"/>
            <p:cNvSpPr txBox="1"/>
            <p:nvPr/>
          </p:nvSpPr>
          <p:spPr>
            <a:xfrm>
              <a:off x="1077962" y="1696825"/>
              <a:ext cx="6912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Statistical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sampling</a:t>
              </a:r>
              <a:r>
                <a:rPr lang="fr-FR" sz="2400" dirty="0" smtClean="0">
                  <a:solidFill>
                    <a:srgbClr val="7F7F7F"/>
                  </a:solidFill>
                </a:rPr>
                <a:t> : analyse</a:t>
              </a:r>
              <a:r>
                <a:rPr lang="fr-FR" sz="2400" dirty="0" smtClean="0">
                  <a:solidFill>
                    <a:srgbClr val="7F7F7F"/>
                  </a:solidFill>
                </a:rPr>
                <a:t> d’un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subset</a:t>
              </a:r>
              <a:r>
                <a:rPr lang="fr-FR" sz="2400" dirty="0" smtClean="0">
                  <a:solidFill>
                    <a:srgbClr val="7F7F7F"/>
                  </a:solidFill>
                </a:rPr>
                <a:t> des données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6" name="Triangle isocèle 1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5841" y="3191001"/>
            <a:ext cx="5155044" cy="461665"/>
            <a:chOff x="826574" y="1696825"/>
            <a:chExt cx="5155044" cy="461665"/>
          </a:xfrm>
        </p:grpSpPr>
        <p:sp>
          <p:nvSpPr>
            <p:cNvPr id="18" name="ZoneTexte 17"/>
            <p:cNvSpPr txBox="1"/>
            <p:nvPr/>
          </p:nvSpPr>
          <p:spPr>
            <a:xfrm>
              <a:off x="1077962" y="1696825"/>
              <a:ext cx="4903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Composition avec d’autres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datastores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72675" y="3780253"/>
            <a:ext cx="6222944" cy="461665"/>
            <a:chOff x="826574" y="1696825"/>
            <a:chExt cx="6222944" cy="461665"/>
          </a:xfrm>
        </p:grpSpPr>
        <p:sp>
          <p:nvSpPr>
            <p:cNvPr id="21" name="ZoneTexte 20"/>
            <p:cNvSpPr txBox="1"/>
            <p:nvPr/>
          </p:nvSpPr>
          <p:spPr>
            <a:xfrm>
              <a:off x="1077962" y="1696825"/>
              <a:ext cx="5971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Search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Engine</a:t>
              </a:r>
              <a:r>
                <a:rPr lang="fr-FR" sz="2400" dirty="0" smtClean="0">
                  <a:solidFill>
                    <a:srgbClr val="7F7F7F"/>
                  </a:solidFill>
                </a:rPr>
                <a:t> pour les 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êtes de pur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search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172675" y="4350906"/>
            <a:ext cx="4739515" cy="461665"/>
            <a:chOff x="826574" y="1696825"/>
            <a:chExt cx="4739515" cy="461665"/>
          </a:xfrm>
        </p:grpSpPr>
        <p:sp>
          <p:nvSpPr>
            <p:cNvPr id="24" name="ZoneTexte 23"/>
            <p:cNvSpPr txBox="1"/>
            <p:nvPr/>
          </p:nvSpPr>
          <p:spPr>
            <a:xfrm>
              <a:off x="1077962" y="1696825"/>
              <a:ext cx="4488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Base de graphe pour le relationnel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5" name="Triangle isocèle 2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1169629" y="4964971"/>
            <a:ext cx="6453026" cy="461665"/>
            <a:chOff x="826574" y="1696825"/>
            <a:chExt cx="6453026" cy="461665"/>
          </a:xfrm>
        </p:grpSpPr>
        <p:sp>
          <p:nvSpPr>
            <p:cNvPr id="27" name="ZoneTexte 26"/>
            <p:cNvSpPr txBox="1"/>
            <p:nvPr/>
          </p:nvSpPr>
          <p:spPr>
            <a:xfrm>
              <a:off x="1077962" y="1696825"/>
              <a:ext cx="6201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Distributed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Filesystem</a:t>
              </a:r>
              <a:r>
                <a:rPr lang="fr-FR" sz="2400" dirty="0" smtClean="0">
                  <a:solidFill>
                    <a:srgbClr val="7F7F7F"/>
                  </a:solidFill>
                </a:rPr>
                <a:t> pour les données lourdes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8" name="Triangle isocèle 2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4712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Scaling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lang="fr-FR" sz="3600" smtClean="0">
                <a:solidFill>
                  <a:schemeClr val="accent1"/>
                </a:solidFill>
              </a:rPr>
              <a:t>MongoDB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2" name="Image 1" descr="job-interview-questions-and-answ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5" y="763721"/>
            <a:ext cx="6751569" cy="5063677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 rot="20861675">
            <a:off x="5760588" y="4047404"/>
            <a:ext cx="14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(</a:t>
            </a:r>
            <a:r>
              <a:rPr lang="fr-FR" sz="2800" dirty="0" err="1">
                <a:solidFill>
                  <a:schemeClr val="accent3"/>
                </a:solidFill>
                <a:latin typeface="Chalkboard"/>
                <a:cs typeface="Chalkboard"/>
              </a:rPr>
              <a:t>m</a:t>
            </a:r>
            <a:r>
              <a:rPr lang="fr-FR" sz="2800" dirty="0" err="1" smtClean="0">
                <a:solidFill>
                  <a:schemeClr val="accent3"/>
                </a:solidFill>
                <a:latin typeface="Chalkboard"/>
                <a:cs typeface="Chalkboard"/>
              </a:rPr>
              <a:t>aybe</a:t>
            </a:r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)</a:t>
            </a:r>
            <a:endParaRPr lang="fr-FR" sz="2800" dirty="0">
              <a:solidFill>
                <a:schemeClr val="accent3"/>
              </a:solidFill>
              <a:latin typeface="Chalkboard"/>
              <a:cs typeface="Chalkboar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0" name="Image 9" descr="523c20000689a_wizbi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4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1"/>
                </a:solidFill>
              </a:rPr>
              <a:t>Scaling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MongoDB</a:t>
            </a:r>
            <a:r>
              <a:rPr lang="fr-FR" sz="3600" dirty="0" smtClean="0">
                <a:solidFill>
                  <a:schemeClr val="accent1"/>
                </a:solidFill>
              </a:rPr>
              <a:t> : Document </a:t>
            </a:r>
            <a:r>
              <a:rPr lang="fr-FR" sz="3600" dirty="0" err="1" smtClean="0">
                <a:solidFill>
                  <a:schemeClr val="accent1"/>
                </a:solidFill>
              </a:rPr>
              <a:t>Database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5" name="Image 4" descr="Capture d’écran 2015-11-15 à 09.1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9" y="711200"/>
            <a:ext cx="4864934" cy="5232561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4984223" y="928510"/>
            <a:ext cx="382348" cy="4820057"/>
          </a:xfrm>
          <a:prstGeom prst="rightBrace">
            <a:avLst>
              <a:gd name="adj1" fmla="val 231048"/>
              <a:gd name="adj2" fmla="val 4971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694303" y="3004002"/>
            <a:ext cx="27942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MongoDB</a:t>
            </a:r>
            <a:r>
              <a:rPr lang="fr-FR" sz="3600" dirty="0" smtClean="0">
                <a:solidFill>
                  <a:schemeClr val="accent1"/>
                </a:solidFill>
              </a:rPr>
              <a:t> : Document </a:t>
            </a:r>
            <a:r>
              <a:rPr lang="fr-FR" sz="3600" dirty="0" err="1" smtClean="0">
                <a:solidFill>
                  <a:schemeClr val="accent1"/>
                </a:solidFill>
              </a:rPr>
              <a:t>Database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5" name="Image 4" descr="Capture d’écran 2015-11-15 à 09.1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9" y="711200"/>
            <a:ext cx="4864934" cy="5232561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4984223" y="3700384"/>
            <a:ext cx="382348" cy="1884329"/>
          </a:xfrm>
          <a:prstGeom prst="rightBrace">
            <a:avLst>
              <a:gd name="adj1" fmla="val 231048"/>
              <a:gd name="adj2" fmla="val 4971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694303" y="4314840"/>
            <a:ext cx="3449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Sous-Document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4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MongoDB</a:t>
            </a:r>
            <a:r>
              <a:rPr lang="fr-FR" sz="3600" dirty="0" smtClean="0">
                <a:solidFill>
                  <a:schemeClr val="accent1"/>
                </a:solidFill>
              </a:rPr>
              <a:t> : Document </a:t>
            </a:r>
            <a:r>
              <a:rPr lang="fr-FR" sz="3600" dirty="0" err="1" smtClean="0">
                <a:solidFill>
                  <a:schemeClr val="accent1"/>
                </a:solidFill>
              </a:rPr>
              <a:t>Database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5" name="Image 4" descr="Capture d’écran 2015-11-15 à 09.1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9" y="711200"/>
            <a:ext cx="4864934" cy="5232561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4984223" y="2020874"/>
            <a:ext cx="382348" cy="764655"/>
          </a:xfrm>
          <a:prstGeom prst="rightBrace">
            <a:avLst>
              <a:gd name="adj1" fmla="val 24716"/>
              <a:gd name="adj2" fmla="val 4971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448507" y="2105170"/>
            <a:ext cx="38235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Sous-Sous-Document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5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MongoDB</a:t>
            </a:r>
            <a:r>
              <a:rPr lang="fr-FR" sz="3600" dirty="0" smtClean="0">
                <a:solidFill>
                  <a:schemeClr val="accent1"/>
                </a:solidFill>
              </a:rPr>
              <a:t> : Document </a:t>
            </a:r>
            <a:r>
              <a:rPr lang="fr-FR" sz="3600" dirty="0" err="1" smtClean="0">
                <a:solidFill>
                  <a:schemeClr val="accent1"/>
                </a:solidFill>
              </a:rPr>
              <a:t>Database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5" name="Image 4" descr="Capture d’écran 2015-11-15 à 09.1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9" y="711200"/>
            <a:ext cx="4864934" cy="5232561"/>
          </a:xfrm>
          <a:prstGeom prst="rect">
            <a:avLst/>
          </a:prstGeom>
        </p:spPr>
      </p:pic>
      <p:grpSp>
        <p:nvGrpSpPr>
          <p:cNvPr id="21" name="Grouper 20"/>
          <p:cNvGrpSpPr/>
          <p:nvPr/>
        </p:nvGrpSpPr>
        <p:grpSpPr>
          <a:xfrm>
            <a:off x="4042001" y="903567"/>
            <a:ext cx="5230019" cy="694016"/>
            <a:chOff x="4042001" y="903567"/>
            <a:chExt cx="5230019" cy="694016"/>
          </a:xfrm>
        </p:grpSpPr>
        <p:sp>
          <p:nvSpPr>
            <p:cNvPr id="9" name="ZoneTexte 8"/>
            <p:cNvSpPr txBox="1"/>
            <p:nvPr/>
          </p:nvSpPr>
          <p:spPr>
            <a:xfrm>
              <a:off x="5448507" y="903567"/>
              <a:ext cx="382351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  <a:endPara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 flipH="1">
              <a:off x="4042001" y="1283528"/>
              <a:ext cx="1406506" cy="3140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r 21"/>
          <p:cNvGrpSpPr/>
          <p:nvPr/>
        </p:nvGrpSpPr>
        <p:grpSpPr>
          <a:xfrm>
            <a:off x="5138273" y="1597583"/>
            <a:ext cx="4286147" cy="584776"/>
            <a:chOff x="5138273" y="1597583"/>
            <a:chExt cx="4286147" cy="584776"/>
          </a:xfrm>
        </p:grpSpPr>
        <p:sp>
          <p:nvSpPr>
            <p:cNvPr id="14" name="ZoneTexte 13"/>
            <p:cNvSpPr txBox="1"/>
            <p:nvPr/>
          </p:nvSpPr>
          <p:spPr>
            <a:xfrm>
              <a:off x="5600907" y="1597583"/>
              <a:ext cx="382351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Date</a:t>
              </a:r>
              <a:endPara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 flipH="1">
              <a:off x="5138273" y="1977544"/>
              <a:ext cx="462634" cy="2048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r 26"/>
          <p:cNvGrpSpPr/>
          <p:nvPr/>
        </p:nvGrpSpPr>
        <p:grpSpPr>
          <a:xfrm>
            <a:off x="4424351" y="2596735"/>
            <a:ext cx="5000069" cy="584776"/>
            <a:chOff x="4424351" y="2596735"/>
            <a:chExt cx="5000069" cy="584776"/>
          </a:xfrm>
        </p:grpSpPr>
        <p:sp>
          <p:nvSpPr>
            <p:cNvPr id="19" name="ZoneTexte 18"/>
            <p:cNvSpPr txBox="1"/>
            <p:nvPr/>
          </p:nvSpPr>
          <p:spPr>
            <a:xfrm>
              <a:off x="5600907" y="2596735"/>
              <a:ext cx="382351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  <a:endPara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 flipH="1">
              <a:off x="4424351" y="2976696"/>
              <a:ext cx="1176556" cy="2048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28"/>
          <p:cNvGrpSpPr/>
          <p:nvPr/>
        </p:nvGrpSpPr>
        <p:grpSpPr>
          <a:xfrm>
            <a:off x="4042001" y="3909769"/>
            <a:ext cx="5230019" cy="694016"/>
            <a:chOff x="4042001" y="3909769"/>
            <a:chExt cx="5230019" cy="694016"/>
          </a:xfrm>
        </p:grpSpPr>
        <p:sp>
          <p:nvSpPr>
            <p:cNvPr id="23" name="ZoneTexte 22"/>
            <p:cNvSpPr txBox="1"/>
            <p:nvPr/>
          </p:nvSpPr>
          <p:spPr>
            <a:xfrm>
              <a:off x="5448507" y="3909769"/>
              <a:ext cx="382351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Boolean</a:t>
              </a:r>
              <a:endPara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 flipH="1">
              <a:off x="4042001" y="4289730"/>
              <a:ext cx="1406506" cy="3140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2813013" y="3324993"/>
            <a:ext cx="6611407" cy="584776"/>
            <a:chOff x="2813013" y="3324993"/>
            <a:chExt cx="6611407" cy="584776"/>
          </a:xfrm>
        </p:grpSpPr>
        <p:sp>
          <p:nvSpPr>
            <p:cNvPr id="25" name="ZoneTexte 24"/>
            <p:cNvSpPr txBox="1"/>
            <p:nvPr/>
          </p:nvSpPr>
          <p:spPr>
            <a:xfrm>
              <a:off x="5600907" y="3324993"/>
              <a:ext cx="382351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Array</a:t>
              </a:r>
              <a:endPara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 flipH="1">
              <a:off x="2813013" y="3704954"/>
              <a:ext cx="2787894" cy="2048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1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MongoDB</a:t>
            </a:r>
            <a:r>
              <a:rPr lang="fr-FR" sz="3600" dirty="0" smtClean="0">
                <a:solidFill>
                  <a:schemeClr val="accent1"/>
                </a:solidFill>
              </a:rPr>
              <a:t> : Document </a:t>
            </a:r>
            <a:r>
              <a:rPr lang="fr-FR" sz="3600" dirty="0" err="1" smtClean="0">
                <a:solidFill>
                  <a:schemeClr val="accent1"/>
                </a:solidFill>
              </a:rPr>
              <a:t>Database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28" name="Grouper 27"/>
          <p:cNvGrpSpPr/>
          <p:nvPr/>
        </p:nvGrpSpPr>
        <p:grpSpPr>
          <a:xfrm>
            <a:off x="765841" y="980788"/>
            <a:ext cx="4842459" cy="461665"/>
            <a:chOff x="826574" y="1696825"/>
            <a:chExt cx="4842459" cy="461665"/>
          </a:xfrm>
        </p:grpSpPr>
        <p:sp>
          <p:nvSpPr>
            <p:cNvPr id="29" name="ZoneTexte 28"/>
            <p:cNvSpPr txBox="1"/>
            <p:nvPr/>
          </p:nvSpPr>
          <p:spPr>
            <a:xfrm>
              <a:off x="1077962" y="1696825"/>
              <a:ext cx="4591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 sur 1 ou plusieurs champs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765841" y="1594853"/>
            <a:ext cx="4581420" cy="461665"/>
            <a:chOff x="826574" y="1696825"/>
            <a:chExt cx="4581420" cy="461665"/>
          </a:xfrm>
        </p:grpSpPr>
        <p:sp>
          <p:nvSpPr>
            <p:cNvPr id="32" name="ZoneTexte 31"/>
            <p:cNvSpPr txBox="1"/>
            <p:nvPr/>
          </p:nvSpPr>
          <p:spPr>
            <a:xfrm>
              <a:off x="1077962" y="1696825"/>
              <a:ext cx="4330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 sur des sous-documents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3" name="Triangle isocèle 3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765841" y="2236228"/>
            <a:ext cx="5987303" cy="461665"/>
            <a:chOff x="826574" y="1696825"/>
            <a:chExt cx="5987303" cy="461665"/>
          </a:xfrm>
        </p:grpSpPr>
        <p:sp>
          <p:nvSpPr>
            <p:cNvPr id="35" name="ZoneTexte 34"/>
            <p:cNvSpPr txBox="1"/>
            <p:nvPr/>
          </p:nvSpPr>
          <p:spPr>
            <a:xfrm>
              <a:off x="1077962" y="1696825"/>
              <a:ext cx="5735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 combinant des « et » et des « ou » 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6" name="Triangle isocèle 3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765841" y="2918599"/>
            <a:ext cx="3236851" cy="461665"/>
            <a:chOff x="826574" y="1696825"/>
            <a:chExt cx="3236851" cy="461665"/>
          </a:xfrm>
        </p:grpSpPr>
        <p:sp>
          <p:nvSpPr>
            <p:cNvPr id="38" name="ZoneTexte 37"/>
            <p:cNvSpPr txBox="1"/>
            <p:nvPr/>
          </p:nvSpPr>
          <p:spPr>
            <a:xfrm>
              <a:off x="1077962" y="1696825"/>
              <a:ext cx="2985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 sur des range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1" name="Triangle isocèle 4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r 41"/>
          <p:cNvGrpSpPr/>
          <p:nvPr/>
        </p:nvGrpSpPr>
        <p:grpSpPr>
          <a:xfrm>
            <a:off x="765841" y="3532664"/>
            <a:ext cx="5478901" cy="461665"/>
            <a:chOff x="826574" y="1696825"/>
            <a:chExt cx="5478901" cy="461665"/>
          </a:xfrm>
        </p:grpSpPr>
        <p:sp>
          <p:nvSpPr>
            <p:cNvPr id="43" name="ZoneTexte 42"/>
            <p:cNvSpPr txBox="1"/>
            <p:nvPr/>
          </p:nvSpPr>
          <p:spPr>
            <a:xfrm>
              <a:off x="1077962" y="1696825"/>
              <a:ext cx="5227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 avec des expressions régulières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4" name="Triangle isocèle 4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r 44"/>
          <p:cNvGrpSpPr/>
          <p:nvPr/>
        </p:nvGrpSpPr>
        <p:grpSpPr>
          <a:xfrm>
            <a:off x="765841" y="4146729"/>
            <a:ext cx="3437476" cy="461665"/>
            <a:chOff x="826574" y="1696825"/>
            <a:chExt cx="3437476" cy="461665"/>
          </a:xfrm>
        </p:grpSpPr>
        <p:sp>
          <p:nvSpPr>
            <p:cNvPr id="46" name="ZoneTexte 45"/>
            <p:cNvSpPr txBox="1"/>
            <p:nvPr/>
          </p:nvSpPr>
          <p:spPr>
            <a:xfrm>
              <a:off x="1077962" y="1696825"/>
              <a:ext cx="3186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findAndModify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7" name="Triangle isocèle 4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" name="Grouper 47"/>
          <p:cNvGrpSpPr/>
          <p:nvPr/>
        </p:nvGrpSpPr>
        <p:grpSpPr>
          <a:xfrm>
            <a:off x="765841" y="4760794"/>
            <a:ext cx="2991140" cy="461665"/>
            <a:chOff x="826574" y="1696825"/>
            <a:chExt cx="2991140" cy="461665"/>
          </a:xfrm>
        </p:grpSpPr>
        <p:sp>
          <p:nvSpPr>
            <p:cNvPr id="49" name="ZoneTexte 48"/>
            <p:cNvSpPr txBox="1"/>
            <p:nvPr/>
          </p:nvSpPr>
          <p:spPr>
            <a:xfrm>
              <a:off x="1077962" y="1696825"/>
              <a:ext cx="2739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Requ</a:t>
              </a:r>
              <a:r>
                <a:rPr lang="fr-FR" sz="2400" dirty="0" smtClean="0">
                  <a:solidFill>
                    <a:srgbClr val="7F7F7F"/>
                  </a:solidFill>
                </a:rPr>
                <a:t>ête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geospatiale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0" name="Triangle isocèle 4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r 50"/>
          <p:cNvGrpSpPr/>
          <p:nvPr/>
        </p:nvGrpSpPr>
        <p:grpSpPr>
          <a:xfrm>
            <a:off x="765841" y="5374859"/>
            <a:ext cx="726248" cy="461665"/>
            <a:chOff x="826574" y="1696825"/>
            <a:chExt cx="726248" cy="461665"/>
          </a:xfrm>
        </p:grpSpPr>
        <p:sp>
          <p:nvSpPr>
            <p:cNvPr id="52" name="ZoneTexte 51"/>
            <p:cNvSpPr txBox="1"/>
            <p:nvPr/>
          </p:nvSpPr>
          <p:spPr>
            <a:xfrm>
              <a:off x="1077962" y="1696825"/>
              <a:ext cx="47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….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3" name="Triangle isocèle 5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0569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Scaling</a:t>
            </a:r>
            <a:r>
              <a:rPr lang="fr-FR" sz="3600" dirty="0" smtClean="0">
                <a:solidFill>
                  <a:schemeClr val="accent1"/>
                </a:solidFill>
              </a:rPr>
              <a:t> Vertical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27" name="Grouper 26"/>
          <p:cNvGrpSpPr/>
          <p:nvPr/>
        </p:nvGrpSpPr>
        <p:grpSpPr>
          <a:xfrm>
            <a:off x="765841" y="980788"/>
            <a:ext cx="6033440" cy="461665"/>
            <a:chOff x="826574" y="1696825"/>
            <a:chExt cx="6033440" cy="461665"/>
          </a:xfrm>
        </p:grpSpPr>
        <p:sp>
          <p:nvSpPr>
            <p:cNvPr id="51" name="ZoneTexte 50"/>
            <p:cNvSpPr txBox="1"/>
            <p:nvPr/>
          </p:nvSpPr>
          <p:spPr>
            <a:xfrm>
              <a:off x="1077962" y="1696825"/>
              <a:ext cx="5782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Plugable</a:t>
              </a:r>
              <a:r>
                <a:rPr lang="fr-FR" sz="2400" dirty="0" smtClean="0">
                  <a:solidFill>
                    <a:srgbClr val="7F7F7F"/>
                  </a:solidFill>
                </a:rPr>
                <a:t> Storage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Engines</a:t>
              </a:r>
              <a:r>
                <a:rPr lang="fr-FR" sz="2400" dirty="0" smtClean="0">
                  <a:solidFill>
                    <a:srgbClr val="7F7F7F"/>
                  </a:solidFill>
                </a:rPr>
                <a:t> depuis Mongo 3.0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2" name="Triangle isocèle 5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r 52"/>
          <p:cNvGrpSpPr/>
          <p:nvPr/>
        </p:nvGrpSpPr>
        <p:grpSpPr>
          <a:xfrm>
            <a:off x="1116264" y="1474666"/>
            <a:ext cx="4091502" cy="461665"/>
            <a:chOff x="826574" y="1696825"/>
            <a:chExt cx="4091502" cy="461665"/>
          </a:xfrm>
        </p:grpSpPr>
        <p:sp>
          <p:nvSpPr>
            <p:cNvPr id="54" name="ZoneTexte 53"/>
            <p:cNvSpPr txBox="1"/>
            <p:nvPr/>
          </p:nvSpPr>
          <p:spPr>
            <a:xfrm>
              <a:off x="1077962" y="1696825"/>
              <a:ext cx="3840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MMAPv1 : moteur historique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5" name="Triangle isocèle 5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r 55"/>
          <p:cNvGrpSpPr/>
          <p:nvPr/>
        </p:nvGrpSpPr>
        <p:grpSpPr>
          <a:xfrm>
            <a:off x="1116264" y="2771459"/>
            <a:ext cx="6743370" cy="461665"/>
            <a:chOff x="826574" y="1696825"/>
            <a:chExt cx="6743370" cy="461665"/>
          </a:xfrm>
        </p:grpSpPr>
        <p:sp>
          <p:nvSpPr>
            <p:cNvPr id="57" name="ZoneTexte 56"/>
            <p:cNvSpPr txBox="1"/>
            <p:nvPr/>
          </p:nvSpPr>
          <p:spPr>
            <a:xfrm>
              <a:off x="1077962" y="1696825"/>
              <a:ext cx="6491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Wired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Tiger</a:t>
              </a:r>
              <a:r>
                <a:rPr lang="fr-FR" sz="2400" dirty="0" smtClean="0">
                  <a:solidFill>
                    <a:srgbClr val="7F7F7F"/>
                  </a:solidFill>
                </a:rPr>
                <a:t> : compression + cryptage des données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8" name="Triangle isocèle 5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" name="Grouper 58"/>
          <p:cNvGrpSpPr/>
          <p:nvPr/>
        </p:nvGrpSpPr>
        <p:grpSpPr>
          <a:xfrm>
            <a:off x="1116264" y="2129305"/>
            <a:ext cx="5453654" cy="461665"/>
            <a:chOff x="826574" y="1696825"/>
            <a:chExt cx="5453654" cy="461665"/>
          </a:xfrm>
        </p:grpSpPr>
        <p:sp>
          <p:nvSpPr>
            <p:cNvPr id="60" name="ZoneTexte 59"/>
            <p:cNvSpPr txBox="1"/>
            <p:nvPr/>
          </p:nvSpPr>
          <p:spPr>
            <a:xfrm>
              <a:off x="1077962" y="1696825"/>
              <a:ext cx="52022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Memory : « 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small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dataset</a:t>
              </a:r>
              <a:r>
                <a:rPr lang="fr-FR" sz="2400" dirty="0" smtClean="0">
                  <a:solidFill>
                    <a:srgbClr val="7F7F7F"/>
                  </a:solidFill>
                </a:rPr>
                <a:t> » (Mongo 3.2)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1" name="Triangle isocèle 6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Arrondir un rectangle avec un coin du même côté 1"/>
          <p:cNvSpPr/>
          <p:nvPr/>
        </p:nvSpPr>
        <p:spPr>
          <a:xfrm>
            <a:off x="101850" y="3604796"/>
            <a:ext cx="1277362" cy="1802401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F7F7F"/>
                </a:solidFill>
              </a:rPr>
              <a:t>MMAPv1</a:t>
            </a:r>
            <a:endParaRPr lang="fr-FR" dirty="0">
              <a:solidFill>
                <a:srgbClr val="7F7F7F"/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1588668" y="4874010"/>
            <a:ext cx="1360917" cy="533187"/>
            <a:chOff x="1588668" y="4874010"/>
            <a:chExt cx="1360917" cy="533187"/>
          </a:xfrm>
        </p:grpSpPr>
        <p:sp>
          <p:nvSpPr>
            <p:cNvPr id="62" name="Arrondir un rectangle avec un coin du même côté 61"/>
            <p:cNvSpPr/>
            <p:nvPr/>
          </p:nvSpPr>
          <p:spPr>
            <a:xfrm>
              <a:off x="1643288" y="5243342"/>
              <a:ext cx="1140808" cy="163855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588668" y="4874010"/>
              <a:ext cx="1360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7F7F7F"/>
                  </a:solidFill>
                </a:rPr>
                <a:t>Wired</a:t>
              </a:r>
              <a:r>
                <a:rPr lang="fr-FR" dirty="0" smtClean="0">
                  <a:solidFill>
                    <a:srgbClr val="7F7F7F"/>
                  </a:solidFill>
                </a:rPr>
                <a:t> </a:t>
              </a:r>
              <a:r>
                <a:rPr lang="fr-FR" dirty="0" err="1" smtClean="0">
                  <a:solidFill>
                    <a:srgbClr val="7F7F7F"/>
                  </a:solidFill>
                </a:rPr>
                <a:t>Tiger</a:t>
              </a:r>
              <a:endParaRPr lang="fr-FR" dirty="0">
                <a:solidFill>
                  <a:srgbClr val="7F7F7F"/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01850" y="5441006"/>
            <a:ext cx="26822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7F7F7F"/>
                </a:solidFill>
              </a:rPr>
              <a:t>Storage Size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63" name="Arrondir un rectangle avec un coin du même côté 62"/>
          <p:cNvSpPr/>
          <p:nvPr/>
        </p:nvSpPr>
        <p:spPr>
          <a:xfrm>
            <a:off x="3257915" y="4689344"/>
            <a:ext cx="1277362" cy="717853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F7F7F"/>
                </a:solidFill>
              </a:rPr>
              <a:t>MMAPv1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64" name="Arrondir un rectangle avec un coin du même côté 63"/>
          <p:cNvSpPr/>
          <p:nvPr/>
        </p:nvSpPr>
        <p:spPr>
          <a:xfrm>
            <a:off x="4799353" y="4328494"/>
            <a:ext cx="1140808" cy="1078703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Wired</a:t>
            </a:r>
            <a:r>
              <a:rPr lang="fr-FR" dirty="0" smtClean="0"/>
              <a:t> </a:t>
            </a:r>
            <a:r>
              <a:rPr lang="fr-FR" dirty="0" err="1" smtClean="0"/>
              <a:t>Tiger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257915" y="5441006"/>
            <a:ext cx="26822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7F7F7F"/>
                </a:solidFill>
              </a:rPr>
              <a:t>Memory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67" name="Arrondir un rectangle avec un coin du même côté 66"/>
          <p:cNvSpPr/>
          <p:nvPr/>
        </p:nvSpPr>
        <p:spPr>
          <a:xfrm>
            <a:off x="6385523" y="3604796"/>
            <a:ext cx="1277362" cy="1802401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F7F7F"/>
                </a:solidFill>
              </a:rPr>
              <a:t>MMAPv1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68" name="Arrondir un rectangle avec un coin du même côté 67"/>
          <p:cNvSpPr/>
          <p:nvPr/>
        </p:nvSpPr>
        <p:spPr>
          <a:xfrm>
            <a:off x="7926961" y="4519658"/>
            <a:ext cx="1140808" cy="88754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Wired</a:t>
            </a:r>
            <a:r>
              <a:rPr lang="fr-FR" dirty="0" smtClean="0"/>
              <a:t> </a:t>
            </a:r>
            <a:r>
              <a:rPr lang="fr-FR" dirty="0" err="1" smtClean="0"/>
              <a:t>Tiger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6385523" y="5441006"/>
            <a:ext cx="26822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7F7F7F"/>
                </a:solidFill>
              </a:rPr>
              <a:t>Performances</a:t>
            </a:r>
            <a:endParaRPr lang="fr-FR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0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3" grpId="0" animBg="1"/>
      <p:bldP spid="64" grpId="0" animBg="1"/>
      <p:bldP spid="66" grpId="0"/>
      <p:bldP spid="67" grpId="0" animBg="1"/>
      <p:bldP spid="68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Scaling</a:t>
            </a:r>
            <a:r>
              <a:rPr lang="fr-FR" sz="3600" dirty="0" smtClean="0">
                <a:solidFill>
                  <a:schemeClr val="accent1"/>
                </a:solidFill>
              </a:rPr>
              <a:t> Horizontal – </a:t>
            </a:r>
            <a:r>
              <a:rPr lang="fr-FR" sz="3600" dirty="0" err="1" smtClean="0">
                <a:solidFill>
                  <a:schemeClr val="accent1"/>
                </a:solidFill>
              </a:rPr>
              <a:t>Replica</a:t>
            </a:r>
            <a:r>
              <a:rPr lang="fr-FR" sz="3600" dirty="0" smtClean="0">
                <a:solidFill>
                  <a:schemeClr val="accent1"/>
                </a:solidFill>
              </a:rPr>
              <a:t> Set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996835" y="1351801"/>
            <a:ext cx="2075621" cy="723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01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6835" y="2268855"/>
            <a:ext cx="2075621" cy="723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02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96835" y="3197365"/>
            <a:ext cx="2075621" cy="723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03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96835" y="4141728"/>
            <a:ext cx="2075621" cy="723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…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996835" y="5070238"/>
            <a:ext cx="2075621" cy="723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50</a:t>
            </a:r>
            <a:endParaRPr lang="fr-FR" sz="2400" dirty="0">
              <a:solidFill>
                <a:srgbClr val="7F7F7F"/>
              </a:solidFill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0" y="1351801"/>
            <a:ext cx="846625" cy="4442128"/>
            <a:chOff x="0" y="1351801"/>
            <a:chExt cx="846625" cy="4442128"/>
          </a:xfrm>
        </p:grpSpPr>
        <p:sp>
          <p:nvSpPr>
            <p:cNvPr id="6" name="Accolade ouvrante 5"/>
            <p:cNvSpPr/>
            <p:nvPr/>
          </p:nvSpPr>
          <p:spPr>
            <a:xfrm>
              <a:off x="581823" y="1351801"/>
              <a:ext cx="264802" cy="4442128"/>
            </a:xfrm>
            <a:prstGeom prst="leftBrace">
              <a:avLst>
                <a:gd name="adj1" fmla="val 83233"/>
                <a:gd name="adj2" fmla="val 4969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 rot="16200000">
              <a:off x="-736099" y="3270093"/>
              <a:ext cx="20569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 err="1" smtClean="0">
                  <a:solidFill>
                    <a:srgbClr val="7F7F7F"/>
                  </a:solidFill>
                </a:rPr>
                <a:t>Replica</a:t>
              </a:r>
              <a:r>
                <a:rPr lang="fr-FR" sz="3200" b="1" dirty="0" smtClean="0">
                  <a:solidFill>
                    <a:srgbClr val="7F7F7F"/>
                  </a:solidFill>
                </a:rPr>
                <a:t> Set</a:t>
              </a:r>
              <a:endParaRPr lang="fr-FR" sz="3200" b="1" dirty="0">
                <a:solidFill>
                  <a:srgbClr val="7F7F7F"/>
                </a:solidFill>
              </a:endParaRPr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4874979" y="2621675"/>
            <a:ext cx="3441162" cy="18706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7F7F7F"/>
                </a:solidFill>
              </a:rPr>
              <a:t>Business Code</a:t>
            </a:r>
            <a:endParaRPr lang="fr-FR" sz="3200" dirty="0">
              <a:solidFill>
                <a:srgbClr val="7F7F7F"/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  <a:endCxn id="5" idx="3"/>
          </p:cNvCxnSpPr>
          <p:nvPr/>
        </p:nvCxnSpPr>
        <p:spPr>
          <a:xfrm flipH="1" flipV="1">
            <a:off x="3072456" y="1713647"/>
            <a:ext cx="1802523" cy="184336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9" idx="1"/>
            <a:endCxn id="29" idx="3"/>
          </p:cNvCxnSpPr>
          <p:nvPr/>
        </p:nvCxnSpPr>
        <p:spPr>
          <a:xfrm flipH="1" flipV="1">
            <a:off x="3072456" y="2630701"/>
            <a:ext cx="1802523" cy="92631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9" idx="1"/>
            <a:endCxn id="30" idx="3"/>
          </p:cNvCxnSpPr>
          <p:nvPr/>
        </p:nvCxnSpPr>
        <p:spPr>
          <a:xfrm flipH="1">
            <a:off x="3072456" y="3557012"/>
            <a:ext cx="1802523" cy="219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9" idx="1"/>
            <a:endCxn id="31" idx="3"/>
          </p:cNvCxnSpPr>
          <p:nvPr/>
        </p:nvCxnSpPr>
        <p:spPr>
          <a:xfrm flipH="1">
            <a:off x="3072456" y="3557012"/>
            <a:ext cx="1802523" cy="94656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9" idx="1"/>
            <a:endCxn id="32" idx="3"/>
          </p:cNvCxnSpPr>
          <p:nvPr/>
        </p:nvCxnSpPr>
        <p:spPr>
          <a:xfrm flipH="1">
            <a:off x="3072456" y="3557012"/>
            <a:ext cx="1802523" cy="18750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1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3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523c20000689a_wizb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5" y="6105126"/>
            <a:ext cx="900777" cy="673348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54103" y="625687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Scaling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MongoDB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Scaling</a:t>
            </a:r>
            <a:r>
              <a:rPr lang="fr-FR" sz="3600" dirty="0" smtClean="0">
                <a:solidFill>
                  <a:schemeClr val="accent1"/>
                </a:solidFill>
              </a:rPr>
              <a:t> Horizontal – Read </a:t>
            </a:r>
            <a:r>
              <a:rPr lang="fr-FR" sz="3600" dirty="0" err="1" smtClean="0">
                <a:solidFill>
                  <a:schemeClr val="accent1"/>
                </a:solidFill>
              </a:rPr>
              <a:t>Preferences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996835" y="1351801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F7F7F"/>
                </a:solidFill>
              </a:rPr>
              <a:t>Mongo 01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996835" y="2268855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02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96835" y="3197365"/>
            <a:ext cx="2075621" cy="723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F7F7F"/>
                </a:solidFill>
              </a:rPr>
              <a:t>Mongo 03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996835" y="4141728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04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996835" y="5070238"/>
            <a:ext cx="2075621" cy="7236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7F7F7F"/>
                </a:solidFill>
              </a:rPr>
              <a:t>Mongo 05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>
            <a:off x="581823" y="1351801"/>
            <a:ext cx="264802" cy="4442128"/>
          </a:xfrm>
          <a:prstGeom prst="leftBrace">
            <a:avLst>
              <a:gd name="adj1" fmla="val 83233"/>
              <a:gd name="adj2" fmla="val 496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-736099" y="3270093"/>
            <a:ext cx="20569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7F7F7F"/>
                </a:solidFill>
              </a:rPr>
              <a:t>Replica</a:t>
            </a:r>
            <a:r>
              <a:rPr lang="fr-FR" sz="3200" b="1" dirty="0" smtClean="0">
                <a:solidFill>
                  <a:srgbClr val="7F7F7F"/>
                </a:solidFill>
              </a:rPr>
              <a:t> Set</a:t>
            </a:r>
            <a:endParaRPr lang="fr-FR" sz="3200" b="1" dirty="0">
              <a:solidFill>
                <a:srgbClr val="7F7F7F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74979" y="2621675"/>
            <a:ext cx="3441162" cy="18706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7F7F7F"/>
                </a:solidFill>
              </a:rPr>
              <a:t>Business Code</a:t>
            </a:r>
            <a:endParaRPr lang="fr-FR" sz="3200" dirty="0">
              <a:solidFill>
                <a:srgbClr val="7F7F7F"/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  <a:endCxn id="5" idx="3"/>
          </p:cNvCxnSpPr>
          <p:nvPr/>
        </p:nvCxnSpPr>
        <p:spPr>
          <a:xfrm flipH="1" flipV="1">
            <a:off x="3072456" y="1713647"/>
            <a:ext cx="1802523" cy="18433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9" idx="1"/>
            <a:endCxn id="29" idx="3"/>
          </p:cNvCxnSpPr>
          <p:nvPr/>
        </p:nvCxnSpPr>
        <p:spPr>
          <a:xfrm flipH="1" flipV="1">
            <a:off x="3072456" y="2630701"/>
            <a:ext cx="1802523" cy="9263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9" idx="1"/>
            <a:endCxn id="30" idx="3"/>
          </p:cNvCxnSpPr>
          <p:nvPr/>
        </p:nvCxnSpPr>
        <p:spPr>
          <a:xfrm flipH="1">
            <a:off x="3072456" y="3557012"/>
            <a:ext cx="1802523" cy="219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9" idx="1"/>
            <a:endCxn id="31" idx="3"/>
          </p:cNvCxnSpPr>
          <p:nvPr/>
        </p:nvCxnSpPr>
        <p:spPr>
          <a:xfrm flipH="1">
            <a:off x="3072456" y="3557012"/>
            <a:ext cx="1802523" cy="9465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9" idx="1"/>
            <a:endCxn id="32" idx="3"/>
          </p:cNvCxnSpPr>
          <p:nvPr/>
        </p:nvCxnSpPr>
        <p:spPr>
          <a:xfrm flipH="1">
            <a:off x="3072456" y="3557012"/>
            <a:ext cx="1802523" cy="18750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9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</TotalTime>
  <Words>335</Words>
  <Application>Microsoft Macintosh PowerPoint</Application>
  <PresentationFormat>Présentation à l'écran 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Chistine verdier</dc:creator>
  <cp:lastModifiedBy>Rémi Alvado</cp:lastModifiedBy>
  <cp:revision>97</cp:revision>
  <dcterms:created xsi:type="dcterms:W3CDTF">2013-10-09T06:01:48Z</dcterms:created>
  <dcterms:modified xsi:type="dcterms:W3CDTF">2015-11-15T14:10:49Z</dcterms:modified>
</cp:coreProperties>
</file>