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1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4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4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4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88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FCAF-5CA0-AC4E-A98F-84F8AA413D73}" type="datetimeFigureOut">
              <a:rPr lang="fr-FR" smtClean="0"/>
              <a:t>14/06/16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82728" y="4791662"/>
            <a:ext cx="135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Rémi Alvado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93401" y="5096962"/>
            <a:ext cx="209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Directeur Technique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93401" y="5414051"/>
            <a:ext cx="2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emi.alvado@gmail.com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2055" y="5751960"/>
            <a:ext cx="144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remialvado</a:t>
            </a:r>
            <a:endParaRPr lang="fr-FR" dirty="0"/>
          </a:p>
        </p:txBody>
      </p:sp>
      <p:pic>
        <p:nvPicPr>
          <p:cNvPr id="14" name="Image 13" descr="favicon.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843388"/>
            <a:ext cx="256560" cy="256560"/>
          </a:xfrm>
          <a:prstGeom prst="rect">
            <a:avLst/>
          </a:prstGeom>
        </p:spPr>
      </p:pic>
      <p:pic>
        <p:nvPicPr>
          <p:cNvPr id="15" name="Image 14" descr="favicon2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7" y="5508982"/>
            <a:ext cx="263896" cy="263896"/>
          </a:xfrm>
          <a:prstGeom prst="rect">
            <a:avLst/>
          </a:prstGeom>
        </p:spPr>
      </p:pic>
      <p:pic>
        <p:nvPicPr>
          <p:cNvPr id="2" name="Image 1" descr="wizbii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9" y="5069515"/>
            <a:ext cx="441316" cy="39677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177970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Wizbii Pipeline</a:t>
            </a:r>
            <a:endParaRPr lang="fr-FR" sz="4000" dirty="0"/>
          </a:p>
        </p:txBody>
      </p:sp>
      <p:pic>
        <p:nvPicPr>
          <p:cNvPr id="4" name="Image 3" descr="523c20000689a_wizbi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22" y="3817645"/>
            <a:ext cx="3349398" cy="250374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0" y="248759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streaming</a:t>
            </a:r>
            <a:endParaRPr lang="fr-FR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8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Notes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184080"/>
            <a:ext cx="6389907" cy="461665"/>
            <a:chOff x="826574" y="1696825"/>
            <a:chExt cx="6389907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6138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Not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designed</a:t>
              </a:r>
              <a:r>
                <a:rPr lang="fr-FR" sz="2400" dirty="0" smtClean="0">
                  <a:solidFill>
                    <a:srgbClr val="7F7F7F"/>
                  </a:solidFill>
                </a:rPr>
                <a:t> to replace Kafka, Storm,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Heron</a:t>
              </a:r>
              <a:r>
                <a:rPr lang="fr-FR" sz="2400" dirty="0" smtClean="0">
                  <a:solidFill>
                    <a:srgbClr val="7F7F7F"/>
                  </a:solidFill>
                </a:rPr>
                <a:t>, 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765841" y="1938805"/>
            <a:ext cx="4987781" cy="461665"/>
            <a:chOff x="826574" y="1696825"/>
            <a:chExt cx="4987781" cy="461665"/>
          </a:xfrm>
        </p:grpSpPr>
        <p:sp>
          <p:nvSpPr>
            <p:cNvPr id="14" name="ZoneTexte 13"/>
            <p:cNvSpPr txBox="1"/>
            <p:nvPr/>
          </p:nvSpPr>
          <p:spPr>
            <a:xfrm>
              <a:off x="1077962" y="1696825"/>
              <a:ext cx="473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Mostly</a:t>
              </a:r>
              <a:r>
                <a:rPr lang="fr-F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fr-FR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developed</a:t>
              </a:r>
              <a:r>
                <a:rPr lang="fr-F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fr-FR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during</a:t>
              </a:r>
              <a:r>
                <a:rPr lang="fr-F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weekend</a:t>
              </a:r>
              <a:endPara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765841" y="2719718"/>
            <a:ext cx="7784219" cy="461665"/>
            <a:chOff x="826574" y="1696825"/>
            <a:chExt cx="7784219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1077962" y="1696825"/>
              <a:ext cx="7532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Handle</a:t>
              </a:r>
              <a:r>
                <a:rPr lang="fr-FR" sz="2400" dirty="0" smtClean="0">
                  <a:solidFill>
                    <a:srgbClr val="7F7F7F"/>
                  </a:solidFill>
                </a:rPr>
                <a:t> millions of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events</a:t>
              </a:r>
              <a:r>
                <a:rPr lang="fr-FR" sz="2400" dirty="0" smtClean="0">
                  <a:solidFill>
                    <a:srgbClr val="7F7F7F"/>
                  </a:solidFill>
                </a:rPr>
                <a:t> a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day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at</a:t>
              </a:r>
              <a:r>
                <a:rPr lang="fr-FR" sz="2400" dirty="0" smtClean="0">
                  <a:solidFill>
                    <a:srgbClr val="7F7F7F"/>
                  </a:solidFill>
                </a:rPr>
                <a:t> Wizbii for 5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months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now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91653" y="3771082"/>
            <a:ext cx="8942691" cy="929676"/>
          </a:xfrm>
          <a:prstGeom prst="roundRect">
            <a:avLst/>
          </a:prstGeom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F79646"/>
                </a:solidFill>
              </a:rPr>
              <a:t>On recrute </a:t>
            </a:r>
            <a:r>
              <a:rPr lang="fr-FR" sz="3600" dirty="0">
                <a:solidFill>
                  <a:srgbClr val="F79646"/>
                </a:solidFill>
              </a:rPr>
              <a:t>=&gt; </a:t>
            </a:r>
            <a:r>
              <a:rPr lang="fr-FR" sz="3600" dirty="0" err="1">
                <a:solidFill>
                  <a:srgbClr val="F79646"/>
                </a:solidFill>
              </a:rPr>
              <a:t>https</a:t>
            </a:r>
            <a:r>
              <a:rPr lang="fr-FR" sz="3600" dirty="0">
                <a:solidFill>
                  <a:srgbClr val="F79646"/>
                </a:solidFill>
              </a:rPr>
              <a:t>://</a:t>
            </a:r>
            <a:r>
              <a:rPr lang="fr-FR" sz="3600" dirty="0" err="1">
                <a:solidFill>
                  <a:srgbClr val="F79646"/>
                </a:solidFill>
              </a:rPr>
              <a:t>wiz.bi</a:t>
            </a:r>
            <a:r>
              <a:rPr lang="fr-FR" sz="3600" dirty="0">
                <a:solidFill>
                  <a:srgbClr val="F79646"/>
                </a:solidFill>
              </a:rPr>
              <a:t>/</a:t>
            </a:r>
            <a:r>
              <a:rPr lang="fr-FR" sz="3600" dirty="0" err="1">
                <a:solidFill>
                  <a:srgbClr val="F79646"/>
                </a:solidFill>
              </a:rPr>
              <a:t>wizjobs</a:t>
            </a:r>
            <a:endParaRPr lang="fr-FR" sz="36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3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</a:rPr>
              <a:t>Wizbii Pipeline – Data streaming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2" name="Image 1" descr="job-interview-questions-and-answ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5" y="763721"/>
            <a:ext cx="6751569" cy="5063677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 rot="20861675">
            <a:off x="5760588" y="4047404"/>
            <a:ext cx="14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(</a:t>
            </a:r>
            <a:r>
              <a:rPr lang="fr-FR" sz="2800" dirty="0" err="1">
                <a:solidFill>
                  <a:schemeClr val="accent3"/>
                </a:solidFill>
                <a:latin typeface="Chalkboard"/>
                <a:cs typeface="Chalkboard"/>
              </a:rPr>
              <a:t>m</a:t>
            </a:r>
            <a:r>
              <a:rPr lang="fr-FR" sz="2800" dirty="0" err="1" smtClean="0">
                <a:solidFill>
                  <a:schemeClr val="accent3"/>
                </a:solidFill>
                <a:latin typeface="Chalkboard"/>
                <a:cs typeface="Chalkboard"/>
              </a:rPr>
              <a:t>aybe</a:t>
            </a:r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)</a:t>
            </a:r>
            <a:endParaRPr lang="fr-FR" sz="2800" dirty="0">
              <a:solidFill>
                <a:schemeClr val="accent3"/>
              </a:solidFill>
              <a:latin typeface="Chalkboard"/>
              <a:cs typeface="Chalkboard"/>
            </a:endParaRPr>
          </a:p>
        </p:txBody>
      </p:sp>
      <p:pic>
        <p:nvPicPr>
          <p:cNvPr id="10" name="Image 9" descr="523c20000689a_wizbi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6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Contexte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184080"/>
            <a:ext cx="4875520" cy="461665"/>
            <a:chOff x="826574" y="1696825"/>
            <a:chExt cx="4875520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4624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95% de notre code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backend</a:t>
              </a:r>
              <a:r>
                <a:rPr lang="fr-FR" sz="2400" dirty="0" smtClean="0">
                  <a:solidFill>
                    <a:srgbClr val="7F7F7F"/>
                  </a:solidFill>
                </a:rPr>
                <a:t> en PHP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765841" y="1938805"/>
            <a:ext cx="6604058" cy="461665"/>
            <a:chOff x="826574" y="1696825"/>
            <a:chExt cx="6604058" cy="461665"/>
          </a:xfrm>
        </p:grpSpPr>
        <p:sp>
          <p:nvSpPr>
            <p:cNvPr id="14" name="ZoneTexte 13"/>
            <p:cNvSpPr txBox="1"/>
            <p:nvPr/>
          </p:nvSpPr>
          <p:spPr>
            <a:xfrm>
              <a:off x="1077962" y="1696825"/>
              <a:ext cx="6352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Du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NoSQL</a:t>
              </a:r>
              <a:r>
                <a:rPr lang="fr-FR" sz="2400" dirty="0" smtClean="0">
                  <a:solidFill>
                    <a:srgbClr val="7F7F7F"/>
                  </a:solidFill>
                </a:rPr>
                <a:t> avec peu de redondances des données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765841" y="2719718"/>
            <a:ext cx="6088844" cy="461665"/>
            <a:chOff x="826574" y="1696825"/>
            <a:chExt cx="6088844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1077962" y="1696825"/>
              <a:ext cx="58374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Une 1</a:t>
              </a:r>
              <a:r>
                <a:rPr lang="fr-FR" sz="2400" baseline="30000" dirty="0" smtClean="0">
                  <a:solidFill>
                    <a:srgbClr val="7F7F7F"/>
                  </a:solidFill>
                </a:rPr>
                <a:t>ère</a:t>
              </a:r>
              <a:r>
                <a:rPr lang="fr-FR" sz="2400" dirty="0" smtClean="0">
                  <a:solidFill>
                    <a:srgbClr val="7F7F7F"/>
                  </a:solidFill>
                </a:rPr>
                <a:t> incursion dans le monde asynchrone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65841" y="3513725"/>
            <a:ext cx="5580792" cy="461665"/>
            <a:chOff x="826574" y="1696825"/>
            <a:chExt cx="5580792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5329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Quelques millions d’évènements par jour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65841" y="4320826"/>
            <a:ext cx="6814903" cy="461665"/>
            <a:chOff x="826574" y="1696825"/>
            <a:chExt cx="6814903" cy="461665"/>
          </a:xfrm>
        </p:grpSpPr>
        <p:sp>
          <p:nvSpPr>
            <p:cNvPr id="23" name="ZoneTexte 22"/>
            <p:cNvSpPr txBox="1"/>
            <p:nvPr/>
          </p:nvSpPr>
          <p:spPr>
            <a:xfrm>
              <a:off x="1077962" y="1696825"/>
              <a:ext cx="6563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Des lenteurs sur certains systèmes utilisés en Front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r 24"/>
          <p:cNvGrpSpPr/>
          <p:nvPr/>
        </p:nvGrpSpPr>
        <p:grpSpPr>
          <a:xfrm>
            <a:off x="765841" y="5075551"/>
            <a:ext cx="6484585" cy="461665"/>
            <a:chOff x="826574" y="1696825"/>
            <a:chExt cx="6484585" cy="461665"/>
          </a:xfrm>
        </p:grpSpPr>
        <p:sp>
          <p:nvSpPr>
            <p:cNvPr id="26" name="ZoneTexte 25"/>
            <p:cNvSpPr txBox="1"/>
            <p:nvPr/>
          </p:nvSpPr>
          <p:spPr>
            <a:xfrm>
              <a:off x="1077962" y="1696825"/>
              <a:ext cx="6233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Vélocité de l’équipe scrutée par les investisseurs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360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Objectifs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184080"/>
            <a:ext cx="4264326" cy="461665"/>
            <a:chOff x="826574" y="1696825"/>
            <a:chExt cx="4264326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4012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Soulager notre base de graphe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765841" y="1938805"/>
            <a:ext cx="3758778" cy="461665"/>
            <a:chOff x="826574" y="1696825"/>
            <a:chExt cx="3758778" cy="461665"/>
          </a:xfrm>
        </p:grpSpPr>
        <p:sp>
          <p:nvSpPr>
            <p:cNvPr id="14" name="ZoneTexte 13"/>
            <p:cNvSpPr txBox="1"/>
            <p:nvPr/>
          </p:nvSpPr>
          <p:spPr>
            <a:xfrm>
              <a:off x="1077962" y="1696825"/>
              <a:ext cx="3507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Architecture orientée data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765841" y="2719718"/>
            <a:ext cx="7298960" cy="461665"/>
            <a:chOff x="826574" y="1696825"/>
            <a:chExt cx="7298960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1077962" y="1696825"/>
              <a:ext cx="7047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Visualisation de nos évènements et de leur imbrication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65841" y="3513725"/>
            <a:ext cx="2641135" cy="461665"/>
            <a:chOff x="826574" y="1696825"/>
            <a:chExt cx="2641135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2389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Scaling</a:t>
              </a:r>
              <a:r>
                <a:rPr lang="fr-FR" sz="2400" dirty="0" smtClean="0">
                  <a:solidFill>
                    <a:srgbClr val="7F7F7F"/>
                  </a:solidFill>
                </a:rPr>
                <a:t> horizontal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65841" y="4320826"/>
            <a:ext cx="5196371" cy="461665"/>
            <a:chOff x="826574" y="1696825"/>
            <a:chExt cx="5196371" cy="461665"/>
          </a:xfrm>
        </p:grpSpPr>
        <p:sp>
          <p:nvSpPr>
            <p:cNvPr id="23" name="ZoneTexte 22"/>
            <p:cNvSpPr txBox="1"/>
            <p:nvPr/>
          </p:nvSpPr>
          <p:spPr>
            <a:xfrm>
              <a:off x="1077962" y="1696825"/>
              <a:ext cx="4944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Vélocité stable voire en augmentation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4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CQRS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" name="Sourire 1"/>
          <p:cNvSpPr/>
          <p:nvPr/>
        </p:nvSpPr>
        <p:spPr>
          <a:xfrm>
            <a:off x="3379737" y="2096864"/>
            <a:ext cx="589231" cy="589231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964052" y="3190216"/>
            <a:ext cx="1420601" cy="680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7F7F7F"/>
                </a:solidFill>
              </a:rPr>
              <a:t>Write</a:t>
            </a:r>
            <a:r>
              <a:rPr lang="fr-FR" dirty="0" smtClean="0">
                <a:solidFill>
                  <a:srgbClr val="7F7F7F"/>
                </a:solidFill>
              </a:rPr>
              <a:t> </a:t>
            </a:r>
            <a:r>
              <a:rPr lang="fr-FR" dirty="0" err="1" smtClean="0">
                <a:solidFill>
                  <a:srgbClr val="7F7F7F"/>
                </a:solidFill>
              </a:rPr>
              <a:t>DataStore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003298" y="4377044"/>
            <a:ext cx="3168390" cy="680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7F7F7F"/>
                </a:solidFill>
              </a:rPr>
              <a:t>Backend</a:t>
            </a:r>
            <a:r>
              <a:rPr lang="fr-FR" dirty="0" smtClean="0">
                <a:solidFill>
                  <a:srgbClr val="7F7F7F"/>
                </a:solidFill>
              </a:rPr>
              <a:t> </a:t>
            </a:r>
            <a:r>
              <a:rPr lang="fr-FR" dirty="0" err="1" smtClean="0">
                <a:solidFill>
                  <a:srgbClr val="7F7F7F"/>
                </a:solidFill>
              </a:rPr>
              <a:t>Processing</a:t>
            </a:r>
            <a:r>
              <a:rPr lang="fr-FR" dirty="0" smtClean="0">
                <a:solidFill>
                  <a:srgbClr val="7F7F7F"/>
                </a:solidFill>
              </a:rPr>
              <a:t> System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4751087" y="3190216"/>
            <a:ext cx="1420601" cy="680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F7F7F"/>
                </a:solidFill>
              </a:rPr>
              <a:t>Read </a:t>
            </a:r>
            <a:r>
              <a:rPr lang="fr-FR" dirty="0" err="1" smtClean="0">
                <a:solidFill>
                  <a:srgbClr val="7F7F7F"/>
                </a:solidFill>
              </a:rPr>
              <a:t>DataStore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5" name="Sourire 34"/>
          <p:cNvSpPr/>
          <p:nvPr/>
        </p:nvSpPr>
        <p:spPr>
          <a:xfrm>
            <a:off x="5168793" y="2096864"/>
            <a:ext cx="589231" cy="589231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5" name="Grouper 64"/>
          <p:cNvGrpSpPr/>
          <p:nvPr/>
        </p:nvGrpSpPr>
        <p:grpSpPr>
          <a:xfrm>
            <a:off x="3674353" y="2673001"/>
            <a:ext cx="715648" cy="517215"/>
            <a:chOff x="3674353" y="2673001"/>
            <a:chExt cx="715648" cy="517215"/>
          </a:xfrm>
        </p:grpSpPr>
        <p:cxnSp>
          <p:nvCxnSpPr>
            <p:cNvPr id="5" name="Connecteur droit avec flèche 4"/>
            <p:cNvCxnSpPr>
              <a:stCxn id="2" idx="4"/>
              <a:endCxn id="3" idx="0"/>
            </p:cNvCxnSpPr>
            <p:nvPr/>
          </p:nvCxnSpPr>
          <p:spPr>
            <a:xfrm>
              <a:off x="3674353" y="2686095"/>
              <a:ext cx="0" cy="5041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674353" y="2673001"/>
              <a:ext cx="71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7F7F7F"/>
                  </a:solidFill>
                </a:rPr>
                <a:t>Write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3" name="Grouper 72"/>
          <p:cNvGrpSpPr/>
          <p:nvPr/>
        </p:nvGrpSpPr>
        <p:grpSpPr>
          <a:xfrm>
            <a:off x="5489596" y="2686095"/>
            <a:ext cx="669793" cy="504121"/>
            <a:chOff x="5489596" y="2686095"/>
            <a:chExt cx="669793" cy="504121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5489596" y="2686095"/>
              <a:ext cx="0" cy="5041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502689" y="2687913"/>
              <a:ext cx="6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Read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2" name="Grouper 71"/>
          <p:cNvGrpSpPr/>
          <p:nvPr/>
        </p:nvGrpSpPr>
        <p:grpSpPr>
          <a:xfrm>
            <a:off x="3674353" y="3871106"/>
            <a:ext cx="741271" cy="505938"/>
            <a:chOff x="3674353" y="3871106"/>
            <a:chExt cx="741271" cy="505938"/>
          </a:xfrm>
        </p:grpSpPr>
        <p:cxnSp>
          <p:nvCxnSpPr>
            <p:cNvPr id="32" name="Connecteur droit avec flèche 31"/>
            <p:cNvCxnSpPr>
              <a:stCxn id="3" idx="2"/>
            </p:cNvCxnSpPr>
            <p:nvPr/>
          </p:nvCxnSpPr>
          <p:spPr>
            <a:xfrm>
              <a:off x="3674353" y="3871106"/>
              <a:ext cx="0" cy="5059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3700539" y="3936576"/>
              <a:ext cx="715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Event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41" name="Connecteur droit avec flèche 40"/>
          <p:cNvCxnSpPr>
            <a:endCxn id="31" idx="2"/>
          </p:cNvCxnSpPr>
          <p:nvPr/>
        </p:nvCxnSpPr>
        <p:spPr>
          <a:xfrm flipV="1">
            <a:off x="5461388" y="3871106"/>
            <a:ext cx="0" cy="505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er 73"/>
          <p:cNvGrpSpPr/>
          <p:nvPr/>
        </p:nvGrpSpPr>
        <p:grpSpPr>
          <a:xfrm>
            <a:off x="2815050" y="1815342"/>
            <a:ext cx="3522085" cy="3880351"/>
            <a:chOff x="2815050" y="1815342"/>
            <a:chExt cx="3522085" cy="3880351"/>
          </a:xfrm>
        </p:grpSpPr>
        <p:sp>
          <p:nvSpPr>
            <p:cNvPr id="43" name="Rectangle à coins arrondis 42"/>
            <p:cNvSpPr/>
            <p:nvPr/>
          </p:nvSpPr>
          <p:spPr>
            <a:xfrm>
              <a:off x="2815050" y="1815342"/>
              <a:ext cx="3522085" cy="3404449"/>
            </a:xfrm>
            <a:prstGeom prst="roundRect">
              <a:avLst>
                <a:gd name="adj" fmla="val 4745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815050" y="5326361"/>
              <a:ext cx="352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7F7F7F"/>
                  </a:solidFill>
                </a:rPr>
                <a:t>Basic Architecture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9" name="Grouper 68"/>
          <p:cNvGrpSpPr/>
          <p:nvPr/>
        </p:nvGrpSpPr>
        <p:grpSpPr>
          <a:xfrm>
            <a:off x="765841" y="1184080"/>
            <a:ext cx="4838551" cy="461665"/>
            <a:chOff x="826574" y="1696825"/>
            <a:chExt cx="4838551" cy="461665"/>
          </a:xfrm>
        </p:grpSpPr>
        <p:sp>
          <p:nvSpPr>
            <p:cNvPr id="70" name="ZoneTexte 69"/>
            <p:cNvSpPr txBox="1"/>
            <p:nvPr/>
          </p:nvSpPr>
          <p:spPr>
            <a:xfrm>
              <a:off x="1077962" y="1696825"/>
              <a:ext cx="458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solidFill>
                    <a:srgbClr val="7F7F7F"/>
                  </a:solidFill>
                </a:rPr>
                <a:t>Data </a:t>
              </a:r>
              <a:r>
                <a:rPr lang="fr-FR" sz="2400" dirty="0" err="1">
                  <a:solidFill>
                    <a:srgbClr val="7F7F7F"/>
                  </a:solidFill>
                </a:rPr>
                <a:t>you</a:t>
              </a:r>
              <a:r>
                <a:rPr lang="fr-FR" sz="2400" dirty="0">
                  <a:solidFill>
                    <a:srgbClr val="7F7F7F"/>
                  </a:solidFill>
                </a:rPr>
                <a:t> </a:t>
              </a:r>
              <a:r>
                <a:rPr lang="fr-FR" sz="2400" dirty="0" err="1">
                  <a:solidFill>
                    <a:srgbClr val="7F7F7F"/>
                  </a:solidFill>
                </a:rPr>
                <a:t>read</a:t>
              </a:r>
              <a:r>
                <a:rPr lang="fr-FR" sz="2400" dirty="0">
                  <a:solidFill>
                    <a:srgbClr val="7F7F7F"/>
                  </a:solidFill>
                </a:rPr>
                <a:t> </a:t>
              </a:r>
              <a:r>
                <a:rPr lang="fr-FR" sz="2400" dirty="0" err="1">
                  <a:solidFill>
                    <a:srgbClr val="7F7F7F"/>
                  </a:solidFill>
                </a:rPr>
                <a:t>is</a:t>
              </a:r>
              <a:r>
                <a:rPr lang="fr-FR" sz="2400" dirty="0">
                  <a:solidFill>
                    <a:srgbClr val="7F7F7F"/>
                  </a:solidFill>
                </a:rPr>
                <a:t> not data </a:t>
              </a:r>
              <a:r>
                <a:rPr lang="fr-FR" sz="2400" dirty="0" err="1">
                  <a:solidFill>
                    <a:srgbClr val="7F7F7F"/>
                  </a:solidFill>
                </a:rPr>
                <a:t>you</a:t>
              </a:r>
              <a:r>
                <a:rPr lang="fr-FR" sz="2400" dirty="0">
                  <a:solidFill>
                    <a:srgbClr val="7F7F7F"/>
                  </a:solidFill>
                </a:rPr>
                <a:t> </a:t>
              </a:r>
              <a:r>
                <a:rPr lang="fr-FR" sz="2400" dirty="0" err="1">
                  <a:solidFill>
                    <a:srgbClr val="7F7F7F"/>
                  </a:solidFill>
                </a:rPr>
                <a:t>write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1" name="Triangle isocèle 7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3750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5" grpId="0" animBg="1"/>
      <p:bldP spid="31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CQRS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570004" y="2958506"/>
            <a:ext cx="936201" cy="936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F7F7F"/>
                </a:solidFill>
              </a:rPr>
              <a:t>Rémi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177216" y="2165387"/>
            <a:ext cx="936201" cy="936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7F7F7F"/>
                </a:solidFill>
              </a:rPr>
              <a:t>Sétaré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1969520" y="3717396"/>
            <a:ext cx="936201" cy="936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F7F7F"/>
                </a:solidFill>
              </a:rPr>
              <a:t>Julie</a:t>
            </a:r>
            <a:endParaRPr lang="fr-FR" sz="1400" dirty="0">
              <a:solidFill>
                <a:srgbClr val="7F7F7F"/>
              </a:solidFill>
            </a:endParaRPr>
          </a:p>
        </p:txBody>
      </p:sp>
      <p:cxnSp>
        <p:nvCxnSpPr>
          <p:cNvPr id="50" name="Connecteur droit avec flèche 49"/>
          <p:cNvCxnSpPr>
            <a:stCxn id="46" idx="5"/>
            <a:endCxn id="49" idx="2"/>
          </p:cNvCxnSpPr>
          <p:nvPr/>
        </p:nvCxnSpPr>
        <p:spPr>
          <a:xfrm>
            <a:off x="1369102" y="3757604"/>
            <a:ext cx="600418" cy="427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6" idx="7"/>
            <a:endCxn id="48" idx="2"/>
          </p:cNvCxnSpPr>
          <p:nvPr/>
        </p:nvCxnSpPr>
        <p:spPr>
          <a:xfrm flipV="1">
            <a:off x="1369102" y="2633488"/>
            <a:ext cx="808114" cy="462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3612755" y="3089062"/>
            <a:ext cx="936201" cy="936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F7F7F"/>
                </a:solidFill>
              </a:rPr>
              <a:t>Victor</a:t>
            </a:r>
            <a:endParaRPr lang="fr-FR" sz="1400" dirty="0">
              <a:solidFill>
                <a:srgbClr val="7F7F7F"/>
              </a:solidFill>
            </a:endParaRPr>
          </a:p>
        </p:txBody>
      </p:sp>
      <p:cxnSp>
        <p:nvCxnSpPr>
          <p:cNvPr id="57" name="Connecteur droit avec flèche 56"/>
          <p:cNvCxnSpPr>
            <a:stCxn id="49" idx="6"/>
            <a:endCxn id="56" idx="3"/>
          </p:cNvCxnSpPr>
          <p:nvPr/>
        </p:nvCxnSpPr>
        <p:spPr>
          <a:xfrm flipV="1">
            <a:off x="2905721" y="3888160"/>
            <a:ext cx="844137" cy="29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3113417" y="2662167"/>
            <a:ext cx="636441" cy="592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5593632" y="2233915"/>
            <a:ext cx="2631585" cy="10990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>
                <a:solidFill>
                  <a:srgbClr val="7F7F7F"/>
                </a:solidFill>
              </a:rPr>
              <a:t>id : </a:t>
            </a:r>
            <a:r>
              <a:rPr lang="fr-FR" dirty="0" err="1" smtClean="0">
                <a:solidFill>
                  <a:srgbClr val="7F7F7F"/>
                </a:solidFill>
              </a:rPr>
              <a:t>remi</a:t>
            </a:r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friends</a:t>
            </a:r>
            <a:r>
              <a:rPr lang="fr-FR" dirty="0" smtClean="0">
                <a:solidFill>
                  <a:srgbClr val="7F7F7F"/>
                </a:solidFill>
              </a:rPr>
              <a:t> : </a:t>
            </a:r>
            <a:r>
              <a:rPr lang="fr-FR" dirty="0" err="1" smtClean="0">
                <a:solidFill>
                  <a:srgbClr val="7F7F7F"/>
                </a:solidFill>
              </a:rPr>
              <a:t>julie</a:t>
            </a:r>
            <a:r>
              <a:rPr lang="fr-FR" dirty="0" smtClean="0">
                <a:solidFill>
                  <a:srgbClr val="7F7F7F"/>
                </a:solidFill>
              </a:rPr>
              <a:t>, </a:t>
            </a:r>
            <a:r>
              <a:rPr lang="fr-FR" dirty="0" err="1" smtClean="0">
                <a:solidFill>
                  <a:srgbClr val="7F7F7F"/>
                </a:solidFill>
              </a:rPr>
              <a:t>setare</a:t>
            </a:r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err="1">
                <a:solidFill>
                  <a:srgbClr val="7F7F7F"/>
                </a:solidFill>
              </a:rPr>
              <a:t>f</a:t>
            </a:r>
            <a:r>
              <a:rPr lang="fr-FR" dirty="0" err="1" smtClean="0">
                <a:solidFill>
                  <a:srgbClr val="7F7F7F"/>
                </a:solidFill>
              </a:rPr>
              <a:t>riends</a:t>
            </a:r>
            <a:r>
              <a:rPr lang="fr-FR" dirty="0" smtClean="0">
                <a:solidFill>
                  <a:srgbClr val="7F7F7F"/>
                </a:solidFill>
              </a:rPr>
              <a:t>-of-</a:t>
            </a:r>
            <a:r>
              <a:rPr lang="fr-FR" dirty="0" err="1" smtClean="0">
                <a:solidFill>
                  <a:srgbClr val="7F7F7F"/>
                </a:solidFill>
              </a:rPr>
              <a:t>friends</a:t>
            </a:r>
            <a:r>
              <a:rPr lang="fr-FR" dirty="0" smtClean="0">
                <a:solidFill>
                  <a:srgbClr val="7F7F7F"/>
                </a:solidFill>
              </a:rPr>
              <a:t> : </a:t>
            </a:r>
            <a:r>
              <a:rPr lang="fr-FR" dirty="0" err="1" smtClean="0">
                <a:solidFill>
                  <a:srgbClr val="7F7F7F"/>
                </a:solidFill>
              </a:rPr>
              <a:t>victor</a:t>
            </a:r>
            <a:endParaRPr lang="fr-FR" dirty="0">
              <a:solidFill>
                <a:srgbClr val="7F7F7F"/>
              </a:solidFill>
            </a:endParaRPr>
          </a:p>
        </p:txBody>
      </p:sp>
      <p:grpSp>
        <p:nvGrpSpPr>
          <p:cNvPr id="4" name="Grouper 3"/>
          <p:cNvGrpSpPr/>
          <p:nvPr/>
        </p:nvGrpSpPr>
        <p:grpSpPr>
          <a:xfrm>
            <a:off x="468545" y="2094661"/>
            <a:ext cx="4132783" cy="3181489"/>
            <a:chOff x="468545" y="2094661"/>
            <a:chExt cx="4132783" cy="3181489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468545" y="2094661"/>
              <a:ext cx="4132783" cy="2723199"/>
            </a:xfrm>
            <a:prstGeom prst="roundRect">
              <a:avLst>
                <a:gd name="adj" fmla="val 4745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468545" y="4906818"/>
              <a:ext cx="408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7F7F7F"/>
                  </a:solidFill>
                </a:rPr>
                <a:t>Graph </a:t>
              </a:r>
              <a:r>
                <a:rPr lang="fr-FR" dirty="0" err="1" smtClean="0">
                  <a:solidFill>
                    <a:srgbClr val="7F7F7F"/>
                  </a:solidFill>
                </a:rPr>
                <a:t>storage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237302" y="2094661"/>
            <a:ext cx="3333685" cy="1788219"/>
            <a:chOff x="5237302" y="2094661"/>
            <a:chExt cx="3333685" cy="1788219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5237302" y="2094661"/>
              <a:ext cx="3333685" cy="1353417"/>
            </a:xfrm>
            <a:prstGeom prst="roundRect">
              <a:avLst>
                <a:gd name="adj" fmla="val 4745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5237302" y="3513548"/>
              <a:ext cx="333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7F7F7F"/>
                  </a:solidFill>
                </a:rPr>
                <a:t>Read Projection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765841" y="1184080"/>
            <a:ext cx="5004913" cy="461665"/>
            <a:chOff x="826574" y="1696825"/>
            <a:chExt cx="5004913" cy="461665"/>
          </a:xfrm>
        </p:grpSpPr>
        <p:sp>
          <p:nvSpPr>
            <p:cNvPr id="42" name="ZoneTexte 41"/>
            <p:cNvSpPr txBox="1"/>
            <p:nvPr/>
          </p:nvSpPr>
          <p:spPr>
            <a:xfrm>
              <a:off x="1077962" y="1696825"/>
              <a:ext cx="4753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Basic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example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with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some</a:t>
              </a:r>
              <a:r>
                <a:rPr lang="fr-FR" sz="2400" dirty="0" smtClean="0">
                  <a:solidFill>
                    <a:srgbClr val="7F7F7F"/>
                  </a:solidFill>
                </a:rPr>
                <a:t> graph data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4" name="Triangle isocèle 4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08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  <p:bldP spid="56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CQRS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37" name="Grouper 36"/>
          <p:cNvGrpSpPr/>
          <p:nvPr/>
        </p:nvGrpSpPr>
        <p:grpSpPr>
          <a:xfrm>
            <a:off x="765841" y="1184080"/>
            <a:ext cx="7021090" cy="461665"/>
            <a:chOff x="826574" y="1696825"/>
            <a:chExt cx="7021090" cy="461665"/>
          </a:xfrm>
        </p:grpSpPr>
        <p:sp>
          <p:nvSpPr>
            <p:cNvPr id="42" name="ZoneTexte 41"/>
            <p:cNvSpPr txBox="1"/>
            <p:nvPr/>
          </p:nvSpPr>
          <p:spPr>
            <a:xfrm>
              <a:off x="1077962" y="1696825"/>
              <a:ext cx="676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We</a:t>
              </a:r>
              <a:r>
                <a:rPr lang="fr-FR" sz="2400" dirty="0" smtClean="0">
                  <a:solidFill>
                    <a:srgbClr val="7F7F7F"/>
                  </a:solidFill>
                </a:rPr>
                <a:t> use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MongoDB</a:t>
              </a:r>
              <a:r>
                <a:rPr lang="fr-FR" sz="2400" dirty="0" smtClean="0">
                  <a:solidFill>
                    <a:srgbClr val="7F7F7F"/>
                  </a:solidFill>
                </a:rPr>
                <a:t> and neo4j as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our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primary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storages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4" name="Triangle isocèle 4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765841" y="1925711"/>
            <a:ext cx="6282756" cy="461665"/>
            <a:chOff x="826574" y="1696825"/>
            <a:chExt cx="6282756" cy="461665"/>
          </a:xfrm>
        </p:grpSpPr>
        <p:sp>
          <p:nvSpPr>
            <p:cNvPr id="25" name="ZoneTexte 24"/>
            <p:cNvSpPr txBox="1"/>
            <p:nvPr/>
          </p:nvSpPr>
          <p:spPr>
            <a:xfrm>
              <a:off x="1077962" y="1696825"/>
              <a:ext cx="6031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We</a:t>
              </a:r>
              <a:r>
                <a:rPr lang="fr-FR" sz="2400" dirty="0" smtClean="0">
                  <a:solidFill>
                    <a:srgbClr val="7F7F7F"/>
                  </a:solidFill>
                </a:rPr>
                <a:t> use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MongoDB</a:t>
              </a:r>
              <a:r>
                <a:rPr lang="fr-FR" sz="2400" dirty="0" smtClean="0">
                  <a:solidFill>
                    <a:srgbClr val="7F7F7F"/>
                  </a:solidFill>
                </a:rPr>
                <a:t> to store all JSON projections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6" name="Triangle isocèle 2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765841" y="2641154"/>
            <a:ext cx="7309631" cy="461665"/>
            <a:chOff x="826574" y="1696825"/>
            <a:chExt cx="7309631" cy="461665"/>
          </a:xfrm>
        </p:grpSpPr>
        <p:sp>
          <p:nvSpPr>
            <p:cNvPr id="29" name="ZoneTexte 28"/>
            <p:cNvSpPr txBox="1"/>
            <p:nvPr/>
          </p:nvSpPr>
          <p:spPr>
            <a:xfrm>
              <a:off x="1077962" y="1696825"/>
              <a:ext cx="7058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We</a:t>
              </a:r>
              <a:r>
                <a:rPr lang="fr-FR" sz="2400" dirty="0" smtClean="0">
                  <a:solidFill>
                    <a:srgbClr val="7F7F7F"/>
                  </a:solidFill>
                </a:rPr>
                <a:t> are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thinking</a:t>
              </a:r>
              <a:r>
                <a:rPr lang="fr-FR" sz="2400" dirty="0" smtClean="0">
                  <a:solidFill>
                    <a:srgbClr val="7F7F7F"/>
                  </a:solidFill>
                </a:rPr>
                <a:t> of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using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Riak</a:t>
              </a:r>
              <a:r>
                <a:rPr lang="fr-FR" sz="2400" dirty="0" smtClean="0">
                  <a:solidFill>
                    <a:srgbClr val="7F7F7F"/>
                  </a:solidFill>
                </a:rPr>
                <a:t> to store JSON projections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169629" y="3255219"/>
            <a:ext cx="5129647" cy="461665"/>
            <a:chOff x="826574" y="1696825"/>
            <a:chExt cx="5129647" cy="461665"/>
          </a:xfrm>
        </p:grpSpPr>
        <p:sp>
          <p:nvSpPr>
            <p:cNvPr id="32" name="ZoneTexte 31"/>
            <p:cNvSpPr txBox="1"/>
            <p:nvPr/>
          </p:nvSpPr>
          <p:spPr>
            <a:xfrm>
              <a:off x="1077962" y="1696825"/>
              <a:ext cx="4878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Only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key-based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queries</a:t>
              </a:r>
              <a:r>
                <a:rPr lang="fr-FR" sz="2400" dirty="0" smtClean="0">
                  <a:solidFill>
                    <a:srgbClr val="7F7F7F"/>
                  </a:solidFill>
                </a:rPr>
                <a:t> are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necessary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3" name="Triangle isocèle 3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1169629" y="3869284"/>
            <a:ext cx="6623745" cy="461665"/>
            <a:chOff x="826574" y="1696825"/>
            <a:chExt cx="6623745" cy="461665"/>
          </a:xfrm>
        </p:grpSpPr>
        <p:sp>
          <p:nvSpPr>
            <p:cNvPr id="35" name="ZoneTexte 34"/>
            <p:cNvSpPr txBox="1"/>
            <p:nvPr/>
          </p:nvSpPr>
          <p:spPr>
            <a:xfrm>
              <a:off x="1077962" y="1696825"/>
              <a:ext cx="6372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Writes</a:t>
              </a:r>
              <a:r>
                <a:rPr lang="fr-FR" sz="2400" dirty="0" smtClean="0">
                  <a:solidFill>
                    <a:srgbClr val="7F7F7F"/>
                  </a:solidFill>
                </a:rPr>
                <a:t> are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becoming</a:t>
              </a:r>
              <a:r>
                <a:rPr lang="fr-FR" sz="2400" dirty="0" smtClean="0">
                  <a:solidFill>
                    <a:srgbClr val="7F7F7F"/>
                  </a:solidFill>
                </a:rPr>
                <a:t> the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bottleneck</a:t>
              </a:r>
              <a:r>
                <a:rPr lang="fr-FR" sz="2400" dirty="0" smtClean="0">
                  <a:solidFill>
                    <a:srgbClr val="7F7F7F"/>
                  </a:solidFill>
                </a:rPr>
                <a:t> on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MongoDB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6" name="Triangle isocèle 3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6875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Intermediate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lang="fr-FR" sz="3600" dirty="0" err="1" smtClean="0">
                <a:solidFill>
                  <a:schemeClr val="accent1"/>
                </a:solidFill>
              </a:rPr>
              <a:t>results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184080"/>
            <a:ext cx="4264326" cy="461665"/>
            <a:chOff x="826574" y="1696825"/>
            <a:chExt cx="4264326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4012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strike="sngStrike" dirty="0" smtClean="0">
                  <a:solidFill>
                    <a:srgbClr val="7F7F7F"/>
                  </a:solidFill>
                </a:rPr>
                <a:t>Soulager notre base de graphe</a:t>
              </a:r>
              <a:endParaRPr lang="fr-FR" sz="2400" strike="sngStrike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765841" y="1938805"/>
            <a:ext cx="3758778" cy="461665"/>
            <a:chOff x="826574" y="1696825"/>
            <a:chExt cx="3758778" cy="461665"/>
          </a:xfrm>
        </p:grpSpPr>
        <p:sp>
          <p:nvSpPr>
            <p:cNvPr id="14" name="ZoneTexte 13"/>
            <p:cNvSpPr txBox="1"/>
            <p:nvPr/>
          </p:nvSpPr>
          <p:spPr>
            <a:xfrm>
              <a:off x="1077962" y="1696825"/>
              <a:ext cx="3507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strike="sngStrike" dirty="0" smtClean="0">
                  <a:solidFill>
                    <a:srgbClr val="7F7F7F"/>
                  </a:solidFill>
                </a:rPr>
                <a:t>Architecture orientée data</a:t>
              </a:r>
              <a:endParaRPr lang="fr-FR" sz="2400" strike="sngStrike" dirty="0">
                <a:solidFill>
                  <a:srgbClr val="7F7F7F"/>
                </a:solidFill>
              </a:endParaRPr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765841" y="2719718"/>
            <a:ext cx="7460814" cy="461665"/>
            <a:chOff x="826574" y="1696825"/>
            <a:chExt cx="7460814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1077962" y="1696825"/>
              <a:ext cx="7209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00"/>
                  </a:solidFill>
                </a:rPr>
                <a:t>Visualisation de nos évènements et de leur imbrication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65841" y="3513725"/>
            <a:ext cx="2641135" cy="461665"/>
            <a:chOff x="826574" y="1696825"/>
            <a:chExt cx="2641135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2389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Scaling</a:t>
              </a:r>
              <a:r>
                <a:rPr lang="fr-FR" sz="2400" dirty="0" smtClean="0">
                  <a:solidFill>
                    <a:srgbClr val="7F7F7F"/>
                  </a:solidFill>
                </a:rPr>
                <a:t> horizontal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65841" y="4320826"/>
            <a:ext cx="5309534" cy="461665"/>
            <a:chOff x="826574" y="1696825"/>
            <a:chExt cx="5309534" cy="461665"/>
          </a:xfrm>
        </p:grpSpPr>
        <p:sp>
          <p:nvSpPr>
            <p:cNvPr id="23" name="ZoneTexte 22"/>
            <p:cNvSpPr txBox="1"/>
            <p:nvPr/>
          </p:nvSpPr>
          <p:spPr>
            <a:xfrm>
              <a:off x="1077962" y="1696825"/>
              <a:ext cx="505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00"/>
                  </a:solidFill>
                </a:rPr>
                <a:t>Vélocité stable voire en augmentation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0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Introducing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lang="fr-FR" sz="3600" dirty="0" err="1" smtClean="0">
                <a:solidFill>
                  <a:schemeClr val="accent1"/>
                </a:solidFill>
              </a:rPr>
              <a:t>wizbii_pipeline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184080"/>
            <a:ext cx="7438121" cy="461665"/>
            <a:chOff x="826574" y="1696825"/>
            <a:chExt cx="7438121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7186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RabbitMQ</a:t>
              </a:r>
              <a:r>
                <a:rPr lang="fr-FR" sz="2400" dirty="0" smtClean="0">
                  <a:solidFill>
                    <a:srgbClr val="7F7F7F"/>
                  </a:solidFill>
                </a:rPr>
                <a:t> and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Symfony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related</a:t>
              </a:r>
              <a:r>
                <a:rPr lang="fr-FR" sz="2400" dirty="0" smtClean="0">
                  <a:solidFill>
                    <a:srgbClr val="7F7F7F"/>
                  </a:solidFill>
                </a:rPr>
                <a:t> system.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Inspired</a:t>
              </a:r>
              <a:r>
                <a:rPr lang="fr-FR" sz="2400" dirty="0" smtClean="0">
                  <a:solidFill>
                    <a:srgbClr val="7F7F7F"/>
                  </a:solidFill>
                </a:rPr>
                <a:t> by Flux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765841" y="1938805"/>
            <a:ext cx="2020923" cy="461665"/>
            <a:chOff x="826574" y="1696825"/>
            <a:chExt cx="2020923" cy="461665"/>
          </a:xfrm>
        </p:grpSpPr>
        <p:sp>
          <p:nvSpPr>
            <p:cNvPr id="14" name="ZoneTexte 13"/>
            <p:cNvSpPr txBox="1"/>
            <p:nvPr/>
          </p:nvSpPr>
          <p:spPr>
            <a:xfrm>
              <a:off x="1077962" y="1696825"/>
              <a:ext cx="1769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 source</a:t>
              </a:r>
              <a:endPara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765841" y="2719718"/>
            <a:ext cx="4463449" cy="461665"/>
            <a:chOff x="826574" y="1696825"/>
            <a:chExt cx="4463449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1077962" y="1696825"/>
              <a:ext cx="421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solidFill>
                    <a:srgbClr val="7F7F7F"/>
                  </a:solidFill>
                </a:rPr>
                <a:t>Configurable </a:t>
              </a:r>
              <a:r>
                <a:rPr lang="fr-FR" sz="2400" dirty="0" err="1">
                  <a:solidFill>
                    <a:srgbClr val="7F7F7F"/>
                  </a:solidFill>
                </a:rPr>
                <a:t>number</a:t>
              </a:r>
              <a:r>
                <a:rPr lang="fr-FR" sz="2400" dirty="0">
                  <a:solidFill>
                    <a:srgbClr val="7F7F7F"/>
                  </a:solidFill>
                </a:rPr>
                <a:t> of </a:t>
              </a:r>
              <a:r>
                <a:rPr lang="fr-FR" sz="2400" dirty="0" err="1">
                  <a:solidFill>
                    <a:srgbClr val="7F7F7F"/>
                  </a:solidFill>
                </a:rPr>
                <a:t>runners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65841" y="3513725"/>
            <a:ext cx="5567868" cy="461665"/>
            <a:chOff x="826574" y="1696825"/>
            <a:chExt cx="5567868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5316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Runners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can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be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dispatched</a:t>
              </a:r>
              <a:r>
                <a:rPr lang="fr-FR" sz="2400" dirty="0" smtClean="0">
                  <a:solidFill>
                    <a:srgbClr val="7F7F7F"/>
                  </a:solidFill>
                </a:rPr>
                <a:t> over a cluster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65841" y="4320826"/>
            <a:ext cx="4478026" cy="461665"/>
            <a:chOff x="826574" y="1696825"/>
            <a:chExt cx="4478026" cy="461665"/>
          </a:xfrm>
        </p:grpSpPr>
        <p:sp>
          <p:nvSpPr>
            <p:cNvPr id="23" name="ZoneTexte 22"/>
            <p:cNvSpPr txBox="1"/>
            <p:nvPr/>
          </p:nvSpPr>
          <p:spPr>
            <a:xfrm>
              <a:off x="1077962" y="1696825"/>
              <a:ext cx="422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Nice DSL to do pattern </a:t>
              </a:r>
              <a:r>
                <a:rPr lang="fr-FR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matching</a:t>
              </a:r>
              <a:endPara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765841" y="5036269"/>
            <a:ext cx="6806788" cy="461665"/>
            <a:chOff x="826574" y="1696825"/>
            <a:chExt cx="6806788" cy="461665"/>
          </a:xfrm>
        </p:grpSpPr>
        <p:sp>
          <p:nvSpPr>
            <p:cNvPr id="26" name="ZoneTexte 25"/>
            <p:cNvSpPr txBox="1"/>
            <p:nvPr/>
          </p:nvSpPr>
          <p:spPr>
            <a:xfrm>
              <a:off x="1077962" y="1696825"/>
              <a:ext cx="65554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Bundled</a:t>
              </a:r>
              <a:r>
                <a:rPr lang="fr-F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fr-FR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with</a:t>
              </a:r>
              <a:r>
                <a:rPr lang="fr-F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REST API and a visualisation </a:t>
              </a:r>
              <a:r>
                <a:rPr lang="fr-FR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frontend</a:t>
              </a:r>
              <a:endPara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62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Quick </a:t>
            </a:r>
            <a:r>
              <a:rPr lang="fr-FR" sz="3600" dirty="0" err="1" smtClean="0">
                <a:solidFill>
                  <a:schemeClr val="accent1"/>
                </a:solidFill>
              </a:rPr>
              <a:t>Demo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328114"/>
            <a:ext cx="7906248" cy="461665"/>
            <a:chOff x="826574" y="1696825"/>
            <a:chExt cx="7906248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765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Demo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available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at</a:t>
              </a:r>
              <a:r>
                <a:rPr lang="fr-FR" sz="2400" dirty="0">
                  <a:solidFill>
                    <a:srgbClr val="7F7F7F"/>
                  </a:solidFill>
                </a:rPr>
                <a:t> </a:t>
              </a:r>
              <a:r>
                <a:rPr lang="fr-FR" sz="2400" dirty="0" err="1">
                  <a:solidFill>
                    <a:srgbClr val="7F7F7F"/>
                  </a:solidFill>
                </a:rPr>
                <a:t>https</a:t>
              </a:r>
              <a:r>
                <a:rPr lang="fr-FR" sz="2400" dirty="0">
                  <a:solidFill>
                    <a:srgbClr val="7F7F7F"/>
                  </a:solidFill>
                </a:rPr>
                <a:t>://</a:t>
              </a:r>
              <a:r>
                <a:rPr lang="fr-FR" sz="2400" dirty="0" err="1">
                  <a:solidFill>
                    <a:srgbClr val="7F7F7F"/>
                  </a:solidFill>
                </a:rPr>
                <a:t>github.com</a:t>
              </a:r>
              <a:r>
                <a:rPr lang="fr-FR" sz="2400" dirty="0">
                  <a:solidFill>
                    <a:srgbClr val="7F7F7F"/>
                  </a:solidFill>
                </a:rPr>
                <a:t>/</a:t>
              </a:r>
              <a:r>
                <a:rPr lang="fr-FR" sz="2400" dirty="0" err="1">
                  <a:solidFill>
                    <a:srgbClr val="7F7F7F"/>
                  </a:solidFill>
                </a:rPr>
                <a:t>wizbii</a:t>
              </a:r>
              <a:r>
                <a:rPr lang="fr-FR" sz="2400" dirty="0">
                  <a:solidFill>
                    <a:srgbClr val="7F7F7F"/>
                  </a:solidFill>
                </a:rPr>
                <a:t>/pipeline-</a:t>
              </a:r>
              <a:r>
                <a:rPr lang="fr-FR" sz="2400" dirty="0" err="1">
                  <a:solidFill>
                    <a:srgbClr val="7F7F7F"/>
                  </a:solidFill>
                </a:rPr>
                <a:t>demo</a:t>
              </a:r>
              <a:r>
                <a:rPr lang="fr-FR" sz="2400" dirty="0">
                  <a:solidFill>
                    <a:srgbClr val="7F7F7F"/>
                  </a:solidFill>
                </a:rPr>
                <a:t> 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239620" y="6256877"/>
            <a:ext cx="32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Pipeline – Data streaming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8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</TotalTime>
  <Words>351</Words>
  <Application>Microsoft Macintosh PowerPoint</Application>
  <PresentationFormat>Présentation à l'écran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Chistine verdier</dc:creator>
  <cp:lastModifiedBy>Rémi Alvado</cp:lastModifiedBy>
  <cp:revision>106</cp:revision>
  <dcterms:created xsi:type="dcterms:W3CDTF">2013-10-09T06:01:48Z</dcterms:created>
  <dcterms:modified xsi:type="dcterms:W3CDTF">2016-06-14T16:11:49Z</dcterms:modified>
</cp:coreProperties>
</file>