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82" r:id="rId4"/>
    <p:sldId id="292" r:id="rId5"/>
    <p:sldId id="293" r:id="rId6"/>
    <p:sldId id="294" r:id="rId7"/>
    <p:sldId id="295" r:id="rId8"/>
    <p:sldId id="296" r:id="rId9"/>
    <p:sldId id="299" r:id="rId10"/>
    <p:sldId id="297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4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8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FCAF-5CA0-AC4E-A98F-84F8AA413D73}" type="datetimeFigureOut">
              <a:rPr lang="fr-FR" smtClean="0"/>
              <a:t>08/01/17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82728" y="4791662"/>
            <a:ext cx="135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Rémi Alvado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3401" y="5096962"/>
            <a:ext cx="209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Directeur Technique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3401" y="5414051"/>
            <a:ext cx="2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emi.alvado@gmail.com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2055" y="5751960"/>
            <a:ext cx="144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remialvado</a:t>
            </a:r>
            <a:endParaRPr lang="fr-FR" dirty="0"/>
          </a:p>
        </p:txBody>
      </p:sp>
      <p:pic>
        <p:nvPicPr>
          <p:cNvPr id="14" name="Image 13" descr="favicon.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843388"/>
            <a:ext cx="256560" cy="256560"/>
          </a:xfrm>
          <a:prstGeom prst="rect">
            <a:avLst/>
          </a:prstGeom>
        </p:spPr>
      </p:pic>
      <p:pic>
        <p:nvPicPr>
          <p:cNvPr id="15" name="Image 14" descr="favicon2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508982"/>
            <a:ext cx="263896" cy="263896"/>
          </a:xfrm>
          <a:prstGeom prst="rect">
            <a:avLst/>
          </a:prstGeom>
        </p:spPr>
      </p:pic>
      <p:pic>
        <p:nvPicPr>
          <p:cNvPr id="2" name="Image 1" descr="wizbii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" y="5069515"/>
            <a:ext cx="441316" cy="39677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177970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Wizbii </a:t>
            </a:r>
            <a:r>
              <a:rPr lang="mr-IN" sz="4000" dirty="0" smtClean="0"/>
              <a:t>–</a:t>
            </a:r>
            <a:r>
              <a:rPr lang="fr-FR" sz="4000" dirty="0" smtClean="0"/>
              <a:t> Retour d’expérience</a:t>
            </a:r>
            <a:endParaRPr lang="fr-FR" sz="4000" dirty="0"/>
          </a:p>
        </p:txBody>
      </p:sp>
      <p:pic>
        <p:nvPicPr>
          <p:cNvPr id="4" name="Image 3" descr="523c20000689a_wizbi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22" y="3817645"/>
            <a:ext cx="3349398" cy="250374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0" y="248759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Scaler</a:t>
            </a:r>
            <a:r>
              <a:rPr lang="fr-FR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» une équipe technique</a:t>
            </a:r>
            <a:endParaRPr lang="fr-FR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8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Points importants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57" name="Grouper 56"/>
          <p:cNvGrpSpPr/>
          <p:nvPr/>
        </p:nvGrpSpPr>
        <p:grpSpPr>
          <a:xfrm>
            <a:off x="765841" y="1404762"/>
            <a:ext cx="5137311" cy="461665"/>
            <a:chOff x="826574" y="1696825"/>
            <a:chExt cx="5137311" cy="461665"/>
          </a:xfrm>
        </p:grpSpPr>
        <p:sp>
          <p:nvSpPr>
            <p:cNvPr id="58" name="ZoneTexte 57"/>
            <p:cNvSpPr txBox="1"/>
            <p:nvPr/>
          </p:nvSpPr>
          <p:spPr>
            <a:xfrm>
              <a:off x="1077962" y="1696825"/>
              <a:ext cx="4885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Laisser de l’autonomie à votre équipe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765841" y="2089665"/>
            <a:ext cx="4309560" cy="461665"/>
            <a:chOff x="826574" y="1696825"/>
            <a:chExt cx="4309560" cy="461665"/>
          </a:xfrm>
        </p:grpSpPr>
        <p:sp>
          <p:nvSpPr>
            <p:cNvPr id="35" name="ZoneTexte 34"/>
            <p:cNvSpPr txBox="1"/>
            <p:nvPr/>
          </p:nvSpPr>
          <p:spPr>
            <a:xfrm>
              <a:off x="1077962" y="1696825"/>
              <a:ext cx="405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Se laisser le luxe de se tromper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765841" y="3463245"/>
            <a:ext cx="6651698" cy="461665"/>
            <a:chOff x="826574" y="1696825"/>
            <a:chExt cx="6651698" cy="461665"/>
          </a:xfrm>
        </p:grpSpPr>
        <p:sp>
          <p:nvSpPr>
            <p:cNvPr id="51" name="ZoneTexte 50"/>
            <p:cNvSpPr txBox="1"/>
            <p:nvPr/>
          </p:nvSpPr>
          <p:spPr>
            <a:xfrm>
              <a:off x="1077962" y="1696825"/>
              <a:ext cx="6400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Faire des choix audacieux pour les bonnes raisons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2" name="Triangle isocèle 5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757791" y="2772005"/>
            <a:ext cx="4669935" cy="461665"/>
            <a:chOff x="826574" y="1696825"/>
            <a:chExt cx="4669935" cy="461665"/>
          </a:xfrm>
        </p:grpSpPr>
        <p:sp>
          <p:nvSpPr>
            <p:cNvPr id="45" name="ZoneTexte 44"/>
            <p:cNvSpPr txBox="1"/>
            <p:nvPr/>
          </p:nvSpPr>
          <p:spPr>
            <a:xfrm>
              <a:off x="1077962" y="1696825"/>
              <a:ext cx="4418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Préparer l’avenir dès que possible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765841" y="4131930"/>
            <a:ext cx="5373854" cy="461665"/>
            <a:chOff x="826574" y="1696825"/>
            <a:chExt cx="5373854" cy="461665"/>
          </a:xfrm>
        </p:grpSpPr>
        <p:sp>
          <p:nvSpPr>
            <p:cNvPr id="64" name="ZoneTexte 63"/>
            <p:cNvSpPr txBox="1"/>
            <p:nvPr/>
          </p:nvSpPr>
          <p:spPr>
            <a:xfrm>
              <a:off x="1077962" y="1696825"/>
              <a:ext cx="5122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Ne pas sous-estimer le facteur plaisir </a:t>
              </a:r>
              <a:r>
                <a:rPr lang="fr-FR" sz="2400" dirty="0" smtClean="0">
                  <a:solidFill>
                    <a:srgbClr val="7F7F7F"/>
                  </a:solidFill>
                  <a:sym typeface="Wingdings"/>
                </a:rPr>
                <a:t>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5" name="Triangle isocèle 6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2744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Wizbii Pipeline – Data streaming</a:t>
            </a:r>
          </a:p>
        </p:txBody>
      </p:sp>
      <p:pic>
        <p:nvPicPr>
          <p:cNvPr id="2" name="Image 1" descr="job-interview-questions-and-answ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5" y="763721"/>
            <a:ext cx="6751569" cy="5063677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 rot="20861675">
            <a:off x="5760588" y="4047404"/>
            <a:ext cx="14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(</a:t>
            </a:r>
            <a:r>
              <a:rPr lang="fr-FR" sz="2800" dirty="0" err="1">
                <a:solidFill>
                  <a:schemeClr val="accent3"/>
                </a:solidFill>
                <a:latin typeface="Chalkboard"/>
                <a:cs typeface="Chalkboard"/>
              </a:rPr>
              <a:t>m</a:t>
            </a:r>
            <a:r>
              <a:rPr lang="fr-FR" sz="2800" dirty="0" err="1" smtClean="0">
                <a:solidFill>
                  <a:schemeClr val="accent3"/>
                </a:solidFill>
                <a:latin typeface="Chalkboard"/>
                <a:cs typeface="Chalkboard"/>
              </a:rPr>
              <a:t>aybe</a:t>
            </a:r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)</a:t>
            </a:r>
            <a:endParaRPr lang="fr-FR" sz="2800" dirty="0">
              <a:solidFill>
                <a:schemeClr val="accent3"/>
              </a:solidFill>
              <a:latin typeface="Chalkboard"/>
              <a:cs typeface="Chalkboard"/>
            </a:endParaRPr>
          </a:p>
        </p:txBody>
      </p:sp>
      <p:pic>
        <p:nvPicPr>
          <p:cNvPr id="10" name="Image 9" descr="523c20000689a_wizbi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405139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Contexte en arrivant </a:t>
            </a:r>
            <a:r>
              <a:rPr lang="mr-IN" sz="3600" dirty="0" smtClean="0">
                <a:solidFill>
                  <a:schemeClr val="accent1"/>
                </a:solidFill>
              </a:rPr>
              <a:t>–</a:t>
            </a:r>
            <a:r>
              <a:rPr lang="fr-FR" sz="3600" dirty="0" smtClean="0">
                <a:solidFill>
                  <a:schemeClr val="accent1"/>
                </a:solidFill>
              </a:rPr>
              <a:t> 07/2014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883670"/>
            <a:ext cx="4709610" cy="461665"/>
            <a:chOff x="826574" y="1696825"/>
            <a:chExt cx="4709610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4458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Entreprise créée 4 ans auparavant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501845"/>
            <a:ext cx="3460319" cy="461665"/>
            <a:chOff x="826574" y="1696825"/>
            <a:chExt cx="3460319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3208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rgbClr val="7F7F7F"/>
                  </a:solidFill>
                </a:rPr>
                <a:t>Levée de fond de 1.6M</a:t>
              </a:r>
              <a:r>
                <a:rPr lang="fr-FR" sz="2400" dirty="0" smtClean="0">
                  <a:solidFill>
                    <a:srgbClr val="7F7F7F"/>
                  </a:solidFill>
                </a:rPr>
                <a:t>€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118898"/>
            <a:ext cx="6214979" cy="461665"/>
            <a:chOff x="826574" y="1696825"/>
            <a:chExt cx="6214979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5963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rgbClr val="7F7F7F"/>
                  </a:solidFill>
                </a:rPr>
                <a:t>Développement externalisé à une agence </a:t>
              </a:r>
              <a:r>
                <a:rPr lang="fr-FR" sz="2400" dirty="0" smtClean="0">
                  <a:solidFill>
                    <a:srgbClr val="7F7F7F"/>
                  </a:solidFill>
                </a:rPr>
                <a:t>web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65841" y="4078080"/>
            <a:ext cx="7439474" cy="461665"/>
            <a:chOff x="826574" y="1696825"/>
            <a:chExt cx="7439474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7188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1 stagiaire Bac+2 à temps plein sur une nouvelle version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65841" y="3474216"/>
            <a:ext cx="6495255" cy="461665"/>
            <a:chOff x="826574" y="1696825"/>
            <a:chExt cx="6495255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6243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2 développeurs junior + 1 développeur confirmé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r 24"/>
          <p:cNvGrpSpPr/>
          <p:nvPr/>
        </p:nvGrpSpPr>
        <p:grpSpPr>
          <a:xfrm>
            <a:off x="765841" y="2745713"/>
            <a:ext cx="7638446" cy="830997"/>
            <a:chOff x="826574" y="1696825"/>
            <a:chExt cx="7638446" cy="830997"/>
          </a:xfrm>
        </p:grpSpPr>
        <p:sp>
          <p:nvSpPr>
            <p:cNvPr id="26" name="ZoneTexte 25"/>
            <p:cNvSpPr txBox="1"/>
            <p:nvPr/>
          </p:nvSpPr>
          <p:spPr>
            <a:xfrm>
              <a:off x="1077962" y="1696825"/>
              <a:ext cx="73870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Pas de méthodologie de travail / pas capable d’ajouter de</a:t>
              </a:r>
            </a:p>
            <a:p>
              <a:r>
                <a:rPr lang="fr-FR" sz="2400" dirty="0">
                  <a:solidFill>
                    <a:srgbClr val="7F7F7F"/>
                  </a:solidFill>
                </a:rPr>
                <a:t>n</a:t>
              </a:r>
              <a:r>
                <a:rPr lang="fr-FR" sz="2400" dirty="0" smtClean="0">
                  <a:solidFill>
                    <a:srgbClr val="7F7F7F"/>
                  </a:solidFill>
                </a:rPr>
                <a:t>ouvelles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features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765841" y="4684826"/>
            <a:ext cx="5747303" cy="461665"/>
            <a:chOff x="826574" y="1696825"/>
            <a:chExt cx="5747303" cy="461665"/>
          </a:xfrm>
        </p:grpSpPr>
        <p:sp>
          <p:nvSpPr>
            <p:cNvPr id="29" name="ZoneTexte 28"/>
            <p:cNvSpPr txBox="1"/>
            <p:nvPr/>
          </p:nvSpPr>
          <p:spPr>
            <a:xfrm>
              <a:off x="1077962" y="1696825"/>
              <a:ext cx="5495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100.000 membres sur 1 (très) gros serveur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765841" y="5298891"/>
            <a:ext cx="7153939" cy="461665"/>
            <a:chOff x="826574" y="1696825"/>
            <a:chExt cx="7153939" cy="461665"/>
          </a:xfrm>
        </p:grpSpPr>
        <p:sp>
          <p:nvSpPr>
            <p:cNvPr id="32" name="ZoneTexte 31"/>
            <p:cNvSpPr txBox="1"/>
            <p:nvPr/>
          </p:nvSpPr>
          <p:spPr>
            <a:xfrm>
              <a:off x="1077962" y="1696825"/>
              <a:ext cx="6902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Downtime</a:t>
              </a:r>
              <a:r>
                <a:rPr lang="fr-FR" sz="2400" dirty="0" smtClean="0">
                  <a:solidFill>
                    <a:srgbClr val="7F7F7F"/>
                  </a:solidFill>
                </a:rPr>
                <a:t> réguliers et (très) mauvaises </a:t>
              </a:r>
              <a:r>
                <a:rPr lang="fr-FR" sz="2400" dirty="0" smtClean="0">
                  <a:solidFill>
                    <a:srgbClr val="7F7F7F"/>
                  </a:solidFill>
                </a:rPr>
                <a:t>performances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36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Objectifs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29460"/>
            <a:ext cx="5114318" cy="461665"/>
            <a:chOff x="826574" y="1696825"/>
            <a:chExt cx="5114318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4862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Refactoring</a:t>
              </a:r>
              <a:r>
                <a:rPr lang="fr-FR" sz="2400" dirty="0" smtClean="0">
                  <a:solidFill>
                    <a:srgbClr val="7F7F7F"/>
                  </a:solidFill>
                </a:rPr>
                <a:t> complet de la plateforme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765841" y="1733980"/>
            <a:ext cx="2895411" cy="461665"/>
            <a:chOff x="826574" y="1696825"/>
            <a:chExt cx="2895411" cy="461665"/>
          </a:xfrm>
        </p:grpSpPr>
        <p:sp>
          <p:nvSpPr>
            <p:cNvPr id="14" name="ZoneTexte 13"/>
            <p:cNvSpPr txBox="1"/>
            <p:nvPr/>
          </p:nvSpPr>
          <p:spPr>
            <a:xfrm>
              <a:off x="1077962" y="1696825"/>
              <a:ext cx="2644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Internationalisation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765841" y="2391998"/>
            <a:ext cx="3700619" cy="461665"/>
            <a:chOff x="826574" y="1696825"/>
            <a:chExt cx="3700619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1077962" y="1696825"/>
              <a:ext cx="3449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Mobile Responsive + Natif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65841" y="3049455"/>
            <a:ext cx="2931178" cy="461665"/>
            <a:chOff x="826574" y="1696825"/>
            <a:chExt cx="2931178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2679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SEO / Performances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65841" y="3706351"/>
            <a:ext cx="6626601" cy="461665"/>
            <a:chOff x="826574" y="1696825"/>
            <a:chExt cx="6626601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6375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Faire progresser l’équipe en qualité et en vélocité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765841" y="4363967"/>
            <a:ext cx="4262823" cy="461665"/>
            <a:chOff x="826574" y="1696825"/>
            <a:chExt cx="4262823" cy="461665"/>
          </a:xfrm>
        </p:grpSpPr>
        <p:sp>
          <p:nvSpPr>
            <p:cNvPr id="26" name="ZoneTexte 25"/>
            <p:cNvSpPr txBox="1"/>
            <p:nvPr/>
          </p:nvSpPr>
          <p:spPr>
            <a:xfrm>
              <a:off x="1077962" y="1696825"/>
              <a:ext cx="4011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Recruter plus de développeurs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765841" y="5046307"/>
            <a:ext cx="2740020" cy="461665"/>
            <a:chOff x="826574" y="1696825"/>
            <a:chExt cx="2740020" cy="461665"/>
          </a:xfrm>
        </p:grpSpPr>
        <p:sp>
          <p:nvSpPr>
            <p:cNvPr id="30" name="ZoneTexte 29"/>
            <p:cNvSpPr txBox="1"/>
            <p:nvPr/>
          </p:nvSpPr>
          <p:spPr>
            <a:xfrm>
              <a:off x="1077962" y="1696825"/>
              <a:ext cx="248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Maitriser les co</a:t>
              </a:r>
              <a:r>
                <a:rPr lang="fr-FR" sz="2400" dirty="0" smtClean="0">
                  <a:solidFill>
                    <a:srgbClr val="7F7F7F"/>
                  </a:solidFill>
                </a:rPr>
                <a:t>ûts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771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Quelques règles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1129460"/>
            <a:ext cx="2401586" cy="461665"/>
            <a:chOff x="826574" y="1696825"/>
            <a:chExt cx="2401586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2150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Méthodes Agile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1017229" y="1591125"/>
            <a:ext cx="4833892" cy="461665"/>
            <a:chOff x="826574" y="1696825"/>
            <a:chExt cx="4833892" cy="461665"/>
          </a:xfrm>
        </p:grpSpPr>
        <p:sp>
          <p:nvSpPr>
            <p:cNvPr id="30" name="ZoneTexte 29"/>
            <p:cNvSpPr txBox="1"/>
            <p:nvPr/>
          </p:nvSpPr>
          <p:spPr>
            <a:xfrm>
              <a:off x="1077962" y="1696825"/>
              <a:ext cx="4582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Donner une structure et un rythme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1017229" y="2023538"/>
            <a:ext cx="6600001" cy="461665"/>
            <a:chOff x="826574" y="1696825"/>
            <a:chExt cx="6600001" cy="461665"/>
          </a:xfrm>
        </p:grpSpPr>
        <p:sp>
          <p:nvSpPr>
            <p:cNvPr id="33" name="ZoneTexte 32"/>
            <p:cNvSpPr txBox="1"/>
            <p:nvPr/>
          </p:nvSpPr>
          <p:spPr>
            <a:xfrm>
              <a:off x="1077962" y="1696825"/>
              <a:ext cx="6348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Mettre les développeurs au centre de la réflexion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4" name="Triangle isocèle 3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1017229" y="2490106"/>
            <a:ext cx="7569467" cy="461665"/>
            <a:chOff x="826574" y="1696825"/>
            <a:chExt cx="7569467" cy="461665"/>
          </a:xfrm>
        </p:grpSpPr>
        <p:sp>
          <p:nvSpPr>
            <p:cNvPr id="36" name="ZoneTexte 35"/>
            <p:cNvSpPr txBox="1"/>
            <p:nvPr/>
          </p:nvSpPr>
          <p:spPr>
            <a:xfrm>
              <a:off x="1077962" y="1696825"/>
              <a:ext cx="7318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Amélioration continue au gré des retro et poker planning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7" name="Triangle isocèle 3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765841" y="3056952"/>
            <a:ext cx="3213407" cy="461665"/>
            <a:chOff x="826574" y="1696825"/>
            <a:chExt cx="3213407" cy="461665"/>
          </a:xfrm>
        </p:grpSpPr>
        <p:sp>
          <p:nvSpPr>
            <p:cNvPr id="40" name="ZoneTexte 39"/>
            <p:cNvSpPr txBox="1"/>
            <p:nvPr/>
          </p:nvSpPr>
          <p:spPr>
            <a:xfrm>
              <a:off x="1077962" y="1696825"/>
              <a:ext cx="2962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Entretiens trimestriels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1" name="Triangle isocèle 4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r 41"/>
          <p:cNvGrpSpPr/>
          <p:nvPr/>
        </p:nvGrpSpPr>
        <p:grpSpPr>
          <a:xfrm>
            <a:off x="963864" y="3471195"/>
            <a:ext cx="6257960" cy="461665"/>
            <a:chOff x="826574" y="1696825"/>
            <a:chExt cx="6257960" cy="461665"/>
          </a:xfrm>
        </p:grpSpPr>
        <p:sp>
          <p:nvSpPr>
            <p:cNvPr id="43" name="ZoneTexte 42"/>
            <p:cNvSpPr txBox="1"/>
            <p:nvPr/>
          </p:nvSpPr>
          <p:spPr>
            <a:xfrm>
              <a:off x="1077962" y="1696825"/>
              <a:ext cx="6006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Rassurer sur les changements et les évolutions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r 44"/>
          <p:cNvGrpSpPr/>
          <p:nvPr/>
        </p:nvGrpSpPr>
        <p:grpSpPr>
          <a:xfrm>
            <a:off x="963864" y="3903608"/>
            <a:ext cx="6417409" cy="461665"/>
            <a:chOff x="826574" y="1696825"/>
            <a:chExt cx="6417409" cy="461665"/>
          </a:xfrm>
        </p:grpSpPr>
        <p:sp>
          <p:nvSpPr>
            <p:cNvPr id="46" name="ZoneTexte 45"/>
            <p:cNvSpPr txBox="1"/>
            <p:nvPr/>
          </p:nvSpPr>
          <p:spPr>
            <a:xfrm>
              <a:off x="1077962" y="1696825"/>
              <a:ext cx="6166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Faciliter les nouveaux objectifs pour s’améliorer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7" name="Triangle isocèle 4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r 47"/>
          <p:cNvGrpSpPr/>
          <p:nvPr/>
        </p:nvGrpSpPr>
        <p:grpSpPr>
          <a:xfrm>
            <a:off x="765841" y="4431491"/>
            <a:ext cx="3573481" cy="461665"/>
            <a:chOff x="826574" y="1696825"/>
            <a:chExt cx="3573481" cy="461665"/>
          </a:xfrm>
        </p:grpSpPr>
        <p:sp>
          <p:nvSpPr>
            <p:cNvPr id="49" name="ZoneTexte 48"/>
            <p:cNvSpPr txBox="1"/>
            <p:nvPr/>
          </p:nvSpPr>
          <p:spPr>
            <a:xfrm>
              <a:off x="1077962" y="1696825"/>
              <a:ext cx="3322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Choix techniques récents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0" name="Triangle isocèle 4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r 50"/>
          <p:cNvGrpSpPr/>
          <p:nvPr/>
        </p:nvGrpSpPr>
        <p:grpSpPr>
          <a:xfrm>
            <a:off x="963864" y="4893156"/>
            <a:ext cx="3023752" cy="461665"/>
            <a:chOff x="826574" y="1696825"/>
            <a:chExt cx="3023752" cy="461665"/>
          </a:xfrm>
        </p:grpSpPr>
        <p:sp>
          <p:nvSpPr>
            <p:cNvPr id="52" name="ZoneTexte 51"/>
            <p:cNvSpPr txBox="1"/>
            <p:nvPr/>
          </p:nvSpPr>
          <p:spPr>
            <a:xfrm>
              <a:off x="1077962" y="1696825"/>
              <a:ext cx="2772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Améliorer la vélocité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3" name="Triangle isocèle 5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963864" y="5387034"/>
            <a:ext cx="3373006" cy="461665"/>
            <a:chOff x="826574" y="1696825"/>
            <a:chExt cx="3373006" cy="461665"/>
          </a:xfrm>
        </p:grpSpPr>
        <p:sp>
          <p:nvSpPr>
            <p:cNvPr id="55" name="ZoneTexte 54"/>
            <p:cNvSpPr txBox="1"/>
            <p:nvPr/>
          </p:nvSpPr>
          <p:spPr>
            <a:xfrm>
              <a:off x="1077962" y="1696825"/>
              <a:ext cx="3121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Faciliter le recrutement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6" name="Triangle isocèle 5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6837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Architecture - Monolithe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3232258"/>
            <a:ext cx="5023999" cy="461665"/>
            <a:chOff x="826574" y="1696825"/>
            <a:chExt cx="5023999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4772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Compliqué à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refactorer</a:t>
              </a:r>
              <a:r>
                <a:rPr lang="fr-FR" sz="2400" dirty="0" smtClean="0">
                  <a:solidFill>
                    <a:srgbClr val="7F7F7F"/>
                  </a:solidFill>
                </a:rPr>
                <a:t> et à nettoyer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5841" y="3915746"/>
            <a:ext cx="2205769" cy="461665"/>
            <a:chOff x="826574" y="1696825"/>
            <a:chExt cx="2205769" cy="461665"/>
          </a:xfrm>
        </p:grpSpPr>
        <p:sp>
          <p:nvSpPr>
            <p:cNvPr id="30" name="ZoneTexte 29"/>
            <p:cNvSpPr txBox="1"/>
            <p:nvPr/>
          </p:nvSpPr>
          <p:spPr>
            <a:xfrm>
              <a:off x="1077962" y="1696825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Risqué à livrer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765841" y="1213592"/>
            <a:ext cx="2508887" cy="461665"/>
            <a:chOff x="826574" y="1696825"/>
            <a:chExt cx="2508887" cy="461665"/>
          </a:xfrm>
        </p:grpSpPr>
        <p:sp>
          <p:nvSpPr>
            <p:cNvPr id="58" name="ZoneTexte 57"/>
            <p:cNvSpPr txBox="1"/>
            <p:nvPr/>
          </p:nvSpPr>
          <p:spPr>
            <a:xfrm>
              <a:off x="1077962" y="1696825"/>
              <a:ext cx="2257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Facile à designer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765841" y="1846026"/>
            <a:ext cx="4557525" cy="461665"/>
            <a:chOff x="826574" y="1696825"/>
            <a:chExt cx="4557525" cy="461665"/>
          </a:xfrm>
        </p:grpSpPr>
        <p:sp>
          <p:nvSpPr>
            <p:cNvPr id="61" name="ZoneTexte 60"/>
            <p:cNvSpPr txBox="1"/>
            <p:nvPr/>
          </p:nvSpPr>
          <p:spPr>
            <a:xfrm>
              <a:off x="1077962" y="1696825"/>
              <a:ext cx="4306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Le partage de la vision est simple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2" name="Triangle isocèle 6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765841" y="2548614"/>
            <a:ext cx="2675249" cy="461665"/>
            <a:chOff x="826574" y="1696825"/>
            <a:chExt cx="2675249" cy="461665"/>
          </a:xfrm>
        </p:grpSpPr>
        <p:sp>
          <p:nvSpPr>
            <p:cNvPr id="64" name="ZoneTexte 63"/>
            <p:cNvSpPr txBox="1"/>
            <p:nvPr/>
          </p:nvSpPr>
          <p:spPr>
            <a:xfrm>
              <a:off x="1077962" y="1696825"/>
              <a:ext cx="24238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Simple à déployer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5" name="Triangle isocèle 6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765841" y="4598105"/>
            <a:ext cx="5261143" cy="461665"/>
            <a:chOff x="826574" y="1696825"/>
            <a:chExt cx="5261143" cy="461665"/>
          </a:xfrm>
        </p:grpSpPr>
        <p:sp>
          <p:nvSpPr>
            <p:cNvPr id="67" name="ZoneTexte 66"/>
            <p:cNvSpPr txBox="1"/>
            <p:nvPr/>
          </p:nvSpPr>
          <p:spPr>
            <a:xfrm>
              <a:off x="1077962" y="1696825"/>
              <a:ext cx="500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Difficile de travailler à plusieurs dessus</a:t>
              </a:r>
              <a:endParaRPr lang="fr-FR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Triangle isocèle 6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4364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Architecture </a:t>
            </a:r>
            <a:r>
              <a:rPr lang="mr-IN" sz="3600" dirty="0" smtClean="0">
                <a:solidFill>
                  <a:schemeClr val="accent1"/>
                </a:solidFill>
              </a:rPr>
              <a:t>–</a:t>
            </a:r>
            <a:r>
              <a:rPr lang="fr-FR" sz="3600" dirty="0" smtClean="0">
                <a:solidFill>
                  <a:schemeClr val="accent1"/>
                </a:solidFill>
              </a:rPr>
              <a:t> SOA / </a:t>
            </a:r>
            <a:r>
              <a:rPr lang="fr-FR" sz="3600" dirty="0" err="1" smtClean="0">
                <a:solidFill>
                  <a:schemeClr val="accent1"/>
                </a:solidFill>
              </a:rPr>
              <a:t>MicroServices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5841" y="3232258"/>
            <a:ext cx="3945578" cy="461665"/>
            <a:chOff x="826574" y="1696825"/>
            <a:chExt cx="3945578" cy="461665"/>
          </a:xfrm>
        </p:grpSpPr>
        <p:sp>
          <p:nvSpPr>
            <p:cNvPr id="11" name="ZoneTexte 10"/>
            <p:cNvSpPr txBox="1"/>
            <p:nvPr/>
          </p:nvSpPr>
          <p:spPr>
            <a:xfrm>
              <a:off x="1077962" y="1696825"/>
              <a:ext cx="3694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Attention aux performances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5841" y="3915746"/>
            <a:ext cx="5825149" cy="461665"/>
            <a:chOff x="826574" y="1696825"/>
            <a:chExt cx="5825149" cy="461665"/>
          </a:xfrm>
        </p:grpSpPr>
        <p:sp>
          <p:nvSpPr>
            <p:cNvPr id="30" name="ZoneTexte 29"/>
            <p:cNvSpPr txBox="1"/>
            <p:nvPr/>
          </p:nvSpPr>
          <p:spPr>
            <a:xfrm>
              <a:off x="1077962" y="1696825"/>
              <a:ext cx="5573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Facilite le recrutement : multi-technologies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765841" y="1213592"/>
            <a:ext cx="6742317" cy="461665"/>
            <a:chOff x="826574" y="1696825"/>
            <a:chExt cx="6742317" cy="461665"/>
          </a:xfrm>
        </p:grpSpPr>
        <p:sp>
          <p:nvSpPr>
            <p:cNvPr id="58" name="ZoneTexte 57"/>
            <p:cNvSpPr txBox="1"/>
            <p:nvPr/>
          </p:nvSpPr>
          <p:spPr>
            <a:xfrm>
              <a:off x="1077962" y="1696825"/>
              <a:ext cx="6490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Onboarding</a:t>
              </a:r>
              <a:r>
                <a:rPr lang="fr-FR" sz="2400" dirty="0" smtClean="0">
                  <a:solidFill>
                    <a:srgbClr val="7F7F7F"/>
                  </a:solidFill>
                </a:rPr>
                <a:t> plus compliqué pour les développeurs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765841" y="1846026"/>
            <a:ext cx="4707506" cy="461665"/>
            <a:chOff x="826574" y="1696825"/>
            <a:chExt cx="4707506" cy="461665"/>
          </a:xfrm>
        </p:grpSpPr>
        <p:sp>
          <p:nvSpPr>
            <p:cNvPr id="61" name="ZoneTexte 60"/>
            <p:cNvSpPr txBox="1"/>
            <p:nvPr/>
          </p:nvSpPr>
          <p:spPr>
            <a:xfrm>
              <a:off x="1077962" y="1696825"/>
              <a:ext cx="4456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Conduite du changement à mener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2" name="Triangle isocèle 6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765841" y="2548614"/>
            <a:ext cx="5327567" cy="461665"/>
            <a:chOff x="826574" y="1696825"/>
            <a:chExt cx="5327567" cy="461665"/>
          </a:xfrm>
        </p:grpSpPr>
        <p:sp>
          <p:nvSpPr>
            <p:cNvPr id="64" name="ZoneTexte 63"/>
            <p:cNvSpPr txBox="1"/>
            <p:nvPr/>
          </p:nvSpPr>
          <p:spPr>
            <a:xfrm>
              <a:off x="1077962" y="1696825"/>
              <a:ext cx="5076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Déploiement automatisé indispensable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5" name="Triangle isocèle 6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765841" y="4570776"/>
            <a:ext cx="2960032" cy="461665"/>
            <a:chOff x="826574" y="1696825"/>
            <a:chExt cx="2960032" cy="461665"/>
          </a:xfrm>
        </p:grpSpPr>
        <p:sp>
          <p:nvSpPr>
            <p:cNvPr id="67" name="ZoneTexte 66"/>
            <p:cNvSpPr txBox="1"/>
            <p:nvPr/>
          </p:nvSpPr>
          <p:spPr>
            <a:xfrm>
              <a:off x="1077962" y="1696825"/>
              <a:ext cx="2708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3"/>
                  </a:solidFill>
                </a:rPr>
                <a:t>L’erreur est permise</a:t>
              </a:r>
              <a:endParaRPr lang="fr-FR" sz="2400" dirty="0">
                <a:solidFill>
                  <a:schemeClr val="accent3"/>
                </a:solidFill>
              </a:endParaRPr>
            </a:p>
          </p:txBody>
        </p:sp>
        <p:sp>
          <p:nvSpPr>
            <p:cNvPr id="68" name="Triangle isocèle 6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918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Génie Logiciel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57" name="Grouper 56"/>
          <p:cNvGrpSpPr/>
          <p:nvPr/>
        </p:nvGrpSpPr>
        <p:grpSpPr>
          <a:xfrm>
            <a:off x="765841" y="967802"/>
            <a:ext cx="4655158" cy="461665"/>
            <a:chOff x="826574" y="1696825"/>
            <a:chExt cx="4655158" cy="461665"/>
          </a:xfrm>
        </p:grpSpPr>
        <p:sp>
          <p:nvSpPr>
            <p:cNvPr id="58" name="ZoneTexte 57"/>
            <p:cNvSpPr txBox="1"/>
            <p:nvPr/>
          </p:nvSpPr>
          <p:spPr>
            <a:xfrm>
              <a:off x="1077962" y="1696825"/>
              <a:ext cx="4403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Ne pas dépendre d’un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framework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1017229" y="1358990"/>
            <a:ext cx="4312416" cy="461665"/>
            <a:chOff x="826574" y="1696825"/>
            <a:chExt cx="4312416" cy="461665"/>
          </a:xfrm>
        </p:grpSpPr>
        <p:sp>
          <p:nvSpPr>
            <p:cNvPr id="25" name="ZoneTexte 24"/>
            <p:cNvSpPr txBox="1"/>
            <p:nvPr/>
          </p:nvSpPr>
          <p:spPr>
            <a:xfrm>
              <a:off x="1077962" y="1696825"/>
              <a:ext cx="4061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Symfony</a:t>
              </a:r>
              <a:r>
                <a:rPr lang="fr-FR" sz="2400" dirty="0" smtClean="0">
                  <a:solidFill>
                    <a:srgbClr val="7F7F7F"/>
                  </a:solidFill>
                </a:rPr>
                <a:t> :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Forms</a:t>
              </a:r>
              <a:r>
                <a:rPr lang="fr-FR" sz="2400" dirty="0" smtClean="0">
                  <a:solidFill>
                    <a:srgbClr val="7F7F7F"/>
                  </a:solidFill>
                </a:rPr>
                <a:t>, Validation, </a:t>
              </a:r>
              <a:r>
                <a:rPr lang="mr-IN" sz="2400" dirty="0" smtClean="0">
                  <a:solidFill>
                    <a:srgbClr val="7F7F7F"/>
                  </a:solidFill>
                </a:rPr>
                <a:t>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6" name="Triangle isocèle 2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1017229" y="1852868"/>
            <a:ext cx="2275805" cy="461665"/>
            <a:chOff x="826574" y="1696825"/>
            <a:chExt cx="2275805" cy="461665"/>
          </a:xfrm>
        </p:grpSpPr>
        <p:sp>
          <p:nvSpPr>
            <p:cNvPr id="32" name="ZoneTexte 31"/>
            <p:cNvSpPr txBox="1"/>
            <p:nvPr/>
          </p:nvSpPr>
          <p:spPr>
            <a:xfrm>
              <a:off x="1077962" y="1696825"/>
              <a:ext cx="2024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ORM, ODM, </a:t>
              </a:r>
              <a:r>
                <a:rPr lang="mr-IN" sz="2400" dirty="0" smtClean="0">
                  <a:solidFill>
                    <a:srgbClr val="7F7F7F"/>
                  </a:solidFill>
                </a:rPr>
                <a:t>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765841" y="2417385"/>
            <a:ext cx="3570175" cy="461665"/>
            <a:chOff x="826574" y="1696825"/>
            <a:chExt cx="3570175" cy="461665"/>
          </a:xfrm>
        </p:grpSpPr>
        <p:sp>
          <p:nvSpPr>
            <p:cNvPr id="35" name="ZoneTexte 34"/>
            <p:cNvSpPr txBox="1"/>
            <p:nvPr/>
          </p:nvSpPr>
          <p:spPr>
            <a:xfrm>
              <a:off x="1077962" y="1696825"/>
              <a:ext cx="331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Privilégier le test unitaire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1017229" y="2879050"/>
            <a:ext cx="6983069" cy="461665"/>
            <a:chOff x="826574" y="1696825"/>
            <a:chExt cx="6983069" cy="461665"/>
          </a:xfrm>
        </p:grpSpPr>
        <p:sp>
          <p:nvSpPr>
            <p:cNvPr id="38" name="ZoneTexte 37"/>
            <p:cNvSpPr txBox="1"/>
            <p:nvPr/>
          </p:nvSpPr>
          <p:spPr>
            <a:xfrm>
              <a:off x="1077962" y="1696825"/>
              <a:ext cx="6731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Les choix produits changent vite, l’architecture reste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0" name="Triangle isocèle 3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1017229" y="3397530"/>
            <a:ext cx="5108907" cy="461665"/>
            <a:chOff x="826574" y="1696825"/>
            <a:chExt cx="5108907" cy="461665"/>
          </a:xfrm>
        </p:grpSpPr>
        <p:sp>
          <p:nvSpPr>
            <p:cNvPr id="42" name="ZoneTexte 41"/>
            <p:cNvSpPr txBox="1"/>
            <p:nvPr/>
          </p:nvSpPr>
          <p:spPr>
            <a:xfrm>
              <a:off x="1077962" y="1696825"/>
              <a:ext cx="485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Une excellente école pour progresser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3" name="Triangle isocèle 4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r 46"/>
          <p:cNvGrpSpPr/>
          <p:nvPr/>
        </p:nvGrpSpPr>
        <p:grpSpPr>
          <a:xfrm>
            <a:off x="1017229" y="3926832"/>
            <a:ext cx="4106079" cy="461665"/>
            <a:chOff x="826574" y="1696825"/>
            <a:chExt cx="4106079" cy="461665"/>
          </a:xfrm>
        </p:grpSpPr>
        <p:sp>
          <p:nvSpPr>
            <p:cNvPr id="48" name="ZoneTexte 47"/>
            <p:cNvSpPr txBox="1"/>
            <p:nvPr/>
          </p:nvSpPr>
          <p:spPr>
            <a:xfrm>
              <a:off x="1077962" y="1696825"/>
              <a:ext cx="3854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Ne pas se focaliser sur le TDD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9" name="Triangle isocèle 4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660448" y="4405397"/>
            <a:ext cx="3732179" cy="461665"/>
            <a:chOff x="826574" y="1696825"/>
            <a:chExt cx="3732179" cy="461665"/>
          </a:xfrm>
        </p:grpSpPr>
        <p:sp>
          <p:nvSpPr>
            <p:cNvPr id="51" name="ZoneTexte 50"/>
            <p:cNvSpPr txBox="1"/>
            <p:nvPr/>
          </p:nvSpPr>
          <p:spPr>
            <a:xfrm>
              <a:off x="1077962" y="1696825"/>
              <a:ext cx="3480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Faire peu mais faire mieux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2" name="Triangle isocèle 5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r 52"/>
          <p:cNvGrpSpPr/>
          <p:nvPr/>
        </p:nvGrpSpPr>
        <p:grpSpPr>
          <a:xfrm>
            <a:off x="963864" y="4880717"/>
            <a:ext cx="2177667" cy="461665"/>
            <a:chOff x="826574" y="1696825"/>
            <a:chExt cx="2177667" cy="461665"/>
          </a:xfrm>
        </p:grpSpPr>
        <p:sp>
          <p:nvSpPr>
            <p:cNvPr id="54" name="ZoneTexte 53"/>
            <p:cNvSpPr txBox="1"/>
            <p:nvPr/>
          </p:nvSpPr>
          <p:spPr>
            <a:xfrm>
              <a:off x="1077962" y="1696825"/>
              <a:ext cx="1926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Performances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5" name="Triangle isocèle 5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r 55"/>
          <p:cNvGrpSpPr/>
          <p:nvPr/>
        </p:nvGrpSpPr>
        <p:grpSpPr>
          <a:xfrm>
            <a:off x="963864" y="5415048"/>
            <a:ext cx="2060748" cy="461665"/>
            <a:chOff x="826574" y="1696825"/>
            <a:chExt cx="2060748" cy="461665"/>
          </a:xfrm>
        </p:grpSpPr>
        <p:sp>
          <p:nvSpPr>
            <p:cNvPr id="69" name="ZoneTexte 68"/>
            <p:cNvSpPr txBox="1"/>
            <p:nvPr/>
          </p:nvSpPr>
          <p:spPr>
            <a:xfrm>
              <a:off x="1077962" y="1696825"/>
              <a:ext cx="1809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Déploiement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0" name="Triangle isocèle 6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6465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Recrutement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05136" y="6256877"/>
            <a:ext cx="288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Wizbii – Retour d’expérience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57" name="Grouper 56"/>
          <p:cNvGrpSpPr/>
          <p:nvPr/>
        </p:nvGrpSpPr>
        <p:grpSpPr>
          <a:xfrm>
            <a:off x="765841" y="5309948"/>
            <a:ext cx="8138583" cy="461665"/>
            <a:chOff x="826574" y="1696825"/>
            <a:chExt cx="8138583" cy="461665"/>
          </a:xfrm>
        </p:grpSpPr>
        <p:sp>
          <p:nvSpPr>
            <p:cNvPr id="58" name="ZoneTexte 57"/>
            <p:cNvSpPr txBox="1"/>
            <p:nvPr/>
          </p:nvSpPr>
          <p:spPr>
            <a:xfrm>
              <a:off x="1077962" y="1696825"/>
              <a:ext cx="7887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Aller chercher les développeurs, n’espérez pas qu’ils viennent</a:t>
              </a:r>
              <a:endParaRPr lang="fr-FR" sz="2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765841" y="983610"/>
            <a:ext cx="6791309" cy="461665"/>
            <a:chOff x="826574" y="1696825"/>
            <a:chExt cx="6791309" cy="461665"/>
          </a:xfrm>
        </p:grpSpPr>
        <p:sp>
          <p:nvSpPr>
            <p:cNvPr id="35" name="ZoneTexte 34"/>
            <p:cNvSpPr txBox="1"/>
            <p:nvPr/>
          </p:nvSpPr>
          <p:spPr>
            <a:xfrm>
              <a:off x="1077962" y="1696825"/>
              <a:ext cx="6539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Des profiles pluridisciplinaires avec une spécialité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765841" y="1597675"/>
            <a:ext cx="3892078" cy="461665"/>
            <a:chOff x="826574" y="1696825"/>
            <a:chExt cx="3892078" cy="461665"/>
          </a:xfrm>
        </p:grpSpPr>
        <p:sp>
          <p:nvSpPr>
            <p:cNvPr id="45" name="ZoneTexte 44"/>
            <p:cNvSpPr txBox="1"/>
            <p:nvPr/>
          </p:nvSpPr>
          <p:spPr>
            <a:xfrm>
              <a:off x="1077962" y="1696825"/>
              <a:ext cx="364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Panacher différents profiles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1017229" y="2071348"/>
            <a:ext cx="3049149" cy="461665"/>
            <a:chOff x="826574" y="1696825"/>
            <a:chExt cx="3049149" cy="461665"/>
          </a:xfrm>
        </p:grpSpPr>
        <p:sp>
          <p:nvSpPr>
            <p:cNvPr id="64" name="ZoneTexte 63"/>
            <p:cNvSpPr txBox="1"/>
            <p:nvPr/>
          </p:nvSpPr>
          <p:spPr>
            <a:xfrm>
              <a:off x="1077962" y="1696825"/>
              <a:ext cx="2797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Junior / Expérimenté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5" name="Triangle isocèle 6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1017229" y="2565226"/>
            <a:ext cx="2798329" cy="461665"/>
            <a:chOff x="826574" y="1696825"/>
            <a:chExt cx="2798329" cy="461665"/>
          </a:xfrm>
        </p:grpSpPr>
        <p:sp>
          <p:nvSpPr>
            <p:cNvPr id="72" name="ZoneTexte 71"/>
            <p:cNvSpPr txBox="1"/>
            <p:nvPr/>
          </p:nvSpPr>
          <p:spPr>
            <a:xfrm>
              <a:off x="1077962" y="1696825"/>
              <a:ext cx="2546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Expressif / Réservé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3" name="Triangle isocèle 7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1017229" y="3059104"/>
            <a:ext cx="2632418" cy="461665"/>
            <a:chOff x="826574" y="1696825"/>
            <a:chExt cx="2632418" cy="461665"/>
          </a:xfrm>
        </p:grpSpPr>
        <p:sp>
          <p:nvSpPr>
            <p:cNvPr id="75" name="ZoneTexte 74"/>
            <p:cNvSpPr txBox="1"/>
            <p:nvPr/>
          </p:nvSpPr>
          <p:spPr>
            <a:xfrm>
              <a:off x="1077962" y="1696825"/>
              <a:ext cx="2381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Femme / Homme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6" name="Triangle isocèle 7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r 76"/>
          <p:cNvGrpSpPr/>
          <p:nvPr/>
        </p:nvGrpSpPr>
        <p:grpSpPr>
          <a:xfrm>
            <a:off x="765841" y="3564525"/>
            <a:ext cx="4608019" cy="461665"/>
            <a:chOff x="826574" y="1696825"/>
            <a:chExt cx="4608019" cy="461665"/>
          </a:xfrm>
        </p:grpSpPr>
        <p:sp>
          <p:nvSpPr>
            <p:cNvPr id="78" name="ZoneTexte 77"/>
            <p:cNvSpPr txBox="1"/>
            <p:nvPr/>
          </p:nvSpPr>
          <p:spPr>
            <a:xfrm>
              <a:off x="1077962" y="1696825"/>
              <a:ext cx="435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Ne pas s’arr</a:t>
              </a:r>
              <a:r>
                <a:rPr lang="fr-FR" sz="2400" dirty="0" smtClean="0">
                  <a:solidFill>
                    <a:srgbClr val="7F7F7F"/>
                  </a:solidFill>
                </a:rPr>
                <a:t>êter aux technologies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9" name="Triangle isocèle 7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765841" y="4178590"/>
            <a:ext cx="6451523" cy="461665"/>
            <a:chOff x="826574" y="1696825"/>
            <a:chExt cx="6451523" cy="461665"/>
          </a:xfrm>
        </p:grpSpPr>
        <p:sp>
          <p:nvSpPr>
            <p:cNvPr id="81" name="ZoneTexte 80"/>
            <p:cNvSpPr txBox="1"/>
            <p:nvPr/>
          </p:nvSpPr>
          <p:spPr>
            <a:xfrm>
              <a:off x="1077962" y="1696825"/>
              <a:ext cx="620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Penser à ce qu’une personne va vous apprendre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82" name="Triangle isocèle 8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765841" y="4737948"/>
            <a:ext cx="2528574" cy="461665"/>
            <a:chOff x="826574" y="1696825"/>
            <a:chExt cx="2528574" cy="461665"/>
          </a:xfrm>
        </p:grpSpPr>
        <p:sp>
          <p:nvSpPr>
            <p:cNvPr id="84" name="ZoneTexte 83"/>
            <p:cNvSpPr txBox="1"/>
            <p:nvPr/>
          </p:nvSpPr>
          <p:spPr>
            <a:xfrm>
              <a:off x="1077962" y="1696825"/>
              <a:ext cx="227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Préparer l’avenir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85" name="Triangle isocèle 8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2476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251026" y="5168881"/>
            <a:ext cx="1151767" cy="15802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Storage (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ylindre 4"/>
          <p:cNvSpPr/>
          <p:nvPr/>
        </p:nvSpPr>
        <p:spPr>
          <a:xfrm>
            <a:off x="1569959" y="5168881"/>
            <a:ext cx="1151767" cy="15802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ylindre 5"/>
          <p:cNvSpPr/>
          <p:nvPr/>
        </p:nvSpPr>
        <p:spPr>
          <a:xfrm>
            <a:off x="2908395" y="5168881"/>
            <a:ext cx="1151767" cy="15802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(Neo4j)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à quatre flèches 7"/>
          <p:cNvSpPr/>
          <p:nvPr/>
        </p:nvSpPr>
        <p:spPr>
          <a:xfrm>
            <a:off x="4281033" y="5168881"/>
            <a:ext cx="1586457" cy="1580202"/>
          </a:xfrm>
          <a:prstGeom prst="quad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 Store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67275" y="3869278"/>
            <a:ext cx="3800215" cy="9451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51026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</a:t>
            </a:r>
            <a:r>
              <a:rPr lang="fr-F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402793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Recruiter</a:t>
            </a: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554560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706327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Contest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68123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CMS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820984" y="152406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iOS</a:t>
            </a: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App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206643" y="152406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AndroidApp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51026" y="3869278"/>
            <a:ext cx="1651452" cy="9451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API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738312" y="3662523"/>
            <a:ext cx="46294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endCxn id="9" idx="0"/>
          </p:cNvCxnSpPr>
          <p:nvPr/>
        </p:nvCxnSpPr>
        <p:spPr>
          <a:xfrm>
            <a:off x="3967383" y="3662523"/>
            <a:ext cx="0" cy="206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33" idx="0"/>
          </p:cNvCxnSpPr>
          <p:nvPr/>
        </p:nvCxnSpPr>
        <p:spPr>
          <a:xfrm>
            <a:off x="1076752" y="3662523"/>
            <a:ext cx="0" cy="206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1" idx="2"/>
          </p:cNvCxnSpPr>
          <p:nvPr/>
        </p:nvCxnSpPr>
        <p:spPr>
          <a:xfrm>
            <a:off x="1902477" y="3460490"/>
            <a:ext cx="0" cy="202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12" idx="2"/>
          </p:cNvCxnSpPr>
          <p:nvPr/>
        </p:nvCxnSpPr>
        <p:spPr>
          <a:xfrm>
            <a:off x="3054244" y="3460490"/>
            <a:ext cx="0" cy="202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3" idx="2"/>
          </p:cNvCxnSpPr>
          <p:nvPr/>
        </p:nvCxnSpPr>
        <p:spPr>
          <a:xfrm>
            <a:off x="4206011" y="3460490"/>
            <a:ext cx="0" cy="202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4" idx="2"/>
          </p:cNvCxnSpPr>
          <p:nvPr/>
        </p:nvCxnSpPr>
        <p:spPr>
          <a:xfrm>
            <a:off x="5367807" y="3460490"/>
            <a:ext cx="0" cy="202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44256" y="3460490"/>
            <a:ext cx="0" cy="202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ylindre 73"/>
          <p:cNvSpPr/>
          <p:nvPr/>
        </p:nvSpPr>
        <p:spPr>
          <a:xfrm>
            <a:off x="6914784" y="5168881"/>
            <a:ext cx="1151767" cy="15802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(MySQL)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305186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LaRuche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7566867" y="2038022"/>
            <a:ext cx="999367" cy="14224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Daily </a:t>
            </a:r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Wiz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Connecteur droit avec flèche 76"/>
          <p:cNvCxnSpPr>
            <a:stCxn id="75" idx="2"/>
            <a:endCxn id="74" idx="1"/>
          </p:cNvCxnSpPr>
          <p:nvPr/>
        </p:nvCxnSpPr>
        <p:spPr>
          <a:xfrm>
            <a:off x="6804870" y="3460490"/>
            <a:ext cx="685798" cy="170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6" idx="2"/>
            <a:endCxn id="74" idx="1"/>
          </p:cNvCxnSpPr>
          <p:nvPr/>
        </p:nvCxnSpPr>
        <p:spPr>
          <a:xfrm flipH="1">
            <a:off x="7490668" y="3460490"/>
            <a:ext cx="575883" cy="170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29" idx="2"/>
            <a:endCxn id="12" idx="0"/>
          </p:cNvCxnSpPr>
          <p:nvPr/>
        </p:nvCxnSpPr>
        <p:spPr>
          <a:xfrm>
            <a:off x="2320668" y="1574874"/>
            <a:ext cx="733576" cy="463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30" idx="2"/>
            <a:endCxn id="12" idx="0"/>
          </p:cNvCxnSpPr>
          <p:nvPr/>
        </p:nvCxnSpPr>
        <p:spPr>
          <a:xfrm flipH="1">
            <a:off x="3054244" y="1574874"/>
            <a:ext cx="652083" cy="463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26910" y="4996382"/>
            <a:ext cx="4247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33" idx="2"/>
          </p:cNvCxnSpPr>
          <p:nvPr/>
        </p:nvCxnSpPr>
        <p:spPr>
          <a:xfrm>
            <a:off x="1076752" y="4814445"/>
            <a:ext cx="0" cy="18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4" idx="1"/>
          </p:cNvCxnSpPr>
          <p:nvPr/>
        </p:nvCxnSpPr>
        <p:spPr>
          <a:xfrm>
            <a:off x="826910" y="4996382"/>
            <a:ext cx="0" cy="17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endCxn id="5" idx="1"/>
          </p:cNvCxnSpPr>
          <p:nvPr/>
        </p:nvCxnSpPr>
        <p:spPr>
          <a:xfrm>
            <a:off x="2145843" y="4996382"/>
            <a:ext cx="0" cy="17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endCxn id="6" idx="1"/>
          </p:cNvCxnSpPr>
          <p:nvPr/>
        </p:nvCxnSpPr>
        <p:spPr>
          <a:xfrm>
            <a:off x="3484279" y="4996382"/>
            <a:ext cx="0" cy="17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9" idx="2"/>
          </p:cNvCxnSpPr>
          <p:nvPr/>
        </p:nvCxnSpPr>
        <p:spPr>
          <a:xfrm>
            <a:off x="3967383" y="4814445"/>
            <a:ext cx="0" cy="18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8" idx="0"/>
          </p:cNvCxnSpPr>
          <p:nvPr/>
        </p:nvCxnSpPr>
        <p:spPr>
          <a:xfrm>
            <a:off x="5074262" y="4996382"/>
            <a:ext cx="0" cy="17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6136481" y="59072"/>
            <a:ext cx="29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rgbClr val="595959"/>
                </a:solidFill>
              </a:rPr>
              <a:t>FrontEnd</a:t>
            </a:r>
            <a:r>
              <a:rPr lang="fr-FR" sz="2400" dirty="0" smtClean="0">
                <a:solidFill>
                  <a:srgbClr val="595959"/>
                </a:solidFill>
              </a:rPr>
              <a:t> Architecture</a:t>
            </a:r>
            <a:endParaRPr lang="fr-FR" sz="2400" dirty="0">
              <a:solidFill>
                <a:srgbClr val="595959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6009057" y="614071"/>
            <a:ext cx="31349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009057" y="0"/>
            <a:ext cx="0" cy="6140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symfony_black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6" y="1867530"/>
            <a:ext cx="330072" cy="397494"/>
          </a:xfrm>
          <a:prstGeom prst="rect">
            <a:avLst/>
          </a:prstGeom>
        </p:spPr>
      </p:pic>
      <p:pic>
        <p:nvPicPr>
          <p:cNvPr id="71" name="Image 70" descr="symfony_black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03" y="1871023"/>
            <a:ext cx="330072" cy="397494"/>
          </a:xfrm>
          <a:prstGeom prst="rect">
            <a:avLst/>
          </a:prstGeom>
        </p:spPr>
      </p:pic>
      <p:pic>
        <p:nvPicPr>
          <p:cNvPr id="72" name="Image 71" descr="symfony_black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60" y="1871023"/>
            <a:ext cx="330072" cy="397494"/>
          </a:xfrm>
          <a:prstGeom prst="rect">
            <a:avLst/>
          </a:prstGeom>
        </p:spPr>
      </p:pic>
      <p:pic>
        <p:nvPicPr>
          <p:cNvPr id="73" name="Image 72" descr="symfony_black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11" y="1867530"/>
            <a:ext cx="330072" cy="397494"/>
          </a:xfrm>
          <a:prstGeom prst="rect">
            <a:avLst/>
          </a:prstGeom>
        </p:spPr>
      </p:pic>
      <p:pic>
        <p:nvPicPr>
          <p:cNvPr id="78" name="Image 77" descr="symfony_black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0" y="1871023"/>
            <a:ext cx="330072" cy="397494"/>
          </a:xfrm>
          <a:prstGeom prst="rect">
            <a:avLst/>
          </a:prstGeom>
        </p:spPr>
      </p:pic>
      <p:pic>
        <p:nvPicPr>
          <p:cNvPr id="3" name="Image 2" descr="php-med-trans-ligh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34" y="3761232"/>
            <a:ext cx="406706" cy="218337"/>
          </a:xfrm>
          <a:prstGeom prst="rect">
            <a:avLst/>
          </a:prstGeom>
        </p:spPr>
      </p:pic>
      <p:pic>
        <p:nvPicPr>
          <p:cNvPr id="7" name="Image 6" descr="nodejs-new-pantone-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6" y="3747724"/>
            <a:ext cx="530598" cy="325038"/>
          </a:xfrm>
          <a:prstGeom prst="rect">
            <a:avLst/>
          </a:prstGeom>
        </p:spPr>
      </p:pic>
      <p:pic>
        <p:nvPicPr>
          <p:cNvPr id="15" name="Image 14" descr="wordpress-logo-stacked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61" y="1898864"/>
            <a:ext cx="578418" cy="359338"/>
          </a:xfrm>
          <a:prstGeom prst="rect">
            <a:avLst/>
          </a:prstGeom>
        </p:spPr>
      </p:pic>
      <p:pic>
        <p:nvPicPr>
          <p:cNvPr id="81" name="Image 80" descr="wordpress-logo-stacked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06" y="1872123"/>
            <a:ext cx="578418" cy="359338"/>
          </a:xfrm>
          <a:prstGeom prst="rect">
            <a:avLst/>
          </a:prstGeom>
        </p:spPr>
      </p:pic>
      <p:pic>
        <p:nvPicPr>
          <p:cNvPr id="17" name="Image 16" descr="1280px-MongoDB-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9" y="5168881"/>
            <a:ext cx="919224" cy="249196"/>
          </a:xfrm>
          <a:prstGeom prst="rect">
            <a:avLst/>
          </a:prstGeom>
        </p:spPr>
      </p:pic>
      <p:pic>
        <p:nvPicPr>
          <p:cNvPr id="18" name="Image 17" descr="logo-elasti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4" y="5181467"/>
            <a:ext cx="773237" cy="236610"/>
          </a:xfrm>
          <a:prstGeom prst="rect">
            <a:avLst/>
          </a:prstGeom>
        </p:spPr>
      </p:pic>
      <p:pic>
        <p:nvPicPr>
          <p:cNvPr id="19" name="Image 18" descr="neo4j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87" y="5205995"/>
            <a:ext cx="670583" cy="268233"/>
          </a:xfrm>
          <a:prstGeom prst="rect">
            <a:avLst/>
          </a:prstGeom>
        </p:spPr>
      </p:pic>
      <p:pic>
        <p:nvPicPr>
          <p:cNvPr id="20" name="Image 19" descr="rabbitmq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3" y="5596361"/>
            <a:ext cx="1077448" cy="206062"/>
          </a:xfrm>
          <a:prstGeom prst="rect">
            <a:avLst/>
          </a:prstGeom>
        </p:spPr>
      </p:pic>
      <p:pic>
        <p:nvPicPr>
          <p:cNvPr id="21" name="Image 20" descr="640px-MySQL.sv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349" y="5251584"/>
            <a:ext cx="666638" cy="344777"/>
          </a:xfrm>
          <a:prstGeom prst="rect">
            <a:avLst/>
          </a:prstGeom>
        </p:spPr>
      </p:pic>
      <p:pic>
        <p:nvPicPr>
          <p:cNvPr id="22" name="Image 21" descr="react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62" y="1791103"/>
            <a:ext cx="467668" cy="467668"/>
          </a:xfrm>
          <a:prstGeom prst="rect">
            <a:avLst/>
          </a:prstGeom>
        </p:spPr>
      </p:pic>
      <p:pic>
        <p:nvPicPr>
          <p:cNvPr id="87" name="Image 86" descr="react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5" y="1804188"/>
            <a:ext cx="467668" cy="467668"/>
          </a:xfrm>
          <a:prstGeom prst="rect">
            <a:avLst/>
          </a:prstGeom>
        </p:spPr>
      </p:pic>
      <p:pic>
        <p:nvPicPr>
          <p:cNvPr id="23" name="Image 22" descr="13942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8" y="1844536"/>
            <a:ext cx="333448" cy="333448"/>
          </a:xfrm>
          <a:prstGeom prst="rect">
            <a:avLst/>
          </a:prstGeom>
        </p:spPr>
      </p:pic>
      <p:pic>
        <p:nvPicPr>
          <p:cNvPr id="89" name="Image 88" descr="13942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60" y="1844536"/>
            <a:ext cx="333448" cy="333448"/>
          </a:xfrm>
          <a:prstGeom prst="rect">
            <a:avLst/>
          </a:prstGeom>
        </p:spPr>
      </p:pic>
      <p:pic>
        <p:nvPicPr>
          <p:cNvPr id="90" name="Image 89" descr="13942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62" y="1844536"/>
            <a:ext cx="333448" cy="333448"/>
          </a:xfrm>
          <a:prstGeom prst="rect">
            <a:avLst/>
          </a:prstGeom>
        </p:spPr>
      </p:pic>
      <p:pic>
        <p:nvPicPr>
          <p:cNvPr id="24" name="Image 23" descr="expres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2" y="3824110"/>
            <a:ext cx="805110" cy="179194"/>
          </a:xfrm>
          <a:prstGeom prst="rect">
            <a:avLst/>
          </a:prstGeom>
        </p:spPr>
      </p:pic>
      <p:pic>
        <p:nvPicPr>
          <p:cNvPr id="25" name="Image 24" descr="Swift_logo_with_text.svg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12" y="71418"/>
            <a:ext cx="691304" cy="202206"/>
          </a:xfrm>
          <a:prstGeom prst="rect">
            <a:avLst/>
          </a:prstGeom>
        </p:spPr>
      </p:pic>
      <p:pic>
        <p:nvPicPr>
          <p:cNvPr id="26" name="Image 25" descr="Kotlin_logo_wordm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7" y="71768"/>
            <a:ext cx="725810" cy="1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9708</TotalTime>
  <Words>445</Words>
  <Application>Microsoft Macintosh PowerPoint</Application>
  <PresentationFormat>Présentation à l'écran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Chistine verdier</dc:creator>
  <cp:lastModifiedBy>Rémi Alvado</cp:lastModifiedBy>
  <cp:revision>118</cp:revision>
  <dcterms:created xsi:type="dcterms:W3CDTF">2013-10-09T06:01:48Z</dcterms:created>
  <dcterms:modified xsi:type="dcterms:W3CDTF">2017-01-08T17:16:18Z</dcterms:modified>
</cp:coreProperties>
</file>