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87" r:id="rId6"/>
    <p:sldId id="259" r:id="rId7"/>
    <p:sldId id="263" r:id="rId8"/>
    <p:sldId id="264" r:id="rId9"/>
    <p:sldId id="265" r:id="rId10"/>
    <p:sldId id="268" r:id="rId11"/>
    <p:sldId id="270" r:id="rId12"/>
    <p:sldId id="272" r:id="rId13"/>
    <p:sldId id="274" r:id="rId14"/>
    <p:sldId id="266" r:id="rId15"/>
    <p:sldId id="276" r:id="rId16"/>
    <p:sldId id="277" r:id="rId17"/>
    <p:sldId id="278" r:id="rId18"/>
    <p:sldId id="279" r:id="rId19"/>
    <p:sldId id="280" r:id="rId20"/>
    <p:sldId id="283" r:id="rId21"/>
    <p:sldId id="284" r:id="rId22"/>
    <p:sldId id="285" r:id="rId23"/>
    <p:sldId id="260" r:id="rId24"/>
    <p:sldId id="288" r:id="rId25"/>
    <p:sldId id="289" r:id="rId26"/>
    <p:sldId id="291" r:id="rId27"/>
    <p:sldId id="290" r:id="rId28"/>
    <p:sldId id="295" r:id="rId29"/>
    <p:sldId id="282" r:id="rId30"/>
    <p:sldId id="292" r:id="rId31"/>
    <p:sldId id="286" r:id="rId32"/>
    <p:sldId id="293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8829A-8256-394D-A6D3-87C525E48C80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322FB-251E-6445-9ACD-C0AD4C2D39E6}">
      <dgm:prSet phldrT="[Text]"/>
      <dgm:spPr/>
      <dgm:t>
        <a:bodyPr/>
        <a:lstStyle/>
        <a:p>
          <a:r>
            <a:rPr lang="en-US" dirty="0" smtClean="0"/>
            <a:t>leader</a:t>
          </a:r>
          <a:endParaRPr lang="en-US" dirty="0"/>
        </a:p>
      </dgm:t>
    </dgm:pt>
    <dgm:pt modelId="{EB1042B4-F8D3-8A46-952A-AD11CF5EAB40}" type="parTrans" cxnId="{E94A51A2-0E97-DE42-927E-B52D111B105E}">
      <dgm:prSet/>
      <dgm:spPr/>
      <dgm:t>
        <a:bodyPr/>
        <a:lstStyle/>
        <a:p>
          <a:endParaRPr lang="en-US"/>
        </a:p>
      </dgm:t>
    </dgm:pt>
    <dgm:pt modelId="{5712781A-7464-E546-93EC-8992879C42B8}" type="sibTrans" cxnId="{E94A51A2-0E97-DE42-927E-B52D111B105E}">
      <dgm:prSet/>
      <dgm:spPr/>
      <dgm:t>
        <a:bodyPr/>
        <a:lstStyle/>
        <a:p>
          <a:endParaRPr lang="en-US"/>
        </a:p>
      </dgm:t>
    </dgm:pt>
    <dgm:pt modelId="{392927D8-BBEB-E44D-866F-56874E10D1A8}">
      <dgm:prSet phldrT="[Text]"/>
      <dgm:spPr/>
      <dgm:t>
        <a:bodyPr/>
        <a:lstStyle/>
        <a:p>
          <a:r>
            <a:rPr lang="en-US" dirty="0" smtClean="0"/>
            <a:t>follower</a:t>
          </a:r>
          <a:endParaRPr lang="en-US" dirty="0"/>
        </a:p>
      </dgm:t>
    </dgm:pt>
    <dgm:pt modelId="{BA5EABC4-B169-1F47-9BD1-FED0F3282CCF}" type="parTrans" cxnId="{F90DC33A-7B92-1B48-B3E7-D10F8E94EE92}">
      <dgm:prSet/>
      <dgm:spPr/>
      <dgm:t>
        <a:bodyPr/>
        <a:lstStyle/>
        <a:p>
          <a:endParaRPr lang="en-US"/>
        </a:p>
      </dgm:t>
    </dgm:pt>
    <dgm:pt modelId="{13175677-5997-A841-AFE4-FE8B0E2720E9}" type="sibTrans" cxnId="{F90DC33A-7B92-1B48-B3E7-D10F8E94EE92}">
      <dgm:prSet/>
      <dgm:spPr/>
      <dgm:t>
        <a:bodyPr/>
        <a:lstStyle/>
        <a:p>
          <a:endParaRPr lang="en-US"/>
        </a:p>
      </dgm:t>
    </dgm:pt>
    <dgm:pt modelId="{FCE4FE83-A98F-A644-8295-478CDED1B018}">
      <dgm:prSet phldrT="[Text]"/>
      <dgm:spPr/>
      <dgm:t>
        <a:bodyPr/>
        <a:lstStyle/>
        <a:p>
          <a:r>
            <a:rPr lang="en-US" dirty="0" smtClean="0"/>
            <a:t>follower</a:t>
          </a:r>
          <a:endParaRPr lang="en-US" dirty="0"/>
        </a:p>
      </dgm:t>
    </dgm:pt>
    <dgm:pt modelId="{83E22B88-EB70-914F-BF6C-EEDF0ADB9E13}" type="parTrans" cxnId="{C7AE125A-C2E2-3442-8DA9-CE397001B0EC}">
      <dgm:prSet/>
      <dgm:spPr/>
      <dgm:t>
        <a:bodyPr/>
        <a:lstStyle/>
        <a:p>
          <a:endParaRPr lang="en-US"/>
        </a:p>
      </dgm:t>
    </dgm:pt>
    <dgm:pt modelId="{8D0420B9-0679-E240-8622-BB752BFDE899}" type="sibTrans" cxnId="{C7AE125A-C2E2-3442-8DA9-CE397001B0EC}">
      <dgm:prSet/>
      <dgm:spPr/>
      <dgm:t>
        <a:bodyPr/>
        <a:lstStyle/>
        <a:p>
          <a:endParaRPr lang="en-US"/>
        </a:p>
      </dgm:t>
    </dgm:pt>
    <dgm:pt modelId="{4AD04596-26FE-8349-8BCE-1A017CBCEA27}" type="pres">
      <dgm:prSet presAssocID="{5E38829A-8256-394D-A6D3-87C525E48C8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F7C03A-A629-1B4F-86A6-757CE3B8DC78}" type="pres">
      <dgm:prSet presAssocID="{CD0322FB-251E-6445-9ACD-C0AD4C2D39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18872-7FE5-4F4B-A723-4BED7C1FC581}" type="pres">
      <dgm:prSet presAssocID="{5712781A-7464-E546-93EC-8992879C42B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0E1630-E1C8-7247-8E7A-605D0D6CDF4F}" type="pres">
      <dgm:prSet presAssocID="{5712781A-7464-E546-93EC-8992879C42B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6206501-425B-7F41-B776-2FCF8ADD1F40}" type="pres">
      <dgm:prSet presAssocID="{392927D8-BBEB-E44D-866F-56874E10D1A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66353-E45C-1141-AB57-0F5CDEB5C518}" type="pres">
      <dgm:prSet presAssocID="{13175677-5997-A841-AFE4-FE8B0E2720E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2D6A89D-94D9-994D-8027-DA0998CF0645}" type="pres">
      <dgm:prSet presAssocID="{13175677-5997-A841-AFE4-FE8B0E2720E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A97A60A-954A-4344-B3B4-5DB75B0EE9E7}" type="pres">
      <dgm:prSet presAssocID="{FCE4FE83-A98F-A644-8295-478CDED1B0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6E349-5376-BF4A-940A-23960FE55969}" type="pres">
      <dgm:prSet presAssocID="{8D0420B9-0679-E240-8622-BB752BFDE89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4B93D7D-89CB-5F49-AAF4-F389183DCE17}" type="pres">
      <dgm:prSet presAssocID="{8D0420B9-0679-E240-8622-BB752BFDE899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CBF210-08E4-4140-8F98-8EAFDD06CDE8}" type="presOf" srcId="{5712781A-7464-E546-93EC-8992879C42B8}" destId="{25D18872-7FE5-4F4B-A723-4BED7C1FC581}" srcOrd="0" destOrd="0" presId="urn:microsoft.com/office/officeart/2005/8/layout/cycle7"/>
    <dgm:cxn modelId="{E94A51A2-0E97-DE42-927E-B52D111B105E}" srcId="{5E38829A-8256-394D-A6D3-87C525E48C80}" destId="{CD0322FB-251E-6445-9ACD-C0AD4C2D39E6}" srcOrd="0" destOrd="0" parTransId="{EB1042B4-F8D3-8A46-952A-AD11CF5EAB40}" sibTransId="{5712781A-7464-E546-93EC-8992879C42B8}"/>
    <dgm:cxn modelId="{259533AE-2C6D-F140-B3F4-B0B692E202D8}" type="presOf" srcId="{5712781A-7464-E546-93EC-8992879C42B8}" destId="{6B0E1630-E1C8-7247-8E7A-605D0D6CDF4F}" srcOrd="1" destOrd="0" presId="urn:microsoft.com/office/officeart/2005/8/layout/cycle7"/>
    <dgm:cxn modelId="{C7AE125A-C2E2-3442-8DA9-CE397001B0EC}" srcId="{5E38829A-8256-394D-A6D3-87C525E48C80}" destId="{FCE4FE83-A98F-A644-8295-478CDED1B018}" srcOrd="2" destOrd="0" parTransId="{83E22B88-EB70-914F-BF6C-EEDF0ADB9E13}" sibTransId="{8D0420B9-0679-E240-8622-BB752BFDE899}"/>
    <dgm:cxn modelId="{F90DC33A-7B92-1B48-B3E7-D10F8E94EE92}" srcId="{5E38829A-8256-394D-A6D3-87C525E48C80}" destId="{392927D8-BBEB-E44D-866F-56874E10D1A8}" srcOrd="1" destOrd="0" parTransId="{BA5EABC4-B169-1F47-9BD1-FED0F3282CCF}" sibTransId="{13175677-5997-A841-AFE4-FE8B0E2720E9}"/>
    <dgm:cxn modelId="{1C178CB9-9001-7F42-874C-FCF05E99D2E1}" type="presOf" srcId="{8D0420B9-0679-E240-8622-BB752BFDE899}" destId="{A4B93D7D-89CB-5F49-AAF4-F389183DCE17}" srcOrd="1" destOrd="0" presId="urn:microsoft.com/office/officeart/2005/8/layout/cycle7"/>
    <dgm:cxn modelId="{A8B2ED74-631E-914B-8020-07A956DBD449}" type="presOf" srcId="{392927D8-BBEB-E44D-866F-56874E10D1A8}" destId="{F6206501-425B-7F41-B776-2FCF8ADD1F40}" srcOrd="0" destOrd="0" presId="urn:microsoft.com/office/officeart/2005/8/layout/cycle7"/>
    <dgm:cxn modelId="{3759BD82-91E4-2146-B66F-0FFDD24BAE0F}" type="presOf" srcId="{8D0420B9-0679-E240-8622-BB752BFDE899}" destId="{1F16E349-5376-BF4A-940A-23960FE55969}" srcOrd="0" destOrd="0" presId="urn:microsoft.com/office/officeart/2005/8/layout/cycle7"/>
    <dgm:cxn modelId="{AF5A41A0-4B9A-1547-97CD-9DBA0322863A}" type="presOf" srcId="{5E38829A-8256-394D-A6D3-87C525E48C80}" destId="{4AD04596-26FE-8349-8BCE-1A017CBCEA27}" srcOrd="0" destOrd="0" presId="urn:microsoft.com/office/officeart/2005/8/layout/cycle7"/>
    <dgm:cxn modelId="{5BAF477C-9242-6D40-B78E-47A2868F7A1B}" type="presOf" srcId="{CD0322FB-251E-6445-9ACD-C0AD4C2D39E6}" destId="{2EF7C03A-A629-1B4F-86A6-757CE3B8DC78}" srcOrd="0" destOrd="0" presId="urn:microsoft.com/office/officeart/2005/8/layout/cycle7"/>
    <dgm:cxn modelId="{6408CB8C-4411-2C4E-A2D8-6EDCF8B1AD87}" type="presOf" srcId="{FCE4FE83-A98F-A644-8295-478CDED1B018}" destId="{EA97A60A-954A-4344-B3B4-5DB75B0EE9E7}" srcOrd="0" destOrd="0" presId="urn:microsoft.com/office/officeart/2005/8/layout/cycle7"/>
    <dgm:cxn modelId="{0522C84C-CEFE-5541-9AA5-5E1935CEAADD}" type="presOf" srcId="{13175677-5997-A841-AFE4-FE8B0E2720E9}" destId="{42D6A89D-94D9-994D-8027-DA0998CF0645}" srcOrd="1" destOrd="0" presId="urn:microsoft.com/office/officeart/2005/8/layout/cycle7"/>
    <dgm:cxn modelId="{49568E38-0CFF-374A-8C84-23297C61FB88}" type="presOf" srcId="{13175677-5997-A841-AFE4-FE8B0E2720E9}" destId="{45B66353-E45C-1141-AB57-0F5CDEB5C518}" srcOrd="0" destOrd="0" presId="urn:microsoft.com/office/officeart/2005/8/layout/cycle7"/>
    <dgm:cxn modelId="{83001BD5-DF5A-F243-B9EE-D05426876293}" type="presParOf" srcId="{4AD04596-26FE-8349-8BCE-1A017CBCEA27}" destId="{2EF7C03A-A629-1B4F-86A6-757CE3B8DC78}" srcOrd="0" destOrd="0" presId="urn:microsoft.com/office/officeart/2005/8/layout/cycle7"/>
    <dgm:cxn modelId="{06FB2C4C-6D21-F341-8EBA-3DBF4E47EA19}" type="presParOf" srcId="{4AD04596-26FE-8349-8BCE-1A017CBCEA27}" destId="{25D18872-7FE5-4F4B-A723-4BED7C1FC581}" srcOrd="1" destOrd="0" presId="urn:microsoft.com/office/officeart/2005/8/layout/cycle7"/>
    <dgm:cxn modelId="{2721A003-1E19-FD46-BF52-70891868707E}" type="presParOf" srcId="{25D18872-7FE5-4F4B-A723-4BED7C1FC581}" destId="{6B0E1630-E1C8-7247-8E7A-605D0D6CDF4F}" srcOrd="0" destOrd="0" presId="urn:microsoft.com/office/officeart/2005/8/layout/cycle7"/>
    <dgm:cxn modelId="{81C0A06C-7659-5940-974C-6760B56BD3BE}" type="presParOf" srcId="{4AD04596-26FE-8349-8BCE-1A017CBCEA27}" destId="{F6206501-425B-7F41-B776-2FCF8ADD1F40}" srcOrd="2" destOrd="0" presId="urn:microsoft.com/office/officeart/2005/8/layout/cycle7"/>
    <dgm:cxn modelId="{ED3241B9-B1A8-2E4E-A7F5-3E0FD5BF6826}" type="presParOf" srcId="{4AD04596-26FE-8349-8BCE-1A017CBCEA27}" destId="{45B66353-E45C-1141-AB57-0F5CDEB5C518}" srcOrd="3" destOrd="0" presId="urn:microsoft.com/office/officeart/2005/8/layout/cycle7"/>
    <dgm:cxn modelId="{7D147F2C-ECED-9245-BB2D-9B16E236C56B}" type="presParOf" srcId="{45B66353-E45C-1141-AB57-0F5CDEB5C518}" destId="{42D6A89D-94D9-994D-8027-DA0998CF0645}" srcOrd="0" destOrd="0" presId="urn:microsoft.com/office/officeart/2005/8/layout/cycle7"/>
    <dgm:cxn modelId="{2363E241-662D-5D41-8C16-3CA4BDB8F77B}" type="presParOf" srcId="{4AD04596-26FE-8349-8BCE-1A017CBCEA27}" destId="{EA97A60A-954A-4344-B3B4-5DB75B0EE9E7}" srcOrd="4" destOrd="0" presId="urn:microsoft.com/office/officeart/2005/8/layout/cycle7"/>
    <dgm:cxn modelId="{0A34BDE7-A982-C346-B66D-8492A775A32D}" type="presParOf" srcId="{4AD04596-26FE-8349-8BCE-1A017CBCEA27}" destId="{1F16E349-5376-BF4A-940A-23960FE55969}" srcOrd="5" destOrd="0" presId="urn:microsoft.com/office/officeart/2005/8/layout/cycle7"/>
    <dgm:cxn modelId="{EB1F1E8D-A0F5-9C42-9C87-9224E492590D}" type="presParOf" srcId="{1F16E349-5376-BF4A-940A-23960FE55969}" destId="{A4B93D7D-89CB-5F49-AAF4-F389183DCE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7C03A-A629-1B4F-86A6-757CE3B8DC78}">
      <dsp:nvSpPr>
        <dsp:cNvPr id="0" name=""/>
        <dsp:cNvSpPr/>
      </dsp:nvSpPr>
      <dsp:spPr>
        <a:xfrm>
          <a:off x="1844180" y="394"/>
          <a:ext cx="1098561" cy="549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leader</a:t>
          </a:r>
          <a:endParaRPr lang="en-US" sz="2100" kern="1200" dirty="0"/>
        </a:p>
      </dsp:txBody>
      <dsp:txXfrm>
        <a:off x="1860268" y="16482"/>
        <a:ext cx="1066385" cy="517104"/>
      </dsp:txXfrm>
    </dsp:sp>
    <dsp:sp modelId="{25D18872-7FE5-4F4B-A723-4BED7C1FC581}">
      <dsp:nvSpPr>
        <dsp:cNvPr id="0" name=""/>
        <dsp:cNvSpPr/>
      </dsp:nvSpPr>
      <dsp:spPr>
        <a:xfrm rot="3600000">
          <a:off x="2560979" y="963837"/>
          <a:ext cx="571320" cy="19224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18653" y="1002287"/>
        <a:ext cx="455972" cy="115348"/>
      </dsp:txXfrm>
    </dsp:sp>
    <dsp:sp modelId="{F6206501-425B-7F41-B776-2FCF8ADD1F40}">
      <dsp:nvSpPr>
        <dsp:cNvPr id="0" name=""/>
        <dsp:cNvSpPr/>
      </dsp:nvSpPr>
      <dsp:spPr>
        <a:xfrm>
          <a:off x="2750536" y="1570248"/>
          <a:ext cx="1098561" cy="549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follower</a:t>
          </a:r>
          <a:endParaRPr lang="en-US" sz="2100" kern="1200" dirty="0"/>
        </a:p>
      </dsp:txBody>
      <dsp:txXfrm>
        <a:off x="2766624" y="1586336"/>
        <a:ext cx="1066385" cy="517104"/>
      </dsp:txXfrm>
    </dsp:sp>
    <dsp:sp modelId="{45B66353-E45C-1141-AB57-0F5CDEB5C518}">
      <dsp:nvSpPr>
        <dsp:cNvPr id="0" name=""/>
        <dsp:cNvSpPr/>
      </dsp:nvSpPr>
      <dsp:spPr>
        <a:xfrm rot="10800000">
          <a:off x="2107801" y="1748764"/>
          <a:ext cx="571320" cy="19224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165475" y="1787214"/>
        <a:ext cx="455972" cy="115348"/>
      </dsp:txXfrm>
    </dsp:sp>
    <dsp:sp modelId="{EA97A60A-954A-4344-B3B4-5DB75B0EE9E7}">
      <dsp:nvSpPr>
        <dsp:cNvPr id="0" name=""/>
        <dsp:cNvSpPr/>
      </dsp:nvSpPr>
      <dsp:spPr>
        <a:xfrm>
          <a:off x="937825" y="1570248"/>
          <a:ext cx="1098561" cy="5492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follower</a:t>
          </a:r>
          <a:endParaRPr lang="en-US" sz="2100" kern="1200" dirty="0"/>
        </a:p>
      </dsp:txBody>
      <dsp:txXfrm>
        <a:off x="953913" y="1586336"/>
        <a:ext cx="1066385" cy="517104"/>
      </dsp:txXfrm>
    </dsp:sp>
    <dsp:sp modelId="{1F16E349-5376-BF4A-940A-23960FE55969}">
      <dsp:nvSpPr>
        <dsp:cNvPr id="0" name=""/>
        <dsp:cNvSpPr/>
      </dsp:nvSpPr>
      <dsp:spPr>
        <a:xfrm rot="18000000">
          <a:off x="1654623" y="963837"/>
          <a:ext cx="571320" cy="192248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12297" y="1002287"/>
        <a:ext cx="455972" cy="115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7F2C-3DD3-5740-8DD0-1431230DB02C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AA5D7-8EAE-344C-B67C-366CE1F4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outage…</a:t>
            </a:r>
          </a:p>
          <a:p>
            <a:pPr lvl="1"/>
            <a:r>
              <a:rPr lang="en-US" dirty="0" smtClean="0"/>
              <a:t>Nodes Goes Down</a:t>
            </a:r>
          </a:p>
          <a:p>
            <a:pPr lvl="1"/>
            <a:r>
              <a:rPr lang="en-US" dirty="0" smtClean="0"/>
              <a:t>Network Partitions</a:t>
            </a:r>
          </a:p>
          <a:p>
            <a:pPr lvl="1"/>
            <a:r>
              <a:rPr lang="en-US" dirty="0" smtClean="0"/>
              <a:t>Disk Corruption</a:t>
            </a:r>
          </a:p>
          <a:p>
            <a:pPr lvl="0"/>
            <a:r>
              <a:rPr lang="en-US" dirty="0" smtClean="0"/>
              <a:t>Coordination:</a:t>
            </a:r>
            <a:r>
              <a:rPr lang="en-US" baseline="0" dirty="0" smtClean="0"/>
              <a:t> Task Assignment</a:t>
            </a:r>
          </a:p>
          <a:p>
            <a:pPr lvl="0"/>
            <a:r>
              <a:rPr lang="en-US" baseline="0" dirty="0" smtClean="0"/>
              <a:t>Operational Complexity: </a:t>
            </a:r>
          </a:p>
          <a:p>
            <a:pPr lvl="1"/>
            <a:r>
              <a:rPr lang="en-US" dirty="0" smtClean="0"/>
              <a:t>Finding other cluster members</a:t>
            </a:r>
          </a:p>
          <a:p>
            <a:pPr lvl="1"/>
            <a:r>
              <a:rPr lang="en-US" dirty="0" smtClean="0"/>
              <a:t>Dynamic Configuration</a:t>
            </a:r>
          </a:p>
          <a:p>
            <a:pPr lvl="1"/>
            <a:r>
              <a:rPr lang="en-US" dirty="0" smtClean="0"/>
              <a:t>Group Membership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A5D7-8EAE-344C-B67C-366CE1F4C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use the sync call before a read, </a:t>
            </a:r>
            <a:r>
              <a:rPr lang="en-US" dirty="0" err="1" smtClean="0"/>
              <a:t>ZooKeeper</a:t>
            </a:r>
            <a:r>
              <a:rPr lang="en-US" dirty="0" smtClean="0"/>
              <a:t> provides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ilnearizability</a:t>
            </a:r>
            <a:r>
              <a:rPr lang="en-US" dirty="0" smtClean="0"/>
              <a:t> for </a:t>
            </a:r>
            <a:r>
              <a:rPr lang="en-US" dirty="0" err="1" smtClean="0"/>
              <a:t>sync+read</a:t>
            </a:r>
            <a:r>
              <a:rPr lang="en-US" dirty="0" smtClean="0"/>
              <a:t> and write operations (this is true with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certain timing assumption made in </a:t>
            </a:r>
            <a:r>
              <a:rPr lang="en-US" dirty="0" err="1" smtClean="0"/>
              <a:t>ZooKeeper</a:t>
            </a:r>
            <a:r>
              <a:rPr lang="en-US" dirty="0" smtClean="0"/>
              <a:t> for efficiency).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AA5D7-8EAE-344C-B67C-366CE1F4CF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A3C1207-4C3F-8741-BE01-0AF68EFFE1A8}" type="datetimeFigureOut">
              <a:rPr lang="en-US" smtClean="0"/>
              <a:t>10/30/13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2DFAC12-D789-AF4E-9D8C-3D09B9A6F5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kazoo.readthedocs.org/en/latest/" TargetMode="External"/><Relationship Id="rId4" Type="http://schemas.openxmlformats.org/officeDocument/2006/relationships/hyperlink" Target="http://curator.incubator.apache.org/" TargetMode="External"/><Relationship Id="rId5" Type="http://schemas.openxmlformats.org/officeDocument/2006/relationships/hyperlink" Target="http://twitter.github.io/comm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mille@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So we</a:t>
            </a:r>
            <a:r>
              <a:rPr lang="fr-FR" sz="4800" dirty="0" smtClean="0"/>
              <a:t>’</a:t>
            </a:r>
            <a:r>
              <a:rPr lang="en-US" sz="4800" dirty="0" smtClean="0"/>
              <a:t>re running </a:t>
            </a:r>
            <a:r>
              <a:rPr lang="en-US" sz="6000" dirty="0" err="1" smtClean="0"/>
              <a:t>ZooKeeper</a:t>
            </a:r>
            <a:r>
              <a:rPr lang="en-US" sz="6000" dirty="0" smtClean="0"/>
              <a:t>. </a:t>
            </a:r>
            <a:r>
              <a:rPr lang="en-US" sz="6000" i="1" dirty="0" smtClean="0"/>
              <a:t>Now What?</a:t>
            </a:r>
            <a:endParaRPr lang="en-US" sz="6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Camille Fournier, Rent the Runway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skamille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4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68768" y="500184"/>
            <a:ext cx="4786923" cy="2631831"/>
            <a:chOff x="2168768" y="500184"/>
            <a:chExt cx="4786923" cy="2631831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085400497"/>
                </p:ext>
              </p:extLst>
            </p:nvPr>
          </p:nvGraphicFramePr>
          <p:xfrm>
            <a:off x="2168768" y="752231"/>
            <a:ext cx="4786923" cy="21199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4" name="Rectangle 33"/>
            <p:cNvSpPr/>
            <p:nvPr/>
          </p:nvSpPr>
          <p:spPr>
            <a:xfrm>
              <a:off x="2887783" y="500184"/>
              <a:ext cx="3442679" cy="263183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Basics: Cluster Interactions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70000" y="1217246"/>
            <a:ext cx="2774462" cy="1084385"/>
            <a:chOff x="1270000" y="1217246"/>
            <a:chExt cx="2774462" cy="1084385"/>
          </a:xfrm>
        </p:grpSpPr>
        <p:sp>
          <p:nvSpPr>
            <p:cNvPr id="11" name="Oval 10"/>
            <p:cNvSpPr/>
            <p:nvPr/>
          </p:nvSpPr>
          <p:spPr>
            <a:xfrm>
              <a:off x="1270000" y="157870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cli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46922" y="1217246"/>
              <a:ext cx="1797540" cy="722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172308" y="2872154"/>
            <a:ext cx="1934307" cy="1191846"/>
            <a:chOff x="1172308" y="2872154"/>
            <a:chExt cx="1934307" cy="1191846"/>
          </a:xfrm>
        </p:grpSpPr>
        <p:sp>
          <p:nvSpPr>
            <p:cNvPr id="9" name="Oval 8"/>
            <p:cNvSpPr/>
            <p:nvPr/>
          </p:nvSpPr>
          <p:spPr>
            <a:xfrm>
              <a:off x="1172308" y="3341077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9" idx="7"/>
            </p:cNvCxnSpPr>
            <p:nvPr/>
          </p:nvCxnSpPr>
          <p:spPr>
            <a:xfrm flipV="1">
              <a:off x="2006163" y="2872154"/>
              <a:ext cx="1100452" cy="574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87783" y="2872154"/>
            <a:ext cx="976922" cy="1553307"/>
            <a:chOff x="2887783" y="2872154"/>
            <a:chExt cx="976922" cy="1553307"/>
          </a:xfrm>
        </p:grpSpPr>
        <p:sp>
          <p:nvSpPr>
            <p:cNvPr id="10" name="Oval 9"/>
            <p:cNvSpPr/>
            <p:nvPr/>
          </p:nvSpPr>
          <p:spPr>
            <a:xfrm>
              <a:off x="2887783" y="370253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438769" y="2872154"/>
              <a:ext cx="78154" cy="830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95631" y="2872154"/>
            <a:ext cx="976922" cy="1344245"/>
            <a:chOff x="5095631" y="2872154"/>
            <a:chExt cx="976922" cy="1344245"/>
          </a:xfrm>
        </p:grpSpPr>
        <p:sp>
          <p:nvSpPr>
            <p:cNvPr id="12" name="Oval 11"/>
            <p:cNvSpPr/>
            <p:nvPr/>
          </p:nvSpPr>
          <p:spPr>
            <a:xfrm>
              <a:off x="5095631" y="349347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2" idx="0"/>
            </p:cNvCxnSpPr>
            <p:nvPr/>
          </p:nvCxnSpPr>
          <p:spPr>
            <a:xfrm flipH="1" flipV="1">
              <a:off x="5353538" y="2872154"/>
              <a:ext cx="230554" cy="621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20154" y="2872154"/>
            <a:ext cx="1623646" cy="982784"/>
            <a:chOff x="5920154" y="2872154"/>
            <a:chExt cx="1623646" cy="982784"/>
          </a:xfrm>
        </p:grpSpPr>
        <p:sp>
          <p:nvSpPr>
            <p:cNvPr id="13" name="Oval 12"/>
            <p:cNvSpPr/>
            <p:nvPr/>
          </p:nvSpPr>
          <p:spPr>
            <a:xfrm>
              <a:off x="6566878" y="3132015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5920154" y="2872154"/>
              <a:ext cx="1015999" cy="259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095631" y="1035538"/>
            <a:ext cx="2817444" cy="904631"/>
            <a:chOff x="5095631" y="1035538"/>
            <a:chExt cx="2817444" cy="904631"/>
          </a:xfrm>
        </p:grpSpPr>
        <p:sp>
          <p:nvSpPr>
            <p:cNvPr id="14" name="Oval 13"/>
            <p:cNvSpPr/>
            <p:nvPr/>
          </p:nvSpPr>
          <p:spPr>
            <a:xfrm>
              <a:off x="6936153" y="121724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4" idx="2"/>
            </p:cNvCxnSpPr>
            <p:nvPr/>
          </p:nvCxnSpPr>
          <p:spPr>
            <a:xfrm flipH="1" flipV="1">
              <a:off x="5095631" y="1035538"/>
              <a:ext cx="1840522" cy="543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78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87783" y="500184"/>
            <a:ext cx="3442679" cy="26318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Basics: Cluster Interactions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70000" y="1217246"/>
            <a:ext cx="2774462" cy="1084385"/>
            <a:chOff x="1270000" y="1217246"/>
            <a:chExt cx="2774462" cy="1084385"/>
          </a:xfrm>
        </p:grpSpPr>
        <p:sp>
          <p:nvSpPr>
            <p:cNvPr id="11" name="Oval 10"/>
            <p:cNvSpPr/>
            <p:nvPr/>
          </p:nvSpPr>
          <p:spPr>
            <a:xfrm>
              <a:off x="1270000" y="157870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cli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46922" y="1217246"/>
              <a:ext cx="1797540" cy="722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172308" y="2872154"/>
            <a:ext cx="1934307" cy="1191846"/>
            <a:chOff x="1172308" y="2872154"/>
            <a:chExt cx="1934307" cy="1191846"/>
          </a:xfrm>
        </p:grpSpPr>
        <p:sp>
          <p:nvSpPr>
            <p:cNvPr id="9" name="Oval 8"/>
            <p:cNvSpPr/>
            <p:nvPr/>
          </p:nvSpPr>
          <p:spPr>
            <a:xfrm>
              <a:off x="1172308" y="3341077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9" idx="7"/>
            </p:cNvCxnSpPr>
            <p:nvPr/>
          </p:nvCxnSpPr>
          <p:spPr>
            <a:xfrm flipV="1">
              <a:off x="2006163" y="2872154"/>
              <a:ext cx="1100452" cy="574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87783" y="2872154"/>
            <a:ext cx="976922" cy="1553307"/>
            <a:chOff x="2887783" y="2872154"/>
            <a:chExt cx="976922" cy="1553307"/>
          </a:xfrm>
        </p:grpSpPr>
        <p:sp>
          <p:nvSpPr>
            <p:cNvPr id="10" name="Oval 9"/>
            <p:cNvSpPr/>
            <p:nvPr/>
          </p:nvSpPr>
          <p:spPr>
            <a:xfrm>
              <a:off x="2887783" y="370253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3438769" y="2872154"/>
              <a:ext cx="78154" cy="8303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95631" y="2872154"/>
            <a:ext cx="976922" cy="1344245"/>
            <a:chOff x="5095631" y="2872154"/>
            <a:chExt cx="976922" cy="1344245"/>
          </a:xfrm>
        </p:grpSpPr>
        <p:sp>
          <p:nvSpPr>
            <p:cNvPr id="12" name="Oval 11"/>
            <p:cNvSpPr/>
            <p:nvPr/>
          </p:nvSpPr>
          <p:spPr>
            <a:xfrm>
              <a:off x="5095631" y="349347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2" idx="0"/>
            </p:cNvCxnSpPr>
            <p:nvPr/>
          </p:nvCxnSpPr>
          <p:spPr>
            <a:xfrm flipH="1" flipV="1">
              <a:off x="5353538" y="2872154"/>
              <a:ext cx="230554" cy="621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20154" y="2872154"/>
            <a:ext cx="1623646" cy="982784"/>
            <a:chOff x="5920154" y="2872154"/>
            <a:chExt cx="1623646" cy="982784"/>
          </a:xfrm>
        </p:grpSpPr>
        <p:sp>
          <p:nvSpPr>
            <p:cNvPr id="13" name="Oval 12"/>
            <p:cNvSpPr/>
            <p:nvPr/>
          </p:nvSpPr>
          <p:spPr>
            <a:xfrm>
              <a:off x="6566878" y="3132015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5920154" y="2872154"/>
              <a:ext cx="1015999" cy="259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095631" y="1035538"/>
            <a:ext cx="2817444" cy="904631"/>
            <a:chOff x="5095631" y="1035538"/>
            <a:chExt cx="2817444" cy="904631"/>
          </a:xfrm>
        </p:grpSpPr>
        <p:sp>
          <p:nvSpPr>
            <p:cNvPr id="14" name="Oval 13"/>
            <p:cNvSpPr/>
            <p:nvPr/>
          </p:nvSpPr>
          <p:spPr>
            <a:xfrm>
              <a:off x="6936153" y="121724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4" idx="2"/>
            </p:cNvCxnSpPr>
            <p:nvPr/>
          </p:nvCxnSpPr>
          <p:spPr>
            <a:xfrm flipH="1" flipV="1">
              <a:off x="5095631" y="1035538"/>
              <a:ext cx="1840522" cy="543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007775" y="746118"/>
            <a:ext cx="1098561" cy="549280"/>
            <a:chOff x="1844180" y="394"/>
            <a:chExt cx="1098561" cy="549280"/>
          </a:xfrm>
        </p:grpSpPr>
        <p:sp>
          <p:nvSpPr>
            <p:cNvPr id="52" name="Rounded Rectangle 51"/>
            <p:cNvSpPr/>
            <p:nvPr/>
          </p:nvSpPr>
          <p:spPr>
            <a:xfrm>
              <a:off x="1844180" y="394"/>
              <a:ext cx="1098561" cy="549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1860268" y="16482"/>
              <a:ext cx="1066385" cy="517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leader</a:t>
              </a:r>
              <a:endParaRPr lang="en-US" sz="21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94572" y="1520025"/>
            <a:ext cx="192248" cy="571320"/>
            <a:chOff x="2750515" y="774301"/>
            <a:chExt cx="192248" cy="571320"/>
          </a:xfrm>
        </p:grpSpPr>
        <p:sp>
          <p:nvSpPr>
            <p:cNvPr id="50" name="Left-Right Arrow 49"/>
            <p:cNvSpPr/>
            <p:nvPr/>
          </p:nvSpPr>
          <p:spPr>
            <a:xfrm rot="3600000">
              <a:off x="2560979" y="963837"/>
              <a:ext cx="571320" cy="19224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Left-Right Arrow 6"/>
            <p:cNvSpPr/>
            <p:nvPr/>
          </p:nvSpPr>
          <p:spPr>
            <a:xfrm rot="3600000">
              <a:off x="2618653" y="1002287"/>
              <a:ext cx="455972" cy="115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4131" y="2315972"/>
            <a:ext cx="1098561" cy="549280"/>
            <a:chOff x="2750536" y="1570248"/>
            <a:chExt cx="1098561" cy="549280"/>
          </a:xfrm>
        </p:grpSpPr>
        <p:sp>
          <p:nvSpPr>
            <p:cNvPr id="48" name="Rounded Rectangle 47"/>
            <p:cNvSpPr/>
            <p:nvPr/>
          </p:nvSpPr>
          <p:spPr>
            <a:xfrm>
              <a:off x="2750536" y="1570248"/>
              <a:ext cx="1098561" cy="549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2766624" y="1586336"/>
              <a:ext cx="1066385" cy="517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follower</a:t>
              </a:r>
              <a:endParaRPr lang="en-US" sz="2100" kern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420" y="1520025"/>
            <a:ext cx="1741296" cy="1345227"/>
            <a:chOff x="3101420" y="1520025"/>
            <a:chExt cx="1741296" cy="1345227"/>
          </a:xfrm>
        </p:grpSpPr>
        <p:grpSp>
          <p:nvGrpSpPr>
            <p:cNvPr id="30" name="Group 29"/>
            <p:cNvGrpSpPr/>
            <p:nvPr/>
          </p:nvGrpSpPr>
          <p:grpSpPr>
            <a:xfrm>
              <a:off x="4271396" y="2494488"/>
              <a:ext cx="571320" cy="192248"/>
              <a:chOff x="2107801" y="1748764"/>
              <a:chExt cx="571320" cy="192248"/>
            </a:xfrm>
          </p:grpSpPr>
          <p:sp>
            <p:nvSpPr>
              <p:cNvPr id="46" name="Left-Right Arrow 45"/>
              <p:cNvSpPr/>
              <p:nvPr/>
            </p:nvSpPr>
            <p:spPr>
              <a:xfrm rot="10800000">
                <a:off x="2107801" y="1748764"/>
                <a:ext cx="571320" cy="192248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Left-Right Arrow 10"/>
              <p:cNvSpPr/>
              <p:nvPr/>
            </p:nvSpPr>
            <p:spPr>
              <a:xfrm rot="21600000">
                <a:off x="2165475" y="1787214"/>
                <a:ext cx="455972" cy="1153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800" kern="120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101420" y="2315972"/>
              <a:ext cx="1098561" cy="549280"/>
              <a:chOff x="937825" y="1570248"/>
              <a:chExt cx="1098561" cy="54928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937825" y="1570248"/>
                <a:ext cx="1098561" cy="54928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ounded Rectangle 12"/>
              <p:cNvSpPr/>
              <p:nvPr/>
            </p:nvSpPr>
            <p:spPr>
              <a:xfrm>
                <a:off x="953913" y="1586336"/>
                <a:ext cx="1066385" cy="5171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80010" rIns="80010" bIns="80010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kern="1200" dirty="0" smtClean="0"/>
                  <a:t>follower</a:t>
                </a:r>
                <a:endParaRPr lang="en-US" sz="2100" kern="12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007754" y="1520025"/>
              <a:ext cx="192248" cy="571320"/>
              <a:chOff x="1844159" y="774301"/>
              <a:chExt cx="192248" cy="571320"/>
            </a:xfrm>
          </p:grpSpPr>
          <p:sp>
            <p:nvSpPr>
              <p:cNvPr id="42" name="Left-Right Arrow 41"/>
              <p:cNvSpPr/>
              <p:nvPr/>
            </p:nvSpPr>
            <p:spPr>
              <a:xfrm rot="18000000">
                <a:off x="1654623" y="963837"/>
                <a:ext cx="571320" cy="192248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Left-Right Arrow 14"/>
              <p:cNvSpPr/>
              <p:nvPr/>
            </p:nvSpPr>
            <p:spPr>
              <a:xfrm rot="18000000">
                <a:off x="1712297" y="1002287"/>
                <a:ext cx="455972" cy="11534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8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87783" y="500184"/>
            <a:ext cx="3442679" cy="26318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Basics: Cluster Interactions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70000" y="1217246"/>
            <a:ext cx="2774462" cy="1084385"/>
            <a:chOff x="1270000" y="1217246"/>
            <a:chExt cx="2774462" cy="1084385"/>
          </a:xfrm>
        </p:grpSpPr>
        <p:sp>
          <p:nvSpPr>
            <p:cNvPr id="11" name="Oval 10"/>
            <p:cNvSpPr/>
            <p:nvPr/>
          </p:nvSpPr>
          <p:spPr>
            <a:xfrm>
              <a:off x="1270000" y="157870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cli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46922" y="1217246"/>
              <a:ext cx="1797540" cy="722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172308" y="1295398"/>
            <a:ext cx="2872154" cy="2768602"/>
            <a:chOff x="1172308" y="1295398"/>
            <a:chExt cx="2872154" cy="2768602"/>
          </a:xfrm>
        </p:grpSpPr>
        <p:sp>
          <p:nvSpPr>
            <p:cNvPr id="9" name="Oval 8"/>
            <p:cNvSpPr/>
            <p:nvPr/>
          </p:nvSpPr>
          <p:spPr>
            <a:xfrm>
              <a:off x="1172308" y="3341077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9" idx="7"/>
            </p:cNvCxnSpPr>
            <p:nvPr/>
          </p:nvCxnSpPr>
          <p:spPr>
            <a:xfrm flipV="1">
              <a:off x="2006163" y="1295398"/>
              <a:ext cx="2038299" cy="21515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887783" y="2849164"/>
            <a:ext cx="2042436" cy="1576297"/>
            <a:chOff x="2887783" y="2849164"/>
            <a:chExt cx="2042436" cy="1576297"/>
          </a:xfrm>
        </p:grpSpPr>
        <p:sp>
          <p:nvSpPr>
            <p:cNvPr id="10" name="Oval 9"/>
            <p:cNvSpPr/>
            <p:nvPr/>
          </p:nvSpPr>
          <p:spPr>
            <a:xfrm>
              <a:off x="2887783" y="370253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516923" y="2849164"/>
              <a:ext cx="1413296" cy="853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95631" y="2872154"/>
            <a:ext cx="976922" cy="1344245"/>
            <a:chOff x="5095631" y="2872154"/>
            <a:chExt cx="976922" cy="1344245"/>
          </a:xfrm>
        </p:grpSpPr>
        <p:sp>
          <p:nvSpPr>
            <p:cNvPr id="12" name="Oval 11"/>
            <p:cNvSpPr/>
            <p:nvPr/>
          </p:nvSpPr>
          <p:spPr>
            <a:xfrm>
              <a:off x="5095631" y="349347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2" idx="0"/>
            </p:cNvCxnSpPr>
            <p:nvPr/>
          </p:nvCxnSpPr>
          <p:spPr>
            <a:xfrm flipH="1" flipV="1">
              <a:off x="5353538" y="2872154"/>
              <a:ext cx="230554" cy="6213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920154" y="2872154"/>
            <a:ext cx="1623646" cy="982784"/>
            <a:chOff x="5920154" y="2872154"/>
            <a:chExt cx="1623646" cy="982784"/>
          </a:xfrm>
        </p:grpSpPr>
        <p:sp>
          <p:nvSpPr>
            <p:cNvPr id="13" name="Oval 12"/>
            <p:cNvSpPr/>
            <p:nvPr/>
          </p:nvSpPr>
          <p:spPr>
            <a:xfrm>
              <a:off x="6566878" y="3132015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5920154" y="2872154"/>
              <a:ext cx="1015999" cy="2598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095631" y="1035538"/>
            <a:ext cx="2817444" cy="904631"/>
            <a:chOff x="5095631" y="1035538"/>
            <a:chExt cx="2817444" cy="904631"/>
          </a:xfrm>
        </p:grpSpPr>
        <p:sp>
          <p:nvSpPr>
            <p:cNvPr id="14" name="Oval 13"/>
            <p:cNvSpPr/>
            <p:nvPr/>
          </p:nvSpPr>
          <p:spPr>
            <a:xfrm>
              <a:off x="6936153" y="1217246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4" idx="2"/>
            </p:cNvCxnSpPr>
            <p:nvPr/>
          </p:nvCxnSpPr>
          <p:spPr>
            <a:xfrm flipH="1" flipV="1">
              <a:off x="5095631" y="1035538"/>
              <a:ext cx="1840522" cy="5431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007775" y="746118"/>
            <a:ext cx="1098561" cy="549280"/>
            <a:chOff x="1844180" y="394"/>
            <a:chExt cx="1098561" cy="549280"/>
          </a:xfrm>
        </p:grpSpPr>
        <p:sp>
          <p:nvSpPr>
            <p:cNvPr id="52" name="Rounded Rectangle 51"/>
            <p:cNvSpPr/>
            <p:nvPr/>
          </p:nvSpPr>
          <p:spPr>
            <a:xfrm>
              <a:off x="1844180" y="394"/>
              <a:ext cx="1098561" cy="549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Rounded Rectangle 4"/>
            <p:cNvSpPr/>
            <p:nvPr/>
          </p:nvSpPr>
          <p:spPr>
            <a:xfrm>
              <a:off x="1860268" y="16482"/>
              <a:ext cx="1066385" cy="517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leader</a:t>
              </a:r>
              <a:endParaRPr lang="en-US" sz="21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14110" y="1520025"/>
            <a:ext cx="192248" cy="571320"/>
            <a:chOff x="2750515" y="774301"/>
            <a:chExt cx="192248" cy="571320"/>
          </a:xfrm>
        </p:grpSpPr>
        <p:sp>
          <p:nvSpPr>
            <p:cNvPr id="50" name="Left-Right Arrow 49"/>
            <p:cNvSpPr/>
            <p:nvPr/>
          </p:nvSpPr>
          <p:spPr>
            <a:xfrm rot="3600000">
              <a:off x="2560979" y="963837"/>
              <a:ext cx="571320" cy="192248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Left-Right Arrow 6"/>
            <p:cNvSpPr/>
            <p:nvPr/>
          </p:nvSpPr>
          <p:spPr>
            <a:xfrm rot="3600000">
              <a:off x="2618653" y="1002287"/>
              <a:ext cx="455972" cy="1153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14131" y="2315972"/>
            <a:ext cx="1098561" cy="549280"/>
            <a:chOff x="2750536" y="1570248"/>
            <a:chExt cx="1098561" cy="549280"/>
          </a:xfrm>
        </p:grpSpPr>
        <p:sp>
          <p:nvSpPr>
            <p:cNvPr id="48" name="Rounded Rectangle 47"/>
            <p:cNvSpPr/>
            <p:nvPr/>
          </p:nvSpPr>
          <p:spPr>
            <a:xfrm>
              <a:off x="2750536" y="1570248"/>
              <a:ext cx="1098561" cy="549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8"/>
            <p:cNvSpPr/>
            <p:nvPr/>
          </p:nvSpPr>
          <p:spPr>
            <a:xfrm>
              <a:off x="2766624" y="1586336"/>
              <a:ext cx="1066385" cy="517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follower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58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74994" y="2316536"/>
            <a:ext cx="1521112" cy="760556"/>
            <a:chOff x="1579" y="1634943"/>
            <a:chExt cx="1521112" cy="760556"/>
          </a:xfrm>
        </p:grpSpPr>
        <p:sp>
          <p:nvSpPr>
            <p:cNvPr id="35" name="Rounded Rectangle 34"/>
            <p:cNvSpPr/>
            <p:nvPr/>
          </p:nvSpPr>
          <p:spPr>
            <a:xfrm>
              <a:off x="1579" y="1634943"/>
              <a:ext cx="1521112" cy="76055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23855" y="1657219"/>
              <a:ext cx="1476560" cy="716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/a</a:t>
              </a:r>
              <a:endParaRPr lang="en-US" sz="30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77961" y="1921467"/>
            <a:ext cx="44735" cy="894714"/>
            <a:chOff x="1804546" y="1239874"/>
            <a:chExt cx="44735" cy="894714"/>
          </a:xfrm>
        </p:grpSpPr>
        <p:sp>
          <p:nvSpPr>
            <p:cNvPr id="33" name="Straight Connector 5"/>
            <p:cNvSpPr/>
            <p:nvPr/>
          </p:nvSpPr>
          <p:spPr>
            <a:xfrm rot="18770822">
              <a:off x="1379556" y="1668181"/>
              <a:ext cx="894714" cy="381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050"/>
                  </a:moveTo>
                  <a:lnTo>
                    <a:pt x="894714" y="19050"/>
                  </a:lnTo>
                </a:path>
              </a:pathLst>
            </a:cu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6"/>
            <p:cNvSpPr/>
            <p:nvPr/>
          </p:nvSpPr>
          <p:spPr>
            <a:xfrm rot="18770822">
              <a:off x="1804546" y="1664863"/>
              <a:ext cx="44735" cy="44735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04551" y="1660556"/>
            <a:ext cx="1521112" cy="760556"/>
            <a:chOff x="2131136" y="978963"/>
            <a:chExt cx="1521112" cy="760556"/>
          </a:xfrm>
        </p:grpSpPr>
        <p:sp>
          <p:nvSpPr>
            <p:cNvPr id="31" name="Rounded Rectangle 30"/>
            <p:cNvSpPr/>
            <p:nvPr/>
          </p:nvSpPr>
          <p:spPr>
            <a:xfrm>
              <a:off x="2131136" y="978963"/>
              <a:ext cx="1521112" cy="76055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8"/>
            <p:cNvSpPr/>
            <p:nvPr/>
          </p:nvSpPr>
          <p:spPr>
            <a:xfrm>
              <a:off x="2153412" y="1001239"/>
              <a:ext cx="1476560" cy="716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/a/b</a:t>
              </a:r>
              <a:endParaRPr lang="en-US" sz="3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55234" y="2240444"/>
            <a:ext cx="749302" cy="38100"/>
            <a:chOff x="3581819" y="1558851"/>
            <a:chExt cx="749302" cy="38100"/>
          </a:xfrm>
        </p:grpSpPr>
        <p:sp>
          <p:nvSpPr>
            <p:cNvPr id="25" name="Straight Connector 13"/>
            <p:cNvSpPr/>
            <p:nvPr/>
          </p:nvSpPr>
          <p:spPr>
            <a:xfrm rot="2142401">
              <a:off x="3581819" y="1558851"/>
              <a:ext cx="749302" cy="381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050"/>
                  </a:moveTo>
                  <a:lnTo>
                    <a:pt x="749302" y="19050"/>
                  </a:lnTo>
                </a:path>
              </a:pathLst>
            </a:cu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Straight Connector 14"/>
            <p:cNvSpPr/>
            <p:nvPr/>
          </p:nvSpPr>
          <p:spPr>
            <a:xfrm rot="2142401">
              <a:off x="3937738" y="1559169"/>
              <a:ext cx="37465" cy="37465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34108" y="2097876"/>
            <a:ext cx="1521112" cy="760556"/>
            <a:chOff x="4260693" y="1416283"/>
            <a:chExt cx="1521112" cy="760556"/>
          </a:xfrm>
        </p:grpSpPr>
        <p:sp>
          <p:nvSpPr>
            <p:cNvPr id="23" name="Rounded Rectangle 22"/>
            <p:cNvSpPr/>
            <p:nvPr/>
          </p:nvSpPr>
          <p:spPr>
            <a:xfrm>
              <a:off x="4260693" y="1416283"/>
              <a:ext cx="1521112" cy="76055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6"/>
            <p:cNvSpPr/>
            <p:nvPr/>
          </p:nvSpPr>
          <p:spPr>
            <a:xfrm>
              <a:off x="4282969" y="1438559"/>
              <a:ext cx="1476560" cy="716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/a/b/d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77961" y="2577446"/>
            <a:ext cx="44735" cy="894714"/>
            <a:chOff x="1804546" y="1895853"/>
            <a:chExt cx="44735" cy="894714"/>
          </a:xfrm>
        </p:grpSpPr>
        <p:sp>
          <p:nvSpPr>
            <p:cNvPr id="21" name="Straight Connector 17"/>
            <p:cNvSpPr/>
            <p:nvPr/>
          </p:nvSpPr>
          <p:spPr>
            <a:xfrm rot="2829178">
              <a:off x="1379556" y="2324160"/>
              <a:ext cx="894714" cy="381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050"/>
                  </a:moveTo>
                  <a:lnTo>
                    <a:pt x="894714" y="19050"/>
                  </a:lnTo>
                </a:path>
              </a:pathLst>
            </a:cu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Straight Connector 18"/>
            <p:cNvSpPr/>
            <p:nvPr/>
          </p:nvSpPr>
          <p:spPr>
            <a:xfrm rot="2829178">
              <a:off x="1804546" y="2320843"/>
              <a:ext cx="44735" cy="44735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4551" y="2972515"/>
            <a:ext cx="1521112" cy="760556"/>
            <a:chOff x="2131136" y="2290922"/>
            <a:chExt cx="1521112" cy="760556"/>
          </a:xfrm>
        </p:grpSpPr>
        <p:sp>
          <p:nvSpPr>
            <p:cNvPr id="19" name="Rounded Rectangle 18"/>
            <p:cNvSpPr/>
            <p:nvPr/>
          </p:nvSpPr>
          <p:spPr>
            <a:xfrm>
              <a:off x="2131136" y="2290922"/>
              <a:ext cx="1521112" cy="76055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20"/>
            <p:cNvSpPr/>
            <p:nvPr/>
          </p:nvSpPr>
          <p:spPr>
            <a:xfrm>
              <a:off x="2153412" y="2313198"/>
              <a:ext cx="1476560" cy="716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/a/c</a:t>
              </a:r>
              <a:endParaRPr lang="en-US" sz="30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25663" y="3333743"/>
            <a:ext cx="608444" cy="38100"/>
            <a:chOff x="3652248" y="2652150"/>
            <a:chExt cx="608444" cy="38100"/>
          </a:xfrm>
        </p:grpSpPr>
        <p:sp>
          <p:nvSpPr>
            <p:cNvPr id="17" name="Straight Connector 21"/>
            <p:cNvSpPr/>
            <p:nvPr/>
          </p:nvSpPr>
          <p:spPr>
            <a:xfrm>
              <a:off x="3652248" y="2652150"/>
              <a:ext cx="608444" cy="381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050"/>
                  </a:moveTo>
                  <a:lnTo>
                    <a:pt x="608444" y="19050"/>
                  </a:lnTo>
                </a:path>
              </a:pathLst>
            </a:cu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Straight Connector 22"/>
            <p:cNvSpPr/>
            <p:nvPr/>
          </p:nvSpPr>
          <p:spPr>
            <a:xfrm>
              <a:off x="3941259" y="2655989"/>
              <a:ext cx="30422" cy="30422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34108" y="2972515"/>
            <a:ext cx="1521112" cy="760556"/>
            <a:chOff x="4260693" y="2290922"/>
            <a:chExt cx="1521112" cy="760556"/>
          </a:xfrm>
        </p:grpSpPr>
        <p:sp>
          <p:nvSpPr>
            <p:cNvPr id="15" name="Rounded Rectangle 14"/>
            <p:cNvSpPr/>
            <p:nvPr/>
          </p:nvSpPr>
          <p:spPr>
            <a:xfrm>
              <a:off x="4260693" y="2290922"/>
              <a:ext cx="1521112" cy="76055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24"/>
            <p:cNvSpPr/>
            <p:nvPr/>
          </p:nvSpPr>
          <p:spPr>
            <a:xfrm>
              <a:off x="4282969" y="2313198"/>
              <a:ext cx="1476560" cy="716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/a/c/e000001</a:t>
              </a:r>
              <a:endParaRPr lang="en-US" sz="20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45386" y="578338"/>
            <a:ext cx="1975336" cy="965200"/>
            <a:chOff x="6545386" y="578338"/>
            <a:chExt cx="1975336" cy="965200"/>
          </a:xfrm>
        </p:grpSpPr>
        <p:sp>
          <p:nvSpPr>
            <p:cNvPr id="40" name="Oval 39"/>
            <p:cNvSpPr/>
            <p:nvPr/>
          </p:nvSpPr>
          <p:spPr>
            <a:xfrm>
              <a:off x="7543800" y="578338"/>
              <a:ext cx="976922" cy="7229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 flipH="1">
              <a:off x="6545386" y="939800"/>
              <a:ext cx="998414" cy="603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nip Single Corner Rectangle 42"/>
          <p:cNvSpPr/>
          <p:nvPr/>
        </p:nvSpPr>
        <p:spPr>
          <a:xfrm>
            <a:off x="1799167" y="2909014"/>
            <a:ext cx="474663" cy="738280"/>
          </a:xfrm>
          <a:prstGeom prst="snip1Rect">
            <a:avLst/>
          </a:prstGeom>
          <a:pattFill prst="ltHorz">
            <a:fgClr>
              <a:srgbClr val="CCFFCC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nip Single Corner Rectangle 43"/>
          <p:cNvSpPr/>
          <p:nvPr/>
        </p:nvSpPr>
        <p:spPr>
          <a:xfrm>
            <a:off x="3928724" y="1191377"/>
            <a:ext cx="474663" cy="738280"/>
          </a:xfrm>
          <a:prstGeom prst="snip1Rect">
            <a:avLst/>
          </a:prstGeom>
          <a:pattFill prst="ltHorz">
            <a:fgClr>
              <a:srgbClr val="CCFFCC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nip Single Corner Rectangle 45"/>
          <p:cNvSpPr/>
          <p:nvPr/>
        </p:nvSpPr>
        <p:spPr>
          <a:xfrm>
            <a:off x="6058281" y="3505470"/>
            <a:ext cx="474663" cy="738280"/>
          </a:xfrm>
          <a:prstGeom prst="snip1Rect">
            <a:avLst/>
          </a:prstGeom>
          <a:pattFill prst="ltHorz">
            <a:fgClr>
              <a:srgbClr val="CCFFCC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355234" y="679231"/>
            <a:ext cx="2199986" cy="1304561"/>
            <a:chOff x="4355234" y="679231"/>
            <a:chExt cx="2199986" cy="1304561"/>
          </a:xfrm>
        </p:grpSpPr>
        <p:grpSp>
          <p:nvGrpSpPr>
            <p:cNvPr id="47" name="Group 46"/>
            <p:cNvGrpSpPr/>
            <p:nvPr/>
          </p:nvGrpSpPr>
          <p:grpSpPr>
            <a:xfrm>
              <a:off x="4355234" y="1223236"/>
              <a:ext cx="2199986" cy="760556"/>
              <a:chOff x="4355234" y="1223236"/>
              <a:chExt cx="2199986" cy="76055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355234" y="1803124"/>
                <a:ext cx="749302" cy="38100"/>
                <a:chOff x="3581819" y="1121531"/>
                <a:chExt cx="749302" cy="38100"/>
              </a:xfrm>
            </p:grpSpPr>
            <p:sp>
              <p:nvSpPr>
                <p:cNvPr id="29" name="Straight Connector 9"/>
                <p:cNvSpPr/>
                <p:nvPr/>
              </p:nvSpPr>
              <p:spPr>
                <a:xfrm rot="19457599">
                  <a:off x="3581819" y="1121531"/>
                  <a:ext cx="749302" cy="3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19050"/>
                      </a:moveTo>
                      <a:lnTo>
                        <a:pt x="749302" y="19050"/>
                      </a:lnTo>
                    </a:path>
                  </a:pathLst>
                </a:cu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Straight Connector 10"/>
                <p:cNvSpPr/>
                <p:nvPr/>
              </p:nvSpPr>
              <p:spPr>
                <a:xfrm rot="19457599">
                  <a:off x="3937738" y="1121849"/>
                  <a:ext cx="37465" cy="37465"/>
                </a:xfrm>
                <a:prstGeom prst="rect">
                  <a:avLst/>
                </a:prstGeom>
                <a:ln>
                  <a:solidFill>
                    <a:srgbClr val="3366FF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700" tIns="0" rIns="12700" bIns="0" numCol="1" spcCol="1270" anchor="ctr" anchorCtr="0">
                  <a:noAutofit/>
                </a:bodyPr>
                <a:lstStyle/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034108" y="1223236"/>
                <a:ext cx="1521112" cy="760556"/>
                <a:chOff x="4260693" y="541643"/>
                <a:chExt cx="1521112" cy="760556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4260693" y="541643"/>
                  <a:ext cx="1521112" cy="760556"/>
                </a:xfrm>
                <a:prstGeom prst="roundRect">
                  <a:avLst>
                    <a:gd name="adj" fmla="val 10000"/>
                  </a:avLst>
                </a:prstGeom>
                <a:pattFill prst="dkUpDiag">
                  <a:fgClr>
                    <a:schemeClr val="accent1"/>
                  </a:fgClr>
                  <a:bgClr>
                    <a:prstClr val="white"/>
                  </a:bgClr>
                </a:pattFill>
                <a:ln>
                  <a:solidFill>
                    <a:schemeClr val="tx2"/>
                  </a:solidFill>
                </a:ln>
              </p:spPr>
              <p:style>
                <a:lnRef idx="0">
                  <a:scrgbClr r="0" g="0" b="0"/>
                </a:lnRef>
                <a:fillRef idx="3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8" name="Rounded Rectangle 12"/>
                <p:cNvSpPr/>
                <p:nvPr/>
              </p:nvSpPr>
              <p:spPr>
                <a:xfrm>
                  <a:off x="4282969" y="563919"/>
                  <a:ext cx="1476560" cy="7160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9050" tIns="19050" rIns="19050" bIns="19050" numCol="1" spcCol="1270" anchor="ctr" anchorCtr="0">
                  <a:noAutofit/>
                </a:bodyPr>
                <a:lstStyle/>
                <a:p>
                  <a:pPr lvl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000" kern="1200" dirty="0" smtClean="0"/>
                    <a:t>/a/b/</a:t>
                  </a:r>
                  <a:r>
                    <a:rPr lang="en-US" sz="2000" kern="1200" dirty="0" err="1" smtClean="0"/>
                    <a:t>myNode</a:t>
                  </a:r>
                  <a:endParaRPr lang="en-US" sz="2000" kern="1200" dirty="0"/>
                </a:p>
              </p:txBody>
            </p:sp>
          </p:grpSp>
        </p:grpSp>
        <p:sp>
          <p:nvSpPr>
            <p:cNvPr id="48" name="Snip Single Corner Rectangle 47"/>
            <p:cNvSpPr/>
            <p:nvPr/>
          </p:nvSpPr>
          <p:spPr>
            <a:xfrm>
              <a:off x="5973349" y="679231"/>
              <a:ext cx="474663" cy="738280"/>
            </a:xfrm>
            <a:prstGeom prst="snip1Rect">
              <a:avLst/>
            </a:prstGeom>
            <a:pattFill prst="ltHorz">
              <a:fgClr>
                <a:srgbClr val="CCFFCC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08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Nodes can contain data, have children, or both</a:t>
            </a:r>
          </a:p>
          <a:p>
            <a:r>
              <a:rPr lang="en-US" dirty="0" smtClean="0"/>
              <a:t>Ephemeral nodes are associated with the session that created them</a:t>
            </a:r>
          </a:p>
          <a:p>
            <a:r>
              <a:rPr lang="en-US" dirty="0" smtClean="0"/>
              <a:t>They cannot have children, and disappear when that session ends</a:t>
            </a:r>
          </a:p>
          <a:p>
            <a:r>
              <a:rPr lang="en-US" dirty="0" smtClean="0"/>
              <a:t>Sequential nodes have an ever-increasing number attached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36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5333" y="973667"/>
            <a:ext cx="2032000" cy="3310465"/>
            <a:chOff x="1185333" y="973667"/>
            <a:chExt cx="2032000" cy="3310465"/>
          </a:xfrm>
        </p:grpSpPr>
        <p:sp>
          <p:nvSpPr>
            <p:cNvPr id="6" name="Rectangle 5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5900" y="973667"/>
            <a:ext cx="2032000" cy="3310465"/>
            <a:chOff x="1185333" y="973667"/>
            <a:chExt cx="2032000" cy="3310465"/>
          </a:xfrm>
        </p:grpSpPr>
        <p:sp>
          <p:nvSpPr>
            <p:cNvPr id="11" name="Rectangle 10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16500" y="685800"/>
            <a:ext cx="2709333" cy="40978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17333" y="1375833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17333" y="2544234"/>
            <a:ext cx="2078567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17333" y="3898898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7333" y="2074338"/>
            <a:ext cx="20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getData</a:t>
            </a:r>
            <a:r>
              <a:rPr lang="en-US" b="1" dirty="0" smtClean="0"/>
              <a:t> “/foo” true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17333" y="2577067"/>
            <a:ext cx="20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eturn “</a:t>
            </a:r>
            <a:r>
              <a:rPr lang="en-US" b="1" dirty="0" err="1" smtClean="0"/>
              <a:t>mydata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5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5333" y="973667"/>
            <a:ext cx="2032000" cy="3310465"/>
            <a:chOff x="1185333" y="973667"/>
            <a:chExt cx="2032000" cy="3310465"/>
          </a:xfrm>
        </p:grpSpPr>
        <p:sp>
          <p:nvSpPr>
            <p:cNvPr id="6" name="Rectangle 5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5900" y="973667"/>
            <a:ext cx="2032000" cy="3310465"/>
            <a:chOff x="1185333" y="973667"/>
            <a:chExt cx="2032000" cy="3310465"/>
          </a:xfrm>
        </p:grpSpPr>
        <p:sp>
          <p:nvSpPr>
            <p:cNvPr id="11" name="Rectangle 10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16500" y="685800"/>
            <a:ext cx="2709333" cy="40978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17333" y="1375833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17333" y="2544234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17333" y="3898898"/>
            <a:ext cx="2078567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7333" y="3471360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setData</a:t>
            </a:r>
            <a:r>
              <a:rPr lang="en-US" b="1" dirty="0" smtClean="0"/>
              <a:t> “/foo” “bar”</a:t>
            </a:r>
            <a:endParaRPr lang="en-US" b="1" dirty="0"/>
          </a:p>
        </p:txBody>
      </p:sp>
      <p:cxnSp>
        <p:nvCxnSpPr>
          <p:cNvPr id="4" name="Curved Connector 3"/>
          <p:cNvCxnSpPr>
            <a:stCxn id="13" idx="3"/>
            <a:endCxn id="11" idx="3"/>
          </p:cNvCxnSpPr>
          <p:nvPr/>
        </p:nvCxnSpPr>
        <p:spPr>
          <a:xfrm flipV="1">
            <a:off x="7327900" y="1375834"/>
            <a:ext cx="12700" cy="2506132"/>
          </a:xfrm>
          <a:prstGeom prst="curvedConnector3">
            <a:avLst>
              <a:gd name="adj1" fmla="val 180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7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5333" y="973667"/>
            <a:ext cx="2032000" cy="3310465"/>
            <a:chOff x="1185333" y="973667"/>
            <a:chExt cx="2032000" cy="3310465"/>
          </a:xfrm>
        </p:grpSpPr>
        <p:sp>
          <p:nvSpPr>
            <p:cNvPr id="6" name="Rectangle 5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5900" y="973667"/>
            <a:ext cx="2032000" cy="3310465"/>
            <a:chOff x="1185333" y="973667"/>
            <a:chExt cx="2032000" cy="3310465"/>
          </a:xfrm>
        </p:grpSpPr>
        <p:sp>
          <p:nvSpPr>
            <p:cNvPr id="11" name="Rectangle 10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16500" y="685800"/>
            <a:ext cx="2709333" cy="40978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17333" y="1375833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17333" y="2544234"/>
            <a:ext cx="2078567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17333" y="3898898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7333" y="2074338"/>
            <a:ext cx="20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NOTIFICATION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95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85333" y="973667"/>
            <a:ext cx="2032000" cy="3310465"/>
            <a:chOff x="1185333" y="973667"/>
            <a:chExt cx="2032000" cy="3310465"/>
          </a:xfrm>
        </p:grpSpPr>
        <p:sp>
          <p:nvSpPr>
            <p:cNvPr id="6" name="Rectangle 5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5900" y="973667"/>
            <a:ext cx="2032000" cy="3310465"/>
            <a:chOff x="1185333" y="973667"/>
            <a:chExt cx="2032000" cy="3310465"/>
          </a:xfrm>
        </p:grpSpPr>
        <p:sp>
          <p:nvSpPr>
            <p:cNvPr id="11" name="Rectangle 10"/>
            <p:cNvSpPr/>
            <p:nvPr/>
          </p:nvSpPr>
          <p:spPr>
            <a:xfrm>
              <a:off x="1185333" y="973667"/>
              <a:ext cx="2032000" cy="804333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5333" y="2163233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5333" y="3479799"/>
              <a:ext cx="2032000" cy="804333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16500" y="685800"/>
            <a:ext cx="2709333" cy="40978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3217333" y="1375833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17333" y="2544234"/>
            <a:ext cx="2078567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17333" y="3898898"/>
            <a:ext cx="2078567" cy="1"/>
          </a:xfrm>
          <a:prstGeom prst="straightConnector1">
            <a:avLst/>
          </a:prstGeom>
          <a:ln>
            <a:solidFill>
              <a:schemeClr val="bg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7333" y="2074338"/>
            <a:ext cx="20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getData</a:t>
            </a:r>
            <a:r>
              <a:rPr lang="en-US" b="1" dirty="0" smtClean="0"/>
              <a:t> “/foo” true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17333" y="2577067"/>
            <a:ext cx="207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eturn “bar”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361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against data or path changes</a:t>
            </a:r>
          </a:p>
          <a:p>
            <a:r>
              <a:rPr lang="en-US" dirty="0"/>
              <a:t>O</a:t>
            </a:r>
            <a:r>
              <a:rPr lang="en-US" dirty="0" smtClean="0"/>
              <a:t>rdered </a:t>
            </a:r>
            <a:r>
              <a:rPr lang="en-US" dirty="0"/>
              <a:t>with respect to other events, other watches, and asynchronous replies.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client will see a watch event for a </a:t>
            </a:r>
            <a:r>
              <a:rPr lang="en-US" dirty="0" smtClean="0"/>
              <a:t>node it </a:t>
            </a:r>
            <a:r>
              <a:rPr lang="en-US" dirty="0"/>
              <a:t>is watching before seeing the new data that corresponds to that </a:t>
            </a:r>
            <a:r>
              <a:rPr lang="en-US" dirty="0" smtClean="0"/>
              <a:t>node.</a:t>
            </a:r>
            <a:endParaRPr lang="en-US" dirty="0"/>
          </a:p>
          <a:p>
            <a:r>
              <a:rPr lang="en-US" dirty="0"/>
              <a:t>The order of watch events </a:t>
            </a:r>
            <a:r>
              <a:rPr lang="en-US" dirty="0" smtClean="0"/>
              <a:t>corresponds </a:t>
            </a:r>
            <a:r>
              <a:rPr lang="en-US" dirty="0"/>
              <a:t>to the order of the updates as seen by the </a:t>
            </a:r>
            <a:r>
              <a:rPr lang="en-US" dirty="0" err="1"/>
              <a:t>ZooKeeper</a:t>
            </a:r>
            <a:r>
              <a:rPr lang="en-US" dirty="0"/>
              <a:t>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One time notifications; must be reset, changes can be missed between notification and reset of the 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Data. Big Systems.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 algn="r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 algn="r">
              <a:buNone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15" y="822439"/>
            <a:ext cx="35941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91" y="822439"/>
            <a:ext cx="4511140" cy="1679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977" y="3228922"/>
            <a:ext cx="2697622" cy="190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685" y="2858646"/>
            <a:ext cx="3276600" cy="21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4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Creation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c</a:t>
            </a:r>
            <a:r>
              <a:rPr lang="en-US" dirty="0" smtClean="0">
                <a:latin typeface="Arial Black"/>
                <a:cs typeface="Arial Black"/>
              </a:rPr>
              <a:t>reate</a:t>
            </a:r>
          </a:p>
          <a:p>
            <a:r>
              <a:rPr lang="en-US" dirty="0">
                <a:latin typeface="Arial Black"/>
                <a:cs typeface="Arial Black"/>
              </a:rPr>
              <a:t>d</a:t>
            </a:r>
            <a:r>
              <a:rPr lang="en-US" dirty="0" smtClean="0">
                <a:latin typeface="Arial Black"/>
                <a:cs typeface="Arial Black"/>
              </a:rPr>
              <a:t>elete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setData</a:t>
            </a:r>
            <a:endParaRPr lang="en-US" dirty="0" smtClean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9156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Get/Watch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exists</a:t>
            </a:r>
          </a:p>
          <a:p>
            <a:r>
              <a:rPr lang="en-US" dirty="0" err="1" smtClean="0">
                <a:latin typeface="Arial Black"/>
                <a:cs typeface="Arial Black"/>
              </a:rPr>
              <a:t>getData</a:t>
            </a:r>
            <a:endParaRPr lang="en-US" dirty="0" smtClean="0">
              <a:latin typeface="Arial Black"/>
              <a:cs typeface="Arial Black"/>
            </a:endParaRPr>
          </a:p>
          <a:p>
            <a:r>
              <a:rPr lang="en-US" dirty="0" err="1">
                <a:latin typeface="Arial Black"/>
                <a:cs typeface="Arial Black"/>
              </a:rPr>
              <a:t>getChildren</a:t>
            </a:r>
            <a:endParaRPr lang="en-US" dirty="0">
              <a:latin typeface="Arial Black"/>
              <a:cs typeface="Arial Black"/>
            </a:endParaRPr>
          </a:p>
          <a:p>
            <a:endParaRPr lang="en-US" dirty="0">
              <a:latin typeface="Arial Black"/>
              <a:cs typeface="Arial Black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5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/>
                <a:cs typeface="Arial Black"/>
              </a:rPr>
              <a:t>multi * </a:t>
            </a:r>
            <a:r>
              <a:rPr lang="en-US" i="1" dirty="0">
                <a:latin typeface="Arial Black"/>
                <a:cs typeface="Arial Black"/>
              </a:rPr>
              <a:t>new in 3.4</a:t>
            </a:r>
          </a:p>
          <a:p>
            <a:r>
              <a:rPr lang="en-US" dirty="0">
                <a:latin typeface="Arial Black"/>
                <a:cs typeface="Arial Black"/>
              </a:rPr>
              <a:t>sync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72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venir Heavy"/>
                <a:cs typeface="Avenir Heavy"/>
              </a:rPr>
              <a:t>Service Management</a:t>
            </a:r>
          </a:p>
          <a:p>
            <a:pPr marL="0" indent="0">
              <a:buNone/>
            </a:pPr>
            <a:r>
              <a:rPr lang="en-US" sz="4400" dirty="0" smtClean="0">
                <a:latin typeface="Impact"/>
                <a:cs typeface="Impact"/>
              </a:rPr>
              <a:t>Distributed Locking</a:t>
            </a:r>
            <a:endParaRPr lang="en-US" sz="44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8469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Storm, </a:t>
            </a:r>
            <a:r>
              <a:rPr lang="en-US" sz="2800" dirty="0" err="1" smtClean="0">
                <a:latin typeface="Impact"/>
                <a:cs typeface="Impact"/>
              </a:rPr>
              <a:t>ZooKeeper</a:t>
            </a:r>
            <a:r>
              <a:rPr lang="en-US" sz="2800" dirty="0" smtClean="0"/>
              <a:t> is the source of communication between </a:t>
            </a:r>
            <a:r>
              <a:rPr lang="en-US" sz="2800" dirty="0" smtClean="0">
                <a:latin typeface="?Proxima Nova Bold"/>
                <a:cs typeface="?Proxima Nova Bold"/>
              </a:rPr>
              <a:t>Nimbus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?Proxima Nova Bold"/>
                <a:cs typeface="?Proxima Nova Bold"/>
              </a:rPr>
              <a:t>Supervisors </a:t>
            </a:r>
          </a:p>
          <a:p>
            <a:pPr lvl="1"/>
            <a:r>
              <a:rPr lang="en-US" sz="2400" dirty="0" smtClean="0"/>
              <a:t>Nimbus finds Supervisors via </a:t>
            </a:r>
            <a:r>
              <a:rPr lang="en-US" sz="2400" dirty="0" err="1" smtClean="0"/>
              <a:t>ZooKeeper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5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(Naming)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Find servers doing job “</a:t>
            </a:r>
            <a:r>
              <a:rPr lang="en-US" sz="2800" dirty="0" smtClean="0">
                <a:latin typeface="+mj-lt"/>
              </a:rPr>
              <a:t>Products</a:t>
            </a:r>
            <a:r>
              <a:rPr lang="en-US" sz="2800" dirty="0" smtClean="0"/>
              <a:t>”</a:t>
            </a:r>
          </a:p>
          <a:p>
            <a:pPr marL="0" indent="0">
              <a:buNone/>
            </a:pPr>
            <a:r>
              <a:rPr lang="en-US" sz="2800" dirty="0" smtClean="0"/>
              <a:t>Encode as path in </a:t>
            </a:r>
            <a:r>
              <a:rPr lang="en-US" sz="2800" dirty="0" err="1" smtClean="0"/>
              <a:t>ZooKeeper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>
                <a:latin typeface="Arial Black"/>
                <a:cs typeface="Arial Black"/>
              </a:rPr>
              <a:t>	</a:t>
            </a:r>
            <a:r>
              <a:rPr lang="en-US" sz="2800" dirty="0" smtClean="0">
                <a:latin typeface="Arial Black"/>
                <a:cs typeface="Arial Black"/>
              </a:rPr>
              <a:t>/servers/products</a:t>
            </a:r>
          </a:p>
          <a:p>
            <a:pPr marL="0" indent="0">
              <a:buNone/>
            </a:pPr>
            <a:r>
              <a:rPr lang="en-US" sz="2800" dirty="0" smtClean="0"/>
              <a:t>Servers register as ephemeral nodes under this path with details about location, other connection info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84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Read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from nodes</a:t>
            </a:r>
          </a:p>
          <a:p>
            <a:pPr marL="0" indent="0">
              <a:buNone/>
            </a:pPr>
            <a:r>
              <a:rPr lang="en-US" sz="3600" dirty="0" smtClean="0"/>
              <a:t>Watch nodes for </a:t>
            </a:r>
            <a:r>
              <a:rPr lang="en-US" sz="3600" dirty="0" err="1" smtClean="0"/>
              <a:t>config</a:t>
            </a:r>
            <a:r>
              <a:rPr lang="en-US" sz="3600" dirty="0" smtClean="0"/>
              <a:t> changes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621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merican Typewriter"/>
                <a:cs typeface="American Typewriter"/>
              </a:rPr>
              <a:t>Shared </a:t>
            </a:r>
            <a:r>
              <a:rPr lang="en-US" sz="4000" b="1" dirty="0" smtClean="0">
                <a:latin typeface="American Typewriter"/>
                <a:cs typeface="American Typewriter"/>
              </a:rPr>
              <a:t>Locks</a:t>
            </a:r>
          </a:p>
          <a:p>
            <a:pPr marL="0" indent="0">
              <a:buNone/>
            </a:pPr>
            <a:r>
              <a:rPr lang="en-US" sz="4000" dirty="0" smtClean="0">
                <a:latin typeface="Impact"/>
                <a:cs typeface="Impact"/>
              </a:rPr>
              <a:t>Barriers and Latches</a:t>
            </a:r>
          </a:p>
          <a:p>
            <a:pPr marL="0" indent="0">
              <a:buNone/>
            </a:pPr>
            <a:r>
              <a:rPr lang="en-US" sz="4000" dirty="0" smtClean="0">
                <a:latin typeface="Abadi MT Condensed Extra Bold"/>
                <a:cs typeface="Abadi MT Condensed Extra Bold"/>
              </a:rPr>
              <a:t>Leader Election</a:t>
            </a:r>
          </a:p>
          <a:p>
            <a:pPr marL="0" indent="0">
              <a:buNone/>
            </a:pPr>
            <a:r>
              <a:rPr lang="en-US" sz="4000" dirty="0" smtClean="0">
                <a:latin typeface="Avenir Heavy Oblique"/>
                <a:cs typeface="Avenir Heavy Oblique"/>
              </a:rPr>
              <a:t>Two-Phase Commit</a:t>
            </a:r>
          </a:p>
        </p:txBody>
      </p:sp>
    </p:spTree>
    <p:extLst>
      <p:ext uri="{BB962C8B-B14F-4D97-AF65-F5344CB8AC3E}">
        <p14:creationId xmlns:p14="http://schemas.microsoft.com/office/powerpoint/2010/main" val="376011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Now, The Scary Part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364" b="11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874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7" r="-5537"/>
          <a:stretch>
            <a:fillRect/>
          </a:stretch>
        </p:blipFill>
        <p:spPr>
          <a:xfrm>
            <a:off x="762000" y="685799"/>
            <a:ext cx="7995770" cy="4267201"/>
          </a:xfrm>
        </p:spPr>
      </p:pic>
    </p:spTree>
    <p:extLst>
      <p:ext uri="{BB962C8B-B14F-4D97-AF65-F5344CB8AC3E}">
        <p14:creationId xmlns:p14="http://schemas.microsoft.com/office/powerpoint/2010/main" val="314228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badi MT Condensed Extra Bold"/>
                <a:cs typeface="Abadi MT Condensed Extra Bold"/>
              </a:rPr>
              <a:t>Outages</a:t>
            </a:r>
            <a:endParaRPr lang="en-US" dirty="0" smtClean="0">
              <a:latin typeface="Abadi MT Condensed Extra Bold"/>
              <a:cs typeface="Abadi MT Condensed Extra Bold"/>
            </a:endParaRPr>
          </a:p>
          <a:p>
            <a:r>
              <a:rPr lang="en-US" sz="3200" dirty="0" smtClean="0">
                <a:latin typeface="+mj-lt"/>
              </a:rPr>
              <a:t>Coordination </a:t>
            </a:r>
            <a:endParaRPr lang="en-US" dirty="0" smtClean="0">
              <a:latin typeface="+mj-lt"/>
            </a:endParaRPr>
          </a:p>
          <a:p>
            <a:r>
              <a:rPr lang="en-US" sz="3200" dirty="0" smtClean="0">
                <a:latin typeface="Arial Rounded MT Bold"/>
                <a:cs typeface="Arial Rounded MT Bold"/>
              </a:rPr>
              <a:t>Operational Complexity</a:t>
            </a:r>
            <a:endParaRPr lang="en-US" sz="32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03176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4572000"/>
            <a:ext cx="6781800" cy="1600200"/>
          </a:xfrm>
        </p:spPr>
        <p:txBody>
          <a:bodyPr/>
          <a:lstStyle/>
          <a:p>
            <a:r>
              <a:rPr lang="en-US" dirty="0" smtClean="0"/>
              <a:t>NOPE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794" r="-22794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511801" y="3842892"/>
            <a:ext cx="2624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NOPE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91801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Curator (Java)</a:t>
            </a:r>
          </a:p>
          <a:p>
            <a:r>
              <a:rPr lang="en-US" dirty="0" smtClean="0"/>
              <a:t>Kazoo (Python)</a:t>
            </a:r>
          </a:p>
          <a:p>
            <a:r>
              <a:rPr lang="en-US" dirty="0" smtClean="0"/>
              <a:t>Twitter Commons for Discovery</a:t>
            </a:r>
          </a:p>
        </p:txBody>
      </p:sp>
    </p:spTree>
    <p:extLst>
      <p:ext uri="{BB962C8B-B14F-4D97-AF65-F5344CB8AC3E}">
        <p14:creationId xmlns:p14="http://schemas.microsoft.com/office/powerpoint/2010/main" val="247495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Bauhaus 93"/>
                <a:cs typeface="Bauhaus 93"/>
              </a:rPr>
              <a:t>ZooKeeper</a:t>
            </a:r>
            <a:r>
              <a:rPr lang="en-US" sz="3600" dirty="0" smtClean="0">
                <a:latin typeface="Bauhaus 93"/>
                <a:cs typeface="Bauhaus 93"/>
              </a:rPr>
              <a:t> Owns Your Availability</a:t>
            </a:r>
          </a:p>
          <a:p>
            <a:pPr marL="0" indent="0">
              <a:buNone/>
            </a:pPr>
            <a:r>
              <a:rPr lang="en-US" sz="3600" i="1" dirty="0" smtClean="0">
                <a:latin typeface="Bauhaus 93"/>
                <a:cs typeface="Bauhaus 93"/>
              </a:rPr>
              <a:t>(maybe)</a:t>
            </a:r>
            <a:endParaRPr lang="en-US" sz="3600" i="1" dirty="0">
              <a:latin typeface="Bauhaus 93"/>
              <a:cs typeface="Bauhaus 93"/>
            </a:endParaRPr>
          </a:p>
        </p:txBody>
      </p:sp>
    </p:spTree>
    <p:extLst>
      <p:ext uri="{BB962C8B-B14F-4D97-AF65-F5344CB8AC3E}">
        <p14:creationId xmlns:p14="http://schemas.microsoft.com/office/powerpoint/2010/main" val="274998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Thank you to @</a:t>
            </a:r>
            <a:r>
              <a:rPr lang="en-US" i="1" dirty="0" err="1" smtClean="0"/>
              <a:t>zaa</a:t>
            </a:r>
            <a:r>
              <a:rPr lang="en-US" i="1" dirty="0" smtClean="0"/>
              <a:t> for the format of the slide on watches</a:t>
            </a:r>
          </a:p>
          <a:p>
            <a:r>
              <a:rPr lang="en-US" i="1" dirty="0" smtClean="0"/>
              <a:t>Tweet me! </a:t>
            </a:r>
            <a:r>
              <a:rPr lang="en-US" b="1" i="1" dirty="0" smtClean="0"/>
              <a:t>@</a:t>
            </a:r>
            <a:r>
              <a:rPr lang="en-US" b="1" i="1" dirty="0" err="1" smtClean="0"/>
              <a:t>skamille</a:t>
            </a:r>
            <a:endParaRPr lang="en-US" b="1" i="1" dirty="0" smtClean="0"/>
          </a:p>
          <a:p>
            <a:r>
              <a:rPr lang="en-US" i="1" dirty="0" smtClean="0"/>
              <a:t>Email me! </a:t>
            </a:r>
            <a:r>
              <a:rPr lang="en-US" i="1" dirty="0" smtClean="0">
                <a:hlinkClick r:id="rId2"/>
              </a:rPr>
              <a:t>camille@apache.org</a:t>
            </a:r>
            <a:endParaRPr lang="en-US" i="1" dirty="0" smtClean="0"/>
          </a:p>
          <a:p>
            <a:r>
              <a:rPr lang="en-US" i="1" dirty="0"/>
              <a:t>Kazoo: </a:t>
            </a:r>
            <a:r>
              <a:rPr lang="en-US" i="1" dirty="0">
                <a:hlinkClick r:id="rId3"/>
              </a:rPr>
              <a:t>http://kazoo.readthedocs.org/en/latest</a:t>
            </a:r>
            <a:r>
              <a:rPr lang="en-US" i="1" dirty="0" smtClean="0">
                <a:hlinkClick r:id="rId3"/>
              </a:rPr>
              <a:t>/</a:t>
            </a:r>
            <a:endParaRPr lang="en-US" i="1" dirty="0" smtClean="0"/>
          </a:p>
          <a:p>
            <a:r>
              <a:rPr lang="en-US" i="1" dirty="0"/>
              <a:t>Curator: </a:t>
            </a:r>
            <a:r>
              <a:rPr lang="en-US" i="1" dirty="0">
                <a:hlinkClick r:id="rId4"/>
              </a:rPr>
              <a:t>http://curator.incubator.apache.org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/>
              <a:t>Twitter commons: </a:t>
            </a:r>
            <a:r>
              <a:rPr lang="en-US" i="1" dirty="0">
                <a:hlinkClick r:id="rId5"/>
              </a:rPr>
              <a:t>http://twitter.github.io/commons/</a:t>
            </a:r>
            <a:r>
              <a:rPr lang="en-US" i="1" dirty="0"/>
              <a:t>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2325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venir Heavy"/>
                <a:cs typeface="Avenir Heavy"/>
              </a:rPr>
              <a:t>Consistency guarantees</a:t>
            </a:r>
            <a:endParaRPr lang="en-US" sz="3200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69225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ZooKeeper</a:t>
            </a:r>
            <a:r>
              <a:rPr lang="en-US" dirty="0" smtClean="0"/>
              <a:t> in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Abadi MT Condensed Extra Bold"/>
                <a:cs typeface="Abadi MT Condensed Extra Bold"/>
              </a:rPr>
              <a:t>Storm uses Zookeeper for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 MT Condensed Extra Bold"/>
                <a:cs typeface="Abadi MT Condensed Extra Bold"/>
              </a:rPr>
              <a:t>coordinating the cluster.</a:t>
            </a:r>
            <a:r>
              <a:rPr lang="en-US" i="1" dirty="0">
                <a:latin typeface="Abadi MT Condensed Extra Bold"/>
                <a:cs typeface="Abadi MT Condensed Extra Bold"/>
              </a:rPr>
              <a:t> Zookeeper is not used for message passing, so the load Storm places on Zookeeper is quite </a:t>
            </a:r>
            <a:r>
              <a:rPr lang="en-US" i="1" dirty="0" smtClean="0">
                <a:latin typeface="Abadi MT Condensed Extra Bold"/>
                <a:cs typeface="Abadi MT Condensed Extra Bold"/>
              </a:rPr>
              <a:t>low</a:t>
            </a:r>
            <a:endParaRPr lang="en-US" i="1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18450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ZooKeeper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i="1" dirty="0" smtClean="0">
                <a:latin typeface="Abadi MT Condensed Extra Bold"/>
                <a:cs typeface="Abadi MT Condensed Extra Bold"/>
              </a:rPr>
              <a:t>A centralized service for maintaining configuration information, naming, providing distributed synchronization, and providing group services</a:t>
            </a:r>
          </a:p>
          <a:p>
            <a:endParaRPr lang="en-US" dirty="0"/>
          </a:p>
          <a:p>
            <a:r>
              <a:rPr lang="en-US" dirty="0" smtClean="0"/>
              <a:t>Distributed, </a:t>
            </a:r>
            <a:r>
              <a:rPr lang="en-US" dirty="0" smtClean="0">
                <a:latin typeface="Arial Black"/>
                <a:cs typeface="Arial Black"/>
              </a:rPr>
              <a:t>Consistent</a:t>
            </a:r>
            <a:r>
              <a:rPr lang="en-US" dirty="0" smtClean="0"/>
              <a:t> Data Store</a:t>
            </a:r>
          </a:p>
          <a:p>
            <a:r>
              <a:rPr lang="en-US" dirty="0" smtClean="0"/>
              <a:t>Highly Available</a:t>
            </a:r>
          </a:p>
          <a:p>
            <a:r>
              <a:rPr lang="en-US" dirty="0"/>
              <a:t>High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Strictly ordered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4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Tolerates the loss of a </a:t>
            </a:r>
            <a:r>
              <a:rPr lang="en-US" sz="2800" dirty="0" smtClean="0">
                <a:latin typeface="+mj-lt"/>
              </a:rPr>
              <a:t>minority</a:t>
            </a:r>
            <a:r>
              <a:rPr lang="en-US" sz="2800" dirty="0" smtClean="0"/>
              <a:t> </a:t>
            </a:r>
            <a:r>
              <a:rPr lang="en-US" sz="2000" i="1" dirty="0" smtClean="0"/>
              <a:t>((n/2) – 1) </a:t>
            </a:r>
            <a:r>
              <a:rPr lang="en-US" dirty="0" smtClean="0"/>
              <a:t>of ensemble members and still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7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 is stored in </a:t>
            </a:r>
            <a:r>
              <a:rPr lang="en-US" sz="2800" dirty="0" smtClean="0">
                <a:latin typeface="+mj-lt"/>
              </a:rPr>
              <a:t>memory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Performance measured around </a:t>
            </a:r>
            <a:r>
              <a:rPr lang="en-US" sz="2800" dirty="0" smtClean="0">
                <a:latin typeface="+mj-lt"/>
              </a:rPr>
              <a:t>50,000 operations/second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Particularly fast for read performance, </a:t>
            </a:r>
            <a:r>
              <a:rPr lang="en-US" i="1" dirty="0" smtClean="0"/>
              <a:t>built for read-dominant workloads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981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Ordered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Atomic Writes</a:t>
            </a:r>
          </a:p>
          <a:p>
            <a:r>
              <a:rPr lang="en-US" dirty="0" smtClean="0"/>
              <a:t>In the order you sent them</a:t>
            </a:r>
          </a:p>
          <a:p>
            <a:r>
              <a:rPr lang="en-US" dirty="0" smtClean="0"/>
              <a:t>Changes always seen in the order they occurred</a:t>
            </a:r>
          </a:p>
          <a:p>
            <a:r>
              <a:rPr lang="en-US" sz="2800" dirty="0" smtClean="0">
                <a:latin typeface="Abadi MT Condensed Extra Bold"/>
                <a:cs typeface="Abadi MT Condensed Extra Bold"/>
              </a:rPr>
              <a:t>Reliable</a:t>
            </a:r>
            <a:r>
              <a:rPr lang="en-US" dirty="0" smtClean="0"/>
              <a:t>, no writes </a:t>
            </a:r>
            <a:r>
              <a:rPr lang="en-US" dirty="0" err="1" smtClean="0"/>
              <a:t>acked</a:t>
            </a:r>
            <a:r>
              <a:rPr lang="en-US" dirty="0" smtClean="0"/>
              <a:t> will be dropped</a:t>
            </a:r>
          </a:p>
        </p:txBody>
      </p:sp>
    </p:spTree>
    <p:extLst>
      <p:ext uri="{BB962C8B-B14F-4D97-AF65-F5344CB8AC3E}">
        <p14:creationId xmlns:p14="http://schemas.microsoft.com/office/powerpoint/2010/main" val="22295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18662</TotalTime>
  <Words>669</Words>
  <Application>Microsoft Macintosh PowerPoint</Application>
  <PresentationFormat>On-screen Show (4:3)</PresentationFormat>
  <Paragraphs>177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NewsPrint</vt:lpstr>
      <vt:lpstr>So we’re running ZooKeeper. Now What?</vt:lpstr>
      <vt:lpstr>Big Data. Big Systems.</vt:lpstr>
      <vt:lpstr>Common Challenges</vt:lpstr>
      <vt:lpstr>Common Deficiency</vt:lpstr>
      <vt:lpstr>ZooKeeper in Storm</vt:lpstr>
      <vt:lpstr>ZooKeeper</vt:lpstr>
      <vt:lpstr>Highly Available</vt:lpstr>
      <vt:lpstr>High Performance</vt:lpstr>
      <vt:lpstr>Strictly Ordered Access</vt:lpstr>
      <vt:lpstr>Basics: Cluster Interactions</vt:lpstr>
      <vt:lpstr>Basics: Cluster Interactions</vt:lpstr>
      <vt:lpstr>Basics: Cluster Interactions</vt:lpstr>
      <vt:lpstr>Data Structure</vt:lpstr>
      <vt:lpstr>Basics: Data Structure</vt:lpstr>
      <vt:lpstr>Watches</vt:lpstr>
      <vt:lpstr>Watches</vt:lpstr>
      <vt:lpstr>Watches</vt:lpstr>
      <vt:lpstr>Watches</vt:lpstr>
      <vt:lpstr>Basics: Watches</vt:lpstr>
      <vt:lpstr>Basics: Creation API</vt:lpstr>
      <vt:lpstr>Basics: Get/Watch API</vt:lpstr>
      <vt:lpstr>Basics: API</vt:lpstr>
      <vt:lpstr>Common Uses</vt:lpstr>
      <vt:lpstr>Coordination</vt:lpstr>
      <vt:lpstr>Discovery (Naming)</vt:lpstr>
      <vt:lpstr>Configuration</vt:lpstr>
      <vt:lpstr>Locking</vt:lpstr>
      <vt:lpstr>And Now, The Scary Part</vt:lpstr>
      <vt:lpstr>The State Machine</vt:lpstr>
      <vt:lpstr>NOPE</vt:lpstr>
      <vt:lpstr>Recommended Clients</vt:lpstr>
      <vt:lpstr>Be Aware</vt:lpstr>
      <vt:lpstr>Credits and Contact</vt:lpstr>
    </vt:vector>
  </TitlesOfParts>
  <Company>Rent the Runway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we’re running ZooKeeper. Now What?</dc:title>
  <dc:creator>Camille Fournier</dc:creator>
  <cp:lastModifiedBy>Camille Fournier</cp:lastModifiedBy>
  <cp:revision>56</cp:revision>
  <dcterms:created xsi:type="dcterms:W3CDTF">2013-10-12T17:41:29Z</dcterms:created>
  <dcterms:modified xsi:type="dcterms:W3CDTF">2013-10-30T16:16:24Z</dcterms:modified>
</cp:coreProperties>
</file>