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9" r:id="rId29"/>
    <p:sldId id="290" r:id="rId30"/>
    <p:sldId id="291" r:id="rId31"/>
    <p:sldId id="292" r:id="rId32"/>
    <p:sldId id="293" r:id="rId33"/>
    <p:sldId id="294" r:id="rId34"/>
    <p:sldId id="295" r:id="rId35"/>
    <p:sldId id="297" r:id="rId36"/>
    <p:sldId id="298" r:id="rId37"/>
    <p:sldId id="296" r:id="rId38"/>
    <p:sldId id="285" r:id="rId39"/>
    <p:sldId id="286" r:id="rId40"/>
    <p:sldId id="287" r:id="rId41"/>
    <p:sldId id="28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C4AD7-4E08-6465-3BFD-0E1F9A8A8462}" v="976" dt="2021-03-05T05:38:28.609"/>
    <p1510:client id="{5E31B19F-0005-0000-7F33-7C40E329050C}" v="314" dt="2021-03-05T05:59:33.907"/>
    <p1510:client id="{67C75DA6-3D96-0542-F345-B5386A7C16F0}" v="29" dt="2021-03-05T05:42:23.537"/>
    <p1510:client id="{B3CD9826-30C2-7CC4-BBFE-A46FB9B69AB3}" v="43" dt="2021-03-31T23:46:22.653"/>
    <p1510:client id="{E45C629D-42A6-69C1-45E6-0157146AECBE}" v="715" dt="2021-03-05T07:23:20.2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98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6987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9154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22765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705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5985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10/23/2022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4477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10/23/2022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6019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4963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160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0151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03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9EF9-40B2-4D78-B019-E94A68BA39AA}"/>
              </a:ext>
            </a:extLst>
          </p:cNvPr>
          <p:cNvSpPr>
            <a:spLocks noGrp="1"/>
          </p:cNvSpPr>
          <p:nvPr>
            <p:ph type="title"/>
          </p:nvPr>
        </p:nvSpPr>
        <p:spPr/>
        <p:txBody>
          <a:bodyPr/>
          <a:lstStyle/>
          <a:p>
            <a:r>
              <a:rPr lang="en-US" dirty="0">
                <a:cs typeface="Calibri Light"/>
              </a:rPr>
              <a:t>Paperless Office</a:t>
            </a:r>
            <a:endParaRPr lang="en-US" dirty="0"/>
          </a:p>
        </p:txBody>
      </p:sp>
      <p:sp>
        <p:nvSpPr>
          <p:cNvPr id="3" name="Content Placeholder 2">
            <a:extLst>
              <a:ext uri="{FF2B5EF4-FFF2-40B4-BE49-F238E27FC236}">
                <a16:creationId xmlns:a16="http://schemas.microsoft.com/office/drawing/2014/main" id="{ED759C80-91F4-49C7-A528-D28036F8061C}"/>
              </a:ext>
            </a:extLst>
          </p:cNvPr>
          <p:cNvSpPr>
            <a:spLocks noGrp="1"/>
          </p:cNvSpPr>
          <p:nvPr>
            <p:ph idx="1"/>
          </p:nvPr>
        </p:nvSpPr>
        <p:spPr/>
        <p:txBody>
          <a:bodyPr vert="horz" lIns="0" tIns="45720" rIns="0" bIns="45720" rtlCol="0" anchor="ctr">
            <a:normAutofit/>
          </a:bodyPr>
          <a:lstStyle/>
          <a:p>
            <a:pPr>
              <a:lnSpc>
                <a:spcPct val="150000"/>
              </a:lnSpc>
              <a:buFont typeface="Arial" panose="020F0502020204030204" pitchFamily="34" charset="0"/>
              <a:buChar char="•"/>
            </a:pPr>
            <a:r>
              <a:rPr lang="en-US" dirty="0">
                <a:ea typeface="+mn-lt"/>
                <a:cs typeface="+mn-lt"/>
              </a:rPr>
              <a:t> A paperless office is a concept of work environment in which the use of paper is eliminated or greatly reduced.  </a:t>
            </a:r>
            <a:endParaRPr lang="en-US">
              <a:cs typeface="Calibri"/>
            </a:endParaRPr>
          </a:p>
          <a:p>
            <a:pPr>
              <a:lnSpc>
                <a:spcPct val="150000"/>
              </a:lnSpc>
              <a:buFont typeface="Arial" panose="020F0502020204030204" pitchFamily="34" charset="0"/>
              <a:buChar char="•"/>
            </a:pPr>
            <a:r>
              <a:rPr lang="en-US" dirty="0">
                <a:ea typeface="+mn-lt"/>
                <a:cs typeface="+mn-lt"/>
              </a:rPr>
              <a:t> This is achieved through converting documents and other papers  work into digital forms. </a:t>
            </a:r>
            <a:endParaRPr lang="en-US" dirty="0">
              <a:cs typeface="Calibri" panose="020F0502020204030204"/>
            </a:endParaRPr>
          </a:p>
          <a:p>
            <a:pPr>
              <a:lnSpc>
                <a:spcPct val="150000"/>
              </a:lnSpc>
              <a:buFont typeface="Arial" panose="020F0502020204030204" pitchFamily="34" charset="0"/>
              <a:buChar char="•"/>
            </a:pPr>
            <a:r>
              <a:rPr lang="en-US" dirty="0">
                <a:ea typeface="+mn-lt"/>
                <a:cs typeface="+mn-lt"/>
              </a:rPr>
              <a:t> We can extend it to outside of office to make  it more useful. </a:t>
            </a:r>
            <a:endParaRPr lang="en-US" dirty="0">
              <a:cs typeface="Calibri"/>
            </a:endParaRPr>
          </a:p>
          <a:p>
            <a:pPr>
              <a:lnSpc>
                <a:spcPct val="150000"/>
              </a:lnSpc>
              <a:buFont typeface="Arial" panose="020F0502020204030204" pitchFamily="34" charset="0"/>
              <a:buChar char="•"/>
            </a:pPr>
            <a:endParaRPr lang="en-US" dirty="0">
              <a:cs typeface="Calibri"/>
            </a:endParaRPr>
          </a:p>
        </p:txBody>
      </p:sp>
    </p:spTree>
    <p:extLst>
      <p:ext uri="{BB962C8B-B14F-4D97-AF65-F5344CB8AC3E}">
        <p14:creationId xmlns:p14="http://schemas.microsoft.com/office/powerpoint/2010/main" val="406082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B422038-C86D-47FC-BBB7-81B050DAE290}"/>
              </a:ext>
            </a:extLst>
          </p:cNvPr>
          <p:cNvGraphicFramePr>
            <a:graphicFrameLocks noGrp="1"/>
          </p:cNvGraphicFramePr>
          <p:nvPr>
            <p:extLst>
              <p:ext uri="{D42A27DB-BD31-4B8C-83A1-F6EECF244321}">
                <p14:modId xmlns:p14="http://schemas.microsoft.com/office/powerpoint/2010/main" val="1103306489"/>
              </p:ext>
            </p:extLst>
          </p:nvPr>
        </p:nvGraphicFramePr>
        <p:xfrm>
          <a:off x="643246" y="633350"/>
          <a:ext cx="10905068" cy="5134479"/>
        </p:xfrm>
        <a:graphic>
          <a:graphicData uri="http://schemas.openxmlformats.org/drawingml/2006/table">
            <a:tbl>
              <a:tblPr bandRow="1">
                <a:tableStyleId>{5C22544A-7EE6-4342-B048-85BDC9FD1C3A}</a:tableStyleId>
              </a:tblPr>
              <a:tblGrid>
                <a:gridCol w="1772697">
                  <a:extLst>
                    <a:ext uri="{9D8B030D-6E8A-4147-A177-3AD203B41FA5}">
                      <a16:colId xmlns:a16="http://schemas.microsoft.com/office/drawing/2014/main" val="1767653040"/>
                    </a:ext>
                  </a:extLst>
                </a:gridCol>
                <a:gridCol w="2564690">
                  <a:extLst>
                    <a:ext uri="{9D8B030D-6E8A-4147-A177-3AD203B41FA5}">
                      <a16:colId xmlns:a16="http://schemas.microsoft.com/office/drawing/2014/main" val="1635505525"/>
                    </a:ext>
                  </a:extLst>
                </a:gridCol>
                <a:gridCol w="643373">
                  <a:extLst>
                    <a:ext uri="{9D8B030D-6E8A-4147-A177-3AD203B41FA5}">
                      <a16:colId xmlns:a16="http://schemas.microsoft.com/office/drawing/2014/main" val="986355687"/>
                    </a:ext>
                  </a:extLst>
                </a:gridCol>
                <a:gridCol w="1662697">
                  <a:extLst>
                    <a:ext uri="{9D8B030D-6E8A-4147-A177-3AD203B41FA5}">
                      <a16:colId xmlns:a16="http://schemas.microsoft.com/office/drawing/2014/main" val="1449678468"/>
                    </a:ext>
                  </a:extLst>
                </a:gridCol>
                <a:gridCol w="1696921">
                  <a:extLst>
                    <a:ext uri="{9D8B030D-6E8A-4147-A177-3AD203B41FA5}">
                      <a16:colId xmlns:a16="http://schemas.microsoft.com/office/drawing/2014/main" val="2492796266"/>
                    </a:ext>
                  </a:extLst>
                </a:gridCol>
                <a:gridCol w="2564690">
                  <a:extLst>
                    <a:ext uri="{9D8B030D-6E8A-4147-A177-3AD203B41FA5}">
                      <a16:colId xmlns:a16="http://schemas.microsoft.com/office/drawing/2014/main" val="1788757100"/>
                    </a:ext>
                  </a:extLst>
                </a:gridCol>
              </a:tblGrid>
              <a:tr h="1824092">
                <a:tc>
                  <a:txBody>
                    <a:bodyPr/>
                    <a:lstStyle/>
                    <a:p>
                      <a:pPr marL="0" algn="ctr" rtl="0" eaLnBrk="1" fontAlgn="base" latinLnBrk="0" hangingPunct="1">
                        <a:spcBef>
                          <a:spcPts val="0"/>
                        </a:spcBef>
                        <a:spcAft>
                          <a:spcPts val="0"/>
                        </a:spcAft>
                      </a:pPr>
                      <a:r>
                        <a:rPr lang="en-US" sz="1400" kern="1200" dirty="0">
                          <a:effectLst/>
                        </a:rPr>
                        <a:t>Role of Paperless Procedures in Achieving Working Style Reform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Yuki Aoyama </a:t>
                      </a:r>
                      <a:endParaRPr lang="en-IN" sz="1400" dirty="0">
                        <a:effectLst/>
                      </a:endParaRPr>
                    </a:p>
                    <a:p>
                      <a:pPr marL="0" algn="ctr" rtl="0" eaLnBrk="1" fontAlgn="base" latinLnBrk="0" hangingPunct="1">
                        <a:spcBef>
                          <a:spcPts val="0"/>
                        </a:spcBef>
                        <a:spcAft>
                          <a:spcPts val="0"/>
                        </a:spcAft>
                      </a:pPr>
                      <a:r>
                        <a:rPr lang="en-IN" sz="1400" kern="1200" dirty="0">
                          <a:effectLst/>
                        </a:rPr>
                        <a:t> Nobuko Soga </a:t>
                      </a:r>
                      <a:endParaRPr lang="en-IN" sz="1400" dirty="0">
                        <a:effectLst/>
                      </a:endParaRPr>
                    </a:p>
                    <a:p>
                      <a:pPr marL="0" algn="ctr" rtl="0" eaLnBrk="1" fontAlgn="base" latinLnBrk="0" hangingPunct="1">
                        <a:spcBef>
                          <a:spcPts val="0"/>
                        </a:spcBef>
                        <a:spcAft>
                          <a:spcPts val="0"/>
                        </a:spcAft>
                      </a:pPr>
                      <a:r>
                        <a:rPr lang="en-IN" sz="1400" kern="1200" dirty="0">
                          <a:effectLst/>
                        </a:rPr>
                        <a:t> Kenji </a:t>
                      </a:r>
                      <a:r>
                        <a:rPr lang="en-IN" sz="1400" kern="1200" dirty="0" err="1">
                          <a:effectLst/>
                        </a:rPr>
                        <a:t>Shinotsuka</a:t>
                      </a:r>
                      <a:r>
                        <a:rPr lang="en-IN" sz="1400" kern="1200" dirty="0">
                          <a:effectLst/>
                        </a:rPr>
                        <a:t> Naoya </a:t>
                      </a:r>
                      <a:r>
                        <a:rPr lang="en-IN" sz="1400" kern="1200" dirty="0" err="1">
                          <a:effectLst/>
                        </a:rPr>
                        <a:t>Oike</a:t>
                      </a:r>
                      <a:r>
                        <a:rPr lang="en-IN" sz="1400" kern="1200" dirty="0">
                          <a:effectLst/>
                        </a:rPr>
                        <a:t> </a:t>
                      </a:r>
                      <a:endParaRPr lang="en-IN" sz="1400" dirty="0">
                        <a:effectLst/>
                      </a:endParaRPr>
                    </a:p>
                    <a:p>
                      <a:pPr marL="0" algn="ctr" rtl="0" eaLnBrk="1" fontAlgn="base" latinLnBrk="0" hangingPunct="1">
                        <a:spcBef>
                          <a:spcPts val="0"/>
                        </a:spcBef>
                        <a:spcAft>
                          <a:spcPts val="0"/>
                        </a:spcAft>
                      </a:pPr>
                      <a:r>
                        <a:rPr lang="en-IN" sz="1400" kern="1200" dirty="0">
                          <a:effectLst/>
                        </a:rPr>
                        <a:t> Manami Fukumoto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2018 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importance of paperless procedures and the utility of RPA, using case studies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 RPA with paperless  </a:t>
                      </a:r>
                      <a:endParaRPr lang="en-IN" sz="1400" dirty="0">
                        <a:effectLst/>
                      </a:endParaRPr>
                    </a:p>
                    <a:p>
                      <a:pPr marL="0" algn="ctr" rtl="0" eaLnBrk="1" fontAlgn="base" latinLnBrk="0" hangingPunct="1">
                        <a:spcBef>
                          <a:spcPts val="0"/>
                        </a:spcBef>
                        <a:spcAft>
                          <a:spcPts val="0"/>
                        </a:spcAft>
                      </a:pPr>
                      <a:r>
                        <a:rPr lang="en-IN" sz="1400" kern="1200" dirty="0">
                          <a:effectLst/>
                        </a:rPr>
                        <a:t>Document, </a:t>
                      </a:r>
                      <a:endParaRPr lang="en-IN" sz="1400" dirty="0">
                        <a:effectLst/>
                      </a:endParaRPr>
                    </a:p>
                    <a:p>
                      <a:pPr marL="0" algn="ctr" rtl="0" eaLnBrk="1" fontAlgn="base" latinLnBrk="0" hangingPunct="1">
                        <a:spcBef>
                          <a:spcPts val="0"/>
                        </a:spcBef>
                        <a:spcAft>
                          <a:spcPts val="0"/>
                        </a:spcAft>
                      </a:pPr>
                      <a:r>
                        <a:rPr lang="en-IN" sz="1400" kern="1200" dirty="0">
                          <a:effectLst/>
                        </a:rPr>
                        <a:t>New work style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Small organization are not able to take benefits of RPA as they needed resources, and special skill </a:t>
                      </a:r>
                      <a:endParaRPr lang="en-IN" sz="1400" dirty="0">
                        <a:effectLst/>
                      </a:endParaRPr>
                    </a:p>
                  </a:txBody>
                  <a:tcPr marL="0" marR="0" marT="0" marB="0" anchor="ctr"/>
                </a:tc>
                <a:extLst>
                  <a:ext uri="{0D108BD9-81ED-4DB2-BD59-A6C34878D82A}">
                    <a16:rowId xmlns:a16="http://schemas.microsoft.com/office/drawing/2014/main" val="78663490"/>
                  </a:ext>
                </a:extLst>
              </a:tr>
              <a:tr h="1824092">
                <a:tc>
                  <a:txBody>
                    <a:bodyPr/>
                    <a:lstStyle/>
                    <a:p>
                      <a:pPr marL="0" algn="ctr" rtl="0" eaLnBrk="1" fontAlgn="base" latinLnBrk="0" hangingPunct="1">
                        <a:spcBef>
                          <a:spcPts val="0"/>
                        </a:spcBef>
                        <a:spcAft>
                          <a:spcPts val="0"/>
                        </a:spcAft>
                      </a:pPr>
                      <a:r>
                        <a:rPr lang="en-US" sz="1400" kern="1200" dirty="0">
                          <a:effectLst/>
                        </a:rPr>
                        <a:t>End of the paper trail: moving towards a paperless ward round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Jack </a:t>
                      </a:r>
                      <a:r>
                        <a:rPr lang="en-IN" sz="1400" kern="1200" dirty="0" err="1">
                          <a:effectLst/>
                        </a:rPr>
                        <a:t>harvey</a:t>
                      </a:r>
                      <a:r>
                        <a:rPr lang="en-IN" sz="1400" kern="1200" dirty="0">
                          <a:effectLst/>
                        </a:rPr>
                        <a:t>, </a:t>
                      </a:r>
                      <a:endParaRPr lang="en-IN" sz="1400" dirty="0">
                        <a:effectLst/>
                      </a:endParaRPr>
                    </a:p>
                    <a:p>
                      <a:pPr marL="0" algn="ctr" rtl="0" eaLnBrk="1" fontAlgn="base" latinLnBrk="0" hangingPunct="1">
                        <a:spcBef>
                          <a:spcPts val="0"/>
                        </a:spcBef>
                        <a:spcAft>
                          <a:spcPts val="0"/>
                        </a:spcAft>
                      </a:pPr>
                      <a:r>
                        <a:rPr lang="en-IN" sz="1400" kern="1200" dirty="0">
                          <a:effectLst/>
                        </a:rPr>
                        <a:t>Max </a:t>
                      </a:r>
                      <a:r>
                        <a:rPr lang="en-IN" sz="1400" kern="1200" dirty="0" err="1">
                          <a:effectLst/>
                        </a:rPr>
                        <a:t>pickard</a:t>
                      </a:r>
                      <a:r>
                        <a:rPr lang="en-IN" sz="1400" kern="1200" dirty="0">
                          <a:effectLst/>
                        </a:rPr>
                        <a:t>, </a:t>
                      </a:r>
                      <a:endParaRPr lang="en-IN" sz="1400" dirty="0">
                        <a:effectLst/>
                      </a:endParaRPr>
                    </a:p>
                    <a:p>
                      <a:pPr marL="0" algn="ctr" rtl="0" eaLnBrk="1" fontAlgn="base" latinLnBrk="0" hangingPunct="1">
                        <a:spcBef>
                          <a:spcPts val="0"/>
                        </a:spcBef>
                        <a:spcAft>
                          <a:spcPts val="0"/>
                        </a:spcAft>
                      </a:pPr>
                      <a:r>
                        <a:rPr lang="en-IN" sz="1400" kern="1200" dirty="0">
                          <a:effectLst/>
                        </a:rPr>
                        <a:t>Mohammed NuNhuck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2008 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Use Microsoft word template for record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 system use full for small individual to make them self-paperless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Confidentiality of user information,  </a:t>
                      </a:r>
                      <a:endParaRPr lang="en-IN" sz="1400" dirty="0">
                        <a:effectLst/>
                      </a:endParaRPr>
                    </a:p>
                    <a:p>
                      <a:pPr marL="0" algn="ctr" rtl="0" eaLnBrk="1" fontAlgn="base" latinLnBrk="0" hangingPunct="1">
                        <a:spcBef>
                          <a:spcPts val="0"/>
                        </a:spcBef>
                        <a:spcAft>
                          <a:spcPts val="0"/>
                        </a:spcAft>
                      </a:pPr>
                      <a:r>
                        <a:rPr lang="en-IN" sz="1400" kern="1200" dirty="0">
                          <a:effectLst/>
                        </a:rPr>
                        <a:t>lack of proper software for small entities in organization </a:t>
                      </a:r>
                      <a:endParaRPr lang="en-IN" sz="1400" dirty="0">
                        <a:effectLst/>
                      </a:endParaRPr>
                    </a:p>
                  </a:txBody>
                  <a:tcPr marL="0" marR="0" marT="0" marB="0" anchor="ctr"/>
                </a:tc>
                <a:extLst>
                  <a:ext uri="{0D108BD9-81ED-4DB2-BD59-A6C34878D82A}">
                    <a16:rowId xmlns:a16="http://schemas.microsoft.com/office/drawing/2014/main" val="1429263919"/>
                  </a:ext>
                </a:extLst>
              </a:tr>
              <a:tr h="1486295">
                <a:tc>
                  <a:txBody>
                    <a:bodyPr/>
                    <a:lstStyle/>
                    <a:p>
                      <a:pPr marL="0" algn="ctr" rtl="0" eaLnBrk="1" fontAlgn="base" latinLnBrk="0" hangingPunct="1">
                        <a:spcBef>
                          <a:spcPts val="0"/>
                        </a:spcBef>
                        <a:spcAft>
                          <a:spcPts val="0"/>
                        </a:spcAft>
                      </a:pPr>
                      <a:r>
                        <a:rPr lang="en-US" sz="1400" kern="1200" dirty="0">
                          <a:effectLst/>
                        </a:rPr>
                        <a:t>Real Time Databases for Applications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Sonam Khedkar, </a:t>
                      </a:r>
                      <a:endParaRPr lang="en-IN" sz="1400" dirty="0">
                        <a:effectLst/>
                      </a:endParaRPr>
                    </a:p>
                    <a:p>
                      <a:pPr marL="0" algn="ctr" rtl="0" eaLnBrk="1" fontAlgn="base" latinLnBrk="0" hangingPunct="1">
                        <a:spcBef>
                          <a:spcPts val="0"/>
                        </a:spcBef>
                        <a:spcAft>
                          <a:spcPts val="0"/>
                        </a:spcAft>
                      </a:pPr>
                      <a:r>
                        <a:rPr lang="en-IN" sz="1400" kern="1200" dirty="0">
                          <a:effectLst/>
                        </a:rPr>
                        <a:t>Swapnil </a:t>
                      </a:r>
                      <a:r>
                        <a:rPr lang="en-IN" sz="1400" kern="1200" dirty="0" err="1">
                          <a:effectLst/>
                        </a:rPr>
                        <a:t>Thube</a:t>
                      </a:r>
                      <a:r>
                        <a:rPr lang="en-IN" sz="1400" kern="1200" dirty="0">
                          <a:effectLst/>
                        </a:rPr>
                        <a:t>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2017 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Compare the database with each other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Give the information about different real time database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Not give the application where we can use database </a:t>
                      </a:r>
                      <a:endParaRPr lang="en-IN" sz="1400" dirty="0">
                        <a:effectLst/>
                      </a:endParaRPr>
                    </a:p>
                  </a:txBody>
                  <a:tcPr marL="0" marR="0" marT="0" marB="0" anchor="ctr"/>
                </a:tc>
                <a:extLst>
                  <a:ext uri="{0D108BD9-81ED-4DB2-BD59-A6C34878D82A}">
                    <a16:rowId xmlns:a16="http://schemas.microsoft.com/office/drawing/2014/main" val="672894511"/>
                  </a:ext>
                </a:extLst>
              </a:tr>
            </a:tbl>
          </a:graphicData>
        </a:graphic>
      </p:graphicFrame>
    </p:spTree>
    <p:extLst>
      <p:ext uri="{BB962C8B-B14F-4D97-AF65-F5344CB8AC3E}">
        <p14:creationId xmlns:p14="http://schemas.microsoft.com/office/powerpoint/2010/main" val="389966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FC9C1A9-B364-486E-B0C8-EE6193241E11}"/>
              </a:ext>
            </a:extLst>
          </p:cNvPr>
          <p:cNvGraphicFramePr>
            <a:graphicFrameLocks noGrp="1"/>
          </p:cNvGraphicFramePr>
          <p:nvPr>
            <p:extLst>
              <p:ext uri="{D42A27DB-BD31-4B8C-83A1-F6EECF244321}">
                <p14:modId xmlns:p14="http://schemas.microsoft.com/office/powerpoint/2010/main" val="1911937355"/>
              </p:ext>
            </p:extLst>
          </p:nvPr>
        </p:nvGraphicFramePr>
        <p:xfrm>
          <a:off x="643467" y="675842"/>
          <a:ext cx="10905068" cy="5280560"/>
        </p:xfrm>
        <a:graphic>
          <a:graphicData uri="http://schemas.openxmlformats.org/drawingml/2006/table">
            <a:tbl>
              <a:tblPr bandRow="1">
                <a:tableStyleId>{5C22544A-7EE6-4342-B048-85BDC9FD1C3A}</a:tableStyleId>
              </a:tblPr>
              <a:tblGrid>
                <a:gridCol w="2082323">
                  <a:extLst>
                    <a:ext uri="{9D8B030D-6E8A-4147-A177-3AD203B41FA5}">
                      <a16:colId xmlns:a16="http://schemas.microsoft.com/office/drawing/2014/main" val="1291662394"/>
                    </a:ext>
                  </a:extLst>
                </a:gridCol>
                <a:gridCol w="2080778">
                  <a:extLst>
                    <a:ext uri="{9D8B030D-6E8A-4147-A177-3AD203B41FA5}">
                      <a16:colId xmlns:a16="http://schemas.microsoft.com/office/drawing/2014/main" val="2243911660"/>
                    </a:ext>
                  </a:extLst>
                </a:gridCol>
                <a:gridCol w="887848">
                  <a:extLst>
                    <a:ext uri="{9D8B030D-6E8A-4147-A177-3AD203B41FA5}">
                      <a16:colId xmlns:a16="http://schemas.microsoft.com/office/drawing/2014/main" val="1606456058"/>
                    </a:ext>
                  </a:extLst>
                </a:gridCol>
                <a:gridCol w="1882747">
                  <a:extLst>
                    <a:ext uri="{9D8B030D-6E8A-4147-A177-3AD203B41FA5}">
                      <a16:colId xmlns:a16="http://schemas.microsoft.com/office/drawing/2014/main" val="9400356"/>
                    </a:ext>
                  </a:extLst>
                </a:gridCol>
                <a:gridCol w="1836529">
                  <a:extLst>
                    <a:ext uri="{9D8B030D-6E8A-4147-A177-3AD203B41FA5}">
                      <a16:colId xmlns:a16="http://schemas.microsoft.com/office/drawing/2014/main" val="1075718340"/>
                    </a:ext>
                  </a:extLst>
                </a:gridCol>
                <a:gridCol w="2134843">
                  <a:extLst>
                    <a:ext uri="{9D8B030D-6E8A-4147-A177-3AD203B41FA5}">
                      <a16:colId xmlns:a16="http://schemas.microsoft.com/office/drawing/2014/main" val="4084808365"/>
                    </a:ext>
                  </a:extLst>
                </a:gridCol>
              </a:tblGrid>
              <a:tr h="1629940">
                <a:tc>
                  <a:txBody>
                    <a:bodyPr/>
                    <a:lstStyle/>
                    <a:p>
                      <a:pPr marL="0" algn="ctr" rtl="0" eaLnBrk="1" fontAlgn="base" latinLnBrk="0" hangingPunct="1">
                        <a:spcBef>
                          <a:spcPts val="0"/>
                        </a:spcBef>
                        <a:spcAft>
                          <a:spcPts val="0"/>
                        </a:spcAft>
                      </a:pPr>
                      <a:r>
                        <a:rPr lang="en-US" sz="1400" kern="1200" dirty="0" err="1">
                          <a:effectLst/>
                        </a:rPr>
                        <a:t>Paperful</a:t>
                      </a:r>
                      <a:r>
                        <a:rPr lang="en-US" sz="1400" kern="1200" dirty="0">
                          <a:effectLst/>
                        </a:rPr>
                        <a:t> to Paperless Office Forms Integration Framework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Madhuri </a:t>
                      </a:r>
                      <a:r>
                        <a:rPr lang="en-IN" sz="1400" kern="1200" dirty="0" err="1">
                          <a:effectLst/>
                        </a:rPr>
                        <a:t>Potu</a:t>
                      </a:r>
                      <a:r>
                        <a:rPr lang="en-IN" sz="1400" kern="1200" dirty="0">
                          <a:effectLst/>
                        </a:rPr>
                        <a:t>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2004 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Author use the </a:t>
                      </a:r>
                      <a:r>
                        <a:rPr lang="en-IN" sz="1400" kern="1200" dirty="0" err="1">
                          <a:effectLst/>
                        </a:rPr>
                        <a:t>Xform</a:t>
                      </a:r>
                      <a:r>
                        <a:rPr lang="en-IN" sz="1400" kern="1200" dirty="0">
                          <a:effectLst/>
                        </a:rPr>
                        <a:t>, JavaScript and JSP for creating the xml form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Using this form data and presentation are independent from each other. We can use Predefine template, edit them and make user define form.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Only consider few components for the make form and there is no technic for retrieve the data from the database to form </a:t>
                      </a:r>
                      <a:endParaRPr lang="en-IN" sz="1400" dirty="0">
                        <a:effectLst/>
                      </a:endParaRPr>
                    </a:p>
                  </a:txBody>
                  <a:tcPr marL="0" marR="0" marT="0" marB="0" anchor="ctr"/>
                </a:tc>
                <a:extLst>
                  <a:ext uri="{0D108BD9-81ED-4DB2-BD59-A6C34878D82A}">
                    <a16:rowId xmlns:a16="http://schemas.microsoft.com/office/drawing/2014/main" val="2448868521"/>
                  </a:ext>
                </a:extLst>
              </a:tr>
              <a:tr h="2444911">
                <a:tc>
                  <a:txBody>
                    <a:bodyPr/>
                    <a:lstStyle/>
                    <a:p>
                      <a:pPr marL="0" algn="ctr" rtl="0" eaLnBrk="1" fontAlgn="base" latinLnBrk="0" hangingPunct="1">
                        <a:spcBef>
                          <a:spcPts val="0"/>
                        </a:spcBef>
                        <a:spcAft>
                          <a:spcPts val="0"/>
                        </a:spcAft>
                      </a:pPr>
                      <a:r>
                        <a:rPr lang="en-IN" sz="1400" kern="1200" dirty="0">
                          <a:effectLst/>
                        </a:rPr>
                        <a:t>Analysis of Security Issues in Electronic Payment Systems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Princewill </a:t>
                      </a:r>
                      <a:r>
                        <a:rPr lang="en-IN" sz="1400" kern="1200" dirty="0" err="1">
                          <a:effectLst/>
                        </a:rPr>
                        <a:t>Aigbe</a:t>
                      </a:r>
                      <a:r>
                        <a:rPr lang="en-IN" sz="1400" kern="1200" dirty="0">
                          <a:effectLst/>
                        </a:rPr>
                        <a:t>, </a:t>
                      </a:r>
                      <a:endParaRPr lang="en-IN" sz="1400" dirty="0">
                        <a:effectLst/>
                      </a:endParaRPr>
                    </a:p>
                    <a:p>
                      <a:pPr marL="0" algn="ctr" rtl="0" eaLnBrk="1" fontAlgn="base" latinLnBrk="0" hangingPunct="1">
                        <a:spcBef>
                          <a:spcPts val="0"/>
                        </a:spcBef>
                        <a:spcAft>
                          <a:spcPts val="0"/>
                        </a:spcAft>
                      </a:pPr>
                      <a:r>
                        <a:rPr lang="en-IN" sz="1400" kern="1200" dirty="0">
                          <a:effectLst/>
                        </a:rPr>
                        <a:t>Jackson </a:t>
                      </a:r>
                      <a:r>
                        <a:rPr lang="en-IN" sz="1400" kern="1200" dirty="0" err="1">
                          <a:effectLst/>
                        </a:rPr>
                        <a:t>Akpojaro</a:t>
                      </a:r>
                      <a:r>
                        <a:rPr lang="en-IN" sz="1400" kern="1200" dirty="0">
                          <a:effectLst/>
                        </a:rPr>
                        <a:t>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 2014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It provides a review of the various online payment systems.   </a:t>
                      </a:r>
                      <a:endParaRPr lang="en-US" sz="1400" dirty="0">
                        <a:effectLst/>
                      </a:endParaRPr>
                    </a:p>
                    <a:p>
                      <a:pPr marL="0" algn="ctr" rtl="0" eaLnBrk="1" fontAlgn="base" latinLnBrk="0" hangingPunct="1">
                        <a:spcBef>
                          <a:spcPts val="0"/>
                        </a:spcBef>
                        <a:spcAft>
                          <a:spcPts val="0"/>
                        </a:spcAft>
                      </a:pPr>
                      <a:r>
                        <a:rPr lang="en-US" sz="1400" kern="1200" dirty="0">
                          <a:effectLst/>
                        </a:rPr>
                        <a:t>Analyze the various authentication mechanisms of the online payment systems and levels of confidence each provides.</a:t>
                      </a:r>
                      <a:endParaRPr lang="en-US" sz="1400" dirty="0">
                        <a:effectLst/>
                      </a:endParaRPr>
                    </a:p>
                    <a:p>
                      <a:pPr marL="0" algn="ctr" rtl="0" eaLnBrk="1" fontAlgn="base" latinLnBrk="0" hangingPunct="1">
                        <a:spcBef>
                          <a:spcPts val="0"/>
                        </a:spcBef>
                        <a:spcAft>
                          <a:spcPts val="0"/>
                        </a:spcAft>
                      </a:pP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This paper presents a complete review of the different categories of electronic payment systems in terms of online payment processes, authentication mechanisms, and authentication types.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the three-factor authentication model; including biometric (finger-vein) to design an enhanced algorithm for electronic payment systems whose authentication’s capability would surpass the existing online payment system but here They have not explored it. </a:t>
                      </a:r>
                      <a:endParaRPr lang="en-US" sz="1400" dirty="0">
                        <a:effectLst/>
                      </a:endParaRPr>
                    </a:p>
                  </a:txBody>
                  <a:tcPr marL="0" marR="0" marT="0" marB="0" anchor="ctr"/>
                </a:tc>
                <a:extLst>
                  <a:ext uri="{0D108BD9-81ED-4DB2-BD59-A6C34878D82A}">
                    <a16:rowId xmlns:a16="http://schemas.microsoft.com/office/drawing/2014/main" val="2088236619"/>
                  </a:ext>
                </a:extLst>
              </a:tr>
              <a:tr h="1205709">
                <a:tc>
                  <a:txBody>
                    <a:bodyPr/>
                    <a:lstStyle/>
                    <a:p>
                      <a:pPr marL="0" algn="ctr" rtl="0" eaLnBrk="1" fontAlgn="base" latinLnBrk="0" hangingPunct="1">
                        <a:spcBef>
                          <a:spcPts val="0"/>
                        </a:spcBef>
                        <a:spcAft>
                          <a:spcPts val="0"/>
                        </a:spcAft>
                      </a:pPr>
                      <a:r>
                        <a:rPr lang="en-US" sz="1400" kern="1200" dirty="0">
                          <a:effectLst/>
                        </a:rPr>
                        <a:t>Office of the Future: Digitizing Record-Keeping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Okoro U. R., </a:t>
                      </a:r>
                      <a:endParaRPr lang="en-IN" sz="1400" dirty="0">
                        <a:effectLst/>
                      </a:endParaRPr>
                    </a:p>
                    <a:p>
                      <a:pPr marL="0" algn="ctr" rtl="0" eaLnBrk="1" fontAlgn="base" latinLnBrk="0" hangingPunct="1">
                        <a:spcBef>
                          <a:spcPts val="0"/>
                        </a:spcBef>
                        <a:spcAft>
                          <a:spcPts val="0"/>
                        </a:spcAft>
                      </a:pPr>
                      <a:r>
                        <a:rPr lang="en-IN" sz="1400" kern="1200" dirty="0">
                          <a:effectLst/>
                        </a:rPr>
                        <a:t> </a:t>
                      </a:r>
                      <a:r>
                        <a:rPr lang="en-IN" sz="1400" kern="1200" dirty="0" err="1">
                          <a:effectLst/>
                        </a:rPr>
                        <a:t>Awodele</a:t>
                      </a:r>
                      <a:r>
                        <a:rPr lang="en-IN" sz="1400" kern="1200" dirty="0">
                          <a:effectLst/>
                        </a:rPr>
                        <a:t> O., </a:t>
                      </a:r>
                      <a:endParaRPr lang="en-IN" sz="1400" dirty="0">
                        <a:effectLst/>
                      </a:endParaRPr>
                    </a:p>
                    <a:p>
                      <a:pPr marL="0" algn="ctr" rtl="0" eaLnBrk="1" fontAlgn="base" latinLnBrk="0" hangingPunct="1">
                        <a:spcBef>
                          <a:spcPts val="0"/>
                        </a:spcBef>
                        <a:spcAft>
                          <a:spcPts val="0"/>
                        </a:spcAft>
                      </a:pPr>
                      <a:r>
                        <a:rPr lang="en-IN" sz="1400" kern="1200" dirty="0">
                          <a:effectLst/>
                        </a:rPr>
                        <a:t> </a:t>
                      </a:r>
                      <a:r>
                        <a:rPr lang="en-IN" sz="1400" kern="1200" dirty="0" err="1">
                          <a:effectLst/>
                        </a:rPr>
                        <a:t>Kuyoro</a:t>
                      </a:r>
                      <a:r>
                        <a:rPr lang="en-IN" sz="1400" kern="1200" dirty="0">
                          <a:effectLst/>
                        </a:rPr>
                        <a:t> S. O. and Adekunle Y.A.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2013 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Window application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It is useful for individual and small organization for record keeping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No facility for sharing records and Use of scanner for digitizing records </a:t>
                      </a:r>
                      <a:endParaRPr lang="en-IN" sz="1400" dirty="0">
                        <a:effectLst/>
                      </a:endParaRPr>
                    </a:p>
                  </a:txBody>
                  <a:tcPr marL="0" marR="0" marT="0" marB="0" anchor="ctr"/>
                </a:tc>
                <a:extLst>
                  <a:ext uri="{0D108BD9-81ED-4DB2-BD59-A6C34878D82A}">
                    <a16:rowId xmlns:a16="http://schemas.microsoft.com/office/drawing/2014/main" val="3850490459"/>
                  </a:ext>
                </a:extLst>
              </a:tr>
            </a:tbl>
          </a:graphicData>
        </a:graphic>
      </p:graphicFrame>
    </p:spTree>
    <p:extLst>
      <p:ext uri="{BB962C8B-B14F-4D97-AF65-F5344CB8AC3E}">
        <p14:creationId xmlns:p14="http://schemas.microsoft.com/office/powerpoint/2010/main" val="239150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3CC239C-61AF-41A0-AD57-3FD520CEDB6D}"/>
              </a:ext>
            </a:extLst>
          </p:cNvPr>
          <p:cNvGraphicFramePr>
            <a:graphicFrameLocks noGrp="1"/>
          </p:cNvGraphicFramePr>
          <p:nvPr>
            <p:extLst>
              <p:ext uri="{D42A27DB-BD31-4B8C-83A1-F6EECF244321}">
                <p14:modId xmlns:p14="http://schemas.microsoft.com/office/powerpoint/2010/main" val="2807740741"/>
              </p:ext>
            </p:extLst>
          </p:nvPr>
        </p:nvGraphicFramePr>
        <p:xfrm>
          <a:off x="643467" y="673467"/>
          <a:ext cx="10905067" cy="4663597"/>
        </p:xfrm>
        <a:graphic>
          <a:graphicData uri="http://schemas.openxmlformats.org/drawingml/2006/table">
            <a:tbl>
              <a:tblPr bandRow="1">
                <a:tableStyleId>{5C22544A-7EE6-4342-B048-85BDC9FD1C3A}</a:tableStyleId>
              </a:tblPr>
              <a:tblGrid>
                <a:gridCol w="2059175">
                  <a:extLst>
                    <a:ext uri="{9D8B030D-6E8A-4147-A177-3AD203B41FA5}">
                      <a16:colId xmlns:a16="http://schemas.microsoft.com/office/drawing/2014/main" val="663277631"/>
                    </a:ext>
                  </a:extLst>
                </a:gridCol>
                <a:gridCol w="2008559">
                  <a:extLst>
                    <a:ext uri="{9D8B030D-6E8A-4147-A177-3AD203B41FA5}">
                      <a16:colId xmlns:a16="http://schemas.microsoft.com/office/drawing/2014/main" val="1199826305"/>
                    </a:ext>
                  </a:extLst>
                </a:gridCol>
                <a:gridCol w="790364">
                  <a:extLst>
                    <a:ext uri="{9D8B030D-6E8A-4147-A177-3AD203B41FA5}">
                      <a16:colId xmlns:a16="http://schemas.microsoft.com/office/drawing/2014/main" val="876991750"/>
                    </a:ext>
                  </a:extLst>
                </a:gridCol>
                <a:gridCol w="1826182">
                  <a:extLst>
                    <a:ext uri="{9D8B030D-6E8A-4147-A177-3AD203B41FA5}">
                      <a16:colId xmlns:a16="http://schemas.microsoft.com/office/drawing/2014/main" val="4278777853"/>
                    </a:ext>
                  </a:extLst>
                </a:gridCol>
                <a:gridCol w="2133492">
                  <a:extLst>
                    <a:ext uri="{9D8B030D-6E8A-4147-A177-3AD203B41FA5}">
                      <a16:colId xmlns:a16="http://schemas.microsoft.com/office/drawing/2014/main" val="2773539555"/>
                    </a:ext>
                  </a:extLst>
                </a:gridCol>
                <a:gridCol w="2087295">
                  <a:extLst>
                    <a:ext uri="{9D8B030D-6E8A-4147-A177-3AD203B41FA5}">
                      <a16:colId xmlns:a16="http://schemas.microsoft.com/office/drawing/2014/main" val="1736535052"/>
                    </a:ext>
                  </a:extLst>
                </a:gridCol>
              </a:tblGrid>
              <a:tr h="3170077">
                <a:tc>
                  <a:txBody>
                    <a:bodyPr/>
                    <a:lstStyle/>
                    <a:p>
                      <a:pPr marL="0" algn="ctr" rtl="0" eaLnBrk="1" fontAlgn="base" latinLnBrk="0" hangingPunct="1">
                        <a:spcBef>
                          <a:spcPts val="0"/>
                        </a:spcBef>
                        <a:spcAft>
                          <a:spcPts val="0"/>
                        </a:spcAft>
                      </a:pPr>
                      <a:r>
                        <a:rPr lang="en-IN" sz="1400" kern="1200" dirty="0">
                          <a:effectLst/>
                        </a:rPr>
                        <a:t>Going paperless - on the evaluation of electronic form technologies </a:t>
                      </a:r>
                      <a:endParaRPr lang="en-IN" sz="1400" dirty="0">
                        <a:effectLst/>
                      </a:endParaRPr>
                    </a:p>
                    <a:p>
                      <a:pPr marL="0" algn="ctr" rtl="0" eaLnBrk="1" fontAlgn="base" latinLnBrk="0" hangingPunct="1">
                        <a:spcBef>
                          <a:spcPts val="0"/>
                        </a:spcBef>
                        <a:spcAft>
                          <a:spcPts val="0"/>
                        </a:spcAft>
                      </a:pP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err="1">
                          <a:effectLst/>
                        </a:rPr>
                        <a:t>Lutteroth</a:t>
                      </a:r>
                      <a:r>
                        <a:rPr lang="en-US" sz="1400" kern="1200" dirty="0">
                          <a:effectLst/>
                        </a:rPr>
                        <a:t> &amp; Weber.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2012 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Study Evaluation of form technology and discussed methods for Going paperless by electronic forms.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Discussed that electronic forms have many advantages, such as the possibility to transfer, store, complete, search and manage them more efficiently  </a:t>
                      </a:r>
                      <a:endParaRPr lang="en-US" sz="1400" dirty="0">
                        <a:effectLst/>
                      </a:endParaRPr>
                    </a:p>
                    <a:p>
                      <a:pPr marL="0" algn="ctr" rtl="0" eaLnBrk="1" fontAlgn="base" latinLnBrk="0" hangingPunct="1">
                        <a:spcBef>
                          <a:spcPts val="0"/>
                        </a:spcBef>
                        <a:spcAft>
                          <a:spcPts val="0"/>
                        </a:spcAft>
                      </a:pPr>
                      <a:r>
                        <a:rPr lang="en-US" sz="1400" kern="1200" dirty="0">
                          <a:effectLst/>
                        </a:rPr>
                        <a:t>The authors identified some requirements that must be met for electronic forms to be successful. </a:t>
                      </a:r>
                      <a:endParaRPr lang="en-US" sz="1400" dirty="0">
                        <a:effectLst/>
                      </a:endParaRPr>
                    </a:p>
                    <a:p>
                      <a:pPr marL="0" algn="ctr" rtl="0" eaLnBrk="1" fontAlgn="base" latinLnBrk="0" hangingPunct="1">
                        <a:spcBef>
                          <a:spcPts val="0"/>
                        </a:spcBef>
                        <a:spcAft>
                          <a:spcPts val="0"/>
                        </a:spcAft>
                      </a:pP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Our results show that current technologies differ greatly in the requirements that are addressed, and that no single form technology satisfies all the common requirements. </a:t>
                      </a:r>
                      <a:endParaRPr lang="en-US" sz="1400" dirty="0">
                        <a:effectLst/>
                      </a:endParaRPr>
                    </a:p>
                  </a:txBody>
                  <a:tcPr marL="0" marR="0" marT="0" marB="0" anchor="ctr"/>
                </a:tc>
                <a:extLst>
                  <a:ext uri="{0D108BD9-81ED-4DB2-BD59-A6C34878D82A}">
                    <a16:rowId xmlns:a16="http://schemas.microsoft.com/office/drawing/2014/main" val="2423279084"/>
                  </a:ext>
                </a:extLst>
              </a:tr>
              <a:tr h="1233341">
                <a:tc>
                  <a:txBody>
                    <a:bodyPr/>
                    <a:lstStyle/>
                    <a:p>
                      <a:pPr marL="0" algn="ctr" rtl="0" eaLnBrk="1" fontAlgn="base" latinLnBrk="0" hangingPunct="1">
                        <a:spcBef>
                          <a:spcPts val="0"/>
                        </a:spcBef>
                        <a:spcAft>
                          <a:spcPts val="0"/>
                        </a:spcAft>
                      </a:pPr>
                      <a:r>
                        <a:rPr lang="en-IN" sz="1400" kern="1200" dirty="0">
                          <a:effectLst/>
                        </a:rPr>
                        <a:t>Practical Application Challenges for Construction Submittals in a Paperless Contract File </a:t>
                      </a:r>
                      <a:endParaRPr lang="en-IN" sz="1400" dirty="0">
                        <a:effectLst/>
                      </a:endParaRPr>
                    </a:p>
                    <a:p>
                      <a:pPr marL="0" algn="ctr" rtl="0" eaLnBrk="1" fontAlgn="base" latinLnBrk="0" hangingPunct="1">
                        <a:spcBef>
                          <a:spcPts val="0"/>
                        </a:spcBef>
                        <a:spcAft>
                          <a:spcPts val="0"/>
                        </a:spcAft>
                      </a:pP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P. Tod </a:t>
                      </a:r>
                      <a:r>
                        <a:rPr lang="en-US" sz="1400" kern="1200" dirty="0" err="1">
                          <a:effectLst/>
                        </a:rPr>
                        <a:t>Smyrichinsky</a:t>
                      </a:r>
                      <a:r>
                        <a:rPr lang="en-US" sz="1400" kern="1200" dirty="0">
                          <a:effectLst/>
                        </a:rPr>
                        <a:t>, Meng, P.E. and Scott W. Kramer.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2018 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questionnaire </a:t>
                      </a:r>
                      <a:endParaRPr lang="en-IN" sz="1400" dirty="0">
                        <a:effectLst/>
                      </a:endParaRPr>
                    </a:p>
                    <a:p>
                      <a:pPr marL="0" algn="ctr" rtl="0" eaLnBrk="1" fontAlgn="base" latinLnBrk="0" hangingPunct="1">
                        <a:spcBef>
                          <a:spcPts val="0"/>
                        </a:spcBef>
                        <a:spcAft>
                          <a:spcPts val="0"/>
                        </a:spcAft>
                      </a:pPr>
                      <a:r>
                        <a:rPr lang="en-IN" sz="1400" kern="1200" dirty="0">
                          <a:effectLst/>
                        </a:rPr>
                        <a:t>(Surveys) as well as discussions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One can get idea about how to transform paper based to paperless system for large organization incorporating multiple requirements and constraints with multiple users.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No Implementation of a fully functional RMS 3.0. </a:t>
                      </a:r>
                      <a:endParaRPr lang="en-IN" sz="1400" dirty="0">
                        <a:effectLst/>
                      </a:endParaRPr>
                    </a:p>
                  </a:txBody>
                  <a:tcPr marL="0" marR="0" marT="0" marB="0" anchor="ctr"/>
                </a:tc>
                <a:extLst>
                  <a:ext uri="{0D108BD9-81ED-4DB2-BD59-A6C34878D82A}">
                    <a16:rowId xmlns:a16="http://schemas.microsoft.com/office/drawing/2014/main" val="228526184"/>
                  </a:ext>
                </a:extLst>
              </a:tr>
            </a:tbl>
          </a:graphicData>
        </a:graphic>
      </p:graphicFrame>
    </p:spTree>
    <p:extLst>
      <p:ext uri="{BB962C8B-B14F-4D97-AF65-F5344CB8AC3E}">
        <p14:creationId xmlns:p14="http://schemas.microsoft.com/office/powerpoint/2010/main" val="23051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B02BA-A004-4FC0-A199-F7E6FF714BD2}"/>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a:t>System Flow Diagram</a:t>
            </a:r>
          </a:p>
        </p:txBody>
      </p:sp>
      <p:cxnSp>
        <p:nvCxnSpPr>
          <p:cNvPr id="28"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697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23DF3E4B-1081-4150-8A03-9EAA6035462A}"/>
              </a:ext>
            </a:extLst>
          </p:cNvPr>
          <p:cNvPicPr>
            <a:picLocks noChangeAspect="1"/>
          </p:cNvPicPr>
          <p:nvPr/>
        </p:nvPicPr>
        <p:blipFill>
          <a:blip r:embed="rId2"/>
          <a:stretch>
            <a:fillRect/>
          </a:stretch>
        </p:blipFill>
        <p:spPr>
          <a:xfrm>
            <a:off x="2774948" y="221"/>
            <a:ext cx="6632207" cy="6297133"/>
          </a:xfrm>
          <a:prstGeom prst="rect">
            <a:avLst/>
          </a:prstGeom>
        </p:spPr>
      </p:pic>
    </p:spTree>
    <p:extLst>
      <p:ext uri="{BB962C8B-B14F-4D97-AF65-F5344CB8AC3E}">
        <p14:creationId xmlns:p14="http://schemas.microsoft.com/office/powerpoint/2010/main" val="3416216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BA922-9DAC-4499-B184-E5EAA5AFEEC4}"/>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dirty="0"/>
              <a:t>Use Case Diagrams</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145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8E6D0A48-CF46-498D-84DC-5DB817180035}"/>
              </a:ext>
            </a:extLst>
          </p:cNvPr>
          <p:cNvPicPr>
            <a:picLocks noChangeAspect="1"/>
          </p:cNvPicPr>
          <p:nvPr/>
        </p:nvPicPr>
        <p:blipFill>
          <a:blip r:embed="rId2"/>
          <a:stretch>
            <a:fillRect/>
          </a:stretch>
        </p:blipFill>
        <p:spPr>
          <a:xfrm>
            <a:off x="3376535" y="221"/>
            <a:ext cx="5429033" cy="6336717"/>
          </a:xfrm>
          <a:prstGeom prst="rect">
            <a:avLst/>
          </a:prstGeom>
        </p:spPr>
      </p:pic>
    </p:spTree>
    <p:extLst>
      <p:ext uri="{BB962C8B-B14F-4D97-AF65-F5344CB8AC3E}">
        <p14:creationId xmlns:p14="http://schemas.microsoft.com/office/powerpoint/2010/main" val="166083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CA6BDE8E-A3F4-4EB7-A86E-768AE7D5CFD6}"/>
              </a:ext>
            </a:extLst>
          </p:cNvPr>
          <p:cNvPicPr>
            <a:picLocks noChangeAspect="1"/>
          </p:cNvPicPr>
          <p:nvPr/>
        </p:nvPicPr>
        <p:blipFill>
          <a:blip r:embed="rId2"/>
          <a:stretch>
            <a:fillRect/>
          </a:stretch>
        </p:blipFill>
        <p:spPr>
          <a:xfrm>
            <a:off x="3001519" y="221"/>
            <a:ext cx="6188961" cy="6307029"/>
          </a:xfrm>
          <a:prstGeom prst="rect">
            <a:avLst/>
          </a:prstGeom>
        </p:spPr>
      </p:pic>
    </p:spTree>
    <p:extLst>
      <p:ext uri="{BB962C8B-B14F-4D97-AF65-F5344CB8AC3E}">
        <p14:creationId xmlns:p14="http://schemas.microsoft.com/office/powerpoint/2010/main" val="3144152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279CF-32C9-4FA5-833E-A45E08D184B8}"/>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a:t>Class Diagram</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839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98FF0317-15DB-481A-A08C-89A3EAF3C89F}"/>
              </a:ext>
            </a:extLst>
          </p:cNvPr>
          <p:cNvPicPr>
            <a:picLocks noChangeAspect="1"/>
          </p:cNvPicPr>
          <p:nvPr/>
        </p:nvPicPr>
        <p:blipFill>
          <a:blip r:embed="rId2"/>
          <a:stretch>
            <a:fillRect/>
          </a:stretch>
        </p:blipFill>
        <p:spPr>
          <a:xfrm>
            <a:off x="2822428" y="221"/>
            <a:ext cx="6547143" cy="6267445"/>
          </a:xfrm>
          <a:prstGeom prst="rect">
            <a:avLst/>
          </a:prstGeom>
        </p:spPr>
      </p:pic>
    </p:spTree>
    <p:extLst>
      <p:ext uri="{BB962C8B-B14F-4D97-AF65-F5344CB8AC3E}">
        <p14:creationId xmlns:p14="http://schemas.microsoft.com/office/powerpoint/2010/main" val="12848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DA59-D9DA-4F08-AA78-16942EEC5ED3}"/>
              </a:ext>
            </a:extLst>
          </p:cNvPr>
          <p:cNvSpPr>
            <a:spLocks noGrp="1"/>
          </p:cNvSpPr>
          <p:nvPr>
            <p:ph type="title"/>
          </p:nvPr>
        </p:nvSpPr>
        <p:spPr/>
        <p:txBody>
          <a:bodyPr/>
          <a:lstStyle/>
          <a:p>
            <a:r>
              <a:rPr lang="en-US" dirty="0">
                <a:cs typeface="Calibri Light"/>
              </a:rPr>
              <a:t>Motivation</a:t>
            </a:r>
            <a:endParaRPr lang="en-US" dirty="0"/>
          </a:p>
        </p:txBody>
      </p:sp>
      <p:sp>
        <p:nvSpPr>
          <p:cNvPr id="3" name="Content Placeholder 2">
            <a:extLst>
              <a:ext uri="{FF2B5EF4-FFF2-40B4-BE49-F238E27FC236}">
                <a16:creationId xmlns:a16="http://schemas.microsoft.com/office/drawing/2014/main" id="{885373BB-6DA6-410F-98C2-E08D96D023AA}"/>
              </a:ext>
            </a:extLst>
          </p:cNvPr>
          <p:cNvSpPr>
            <a:spLocks noGrp="1"/>
          </p:cNvSpPr>
          <p:nvPr>
            <p:ph idx="1"/>
          </p:nvPr>
        </p:nvSpPr>
        <p:spPr/>
        <p:txBody>
          <a:bodyPr vert="horz" lIns="0" tIns="45720" rIns="0" bIns="45720" rtlCol="0" anchor="ctr">
            <a:normAutofit/>
          </a:bodyPr>
          <a:lstStyle/>
          <a:p>
            <a:pPr>
              <a:lnSpc>
                <a:spcPct val="150000"/>
              </a:lnSpc>
              <a:buFont typeface="Arial" panose="020F0502020204030204" pitchFamily="34" charset="0"/>
              <a:buChar char="•"/>
            </a:pPr>
            <a:r>
              <a:rPr lang="en-US" dirty="0">
                <a:ea typeface="+mn-lt"/>
                <a:cs typeface="+mn-lt"/>
              </a:rPr>
              <a:t> Motivation For choosing this objective is the concern for reducing the consumption of natural resources such as wood ,water etc.</a:t>
            </a:r>
            <a:endParaRPr lang="en-US" dirty="0">
              <a:cs typeface="Calibri" panose="020F0502020204030204"/>
            </a:endParaRPr>
          </a:p>
          <a:p>
            <a:pPr>
              <a:lnSpc>
                <a:spcPct val="150000"/>
              </a:lnSpc>
              <a:buFont typeface="Arial" panose="020F0502020204030204" pitchFamily="34" charset="0"/>
              <a:buChar char="•"/>
            </a:pPr>
            <a:r>
              <a:rPr lang="en-US" dirty="0">
                <a:ea typeface="+mn-lt"/>
                <a:cs typeface="+mn-lt"/>
              </a:rPr>
              <a:t> Implementation of this objective will reduce the human efforts as well as it will be ease in accomplishment of task.</a:t>
            </a:r>
            <a:endParaRPr lang="en-US" dirty="0">
              <a:cs typeface="Calibri"/>
            </a:endParaRPr>
          </a:p>
          <a:p>
            <a:pPr>
              <a:lnSpc>
                <a:spcPct val="150000"/>
              </a:lnSpc>
            </a:pPr>
            <a:endParaRPr lang="en-US" dirty="0">
              <a:cs typeface="Calibri"/>
            </a:endParaRPr>
          </a:p>
          <a:p>
            <a:pPr>
              <a:lnSpc>
                <a:spcPct val="150000"/>
              </a:lnSpc>
            </a:pPr>
            <a:endParaRPr lang="en-US" dirty="0">
              <a:cs typeface="Calibri"/>
            </a:endParaRPr>
          </a:p>
        </p:txBody>
      </p:sp>
    </p:spTree>
    <p:extLst>
      <p:ext uri="{BB962C8B-B14F-4D97-AF65-F5344CB8AC3E}">
        <p14:creationId xmlns:p14="http://schemas.microsoft.com/office/powerpoint/2010/main" val="2440369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63EB3-26A8-4DBE-B4D6-037AB55B0E20}"/>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dirty="0"/>
              <a:t>Activity Diagram </a:t>
            </a:r>
          </a:p>
        </p:txBody>
      </p:sp>
      <p:cxnSp>
        <p:nvCxnSpPr>
          <p:cNvPr id="16"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A549DE7-671D-4575-AF43-858FD99981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22D9B36-9BE7-472B-8808-7E0D68107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151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7839161C-C6CE-4B8B-A73F-030E5EA1192C}"/>
              </a:ext>
            </a:extLst>
          </p:cNvPr>
          <p:cNvPicPr>
            <a:picLocks noChangeAspect="1"/>
          </p:cNvPicPr>
          <p:nvPr/>
        </p:nvPicPr>
        <p:blipFill>
          <a:blip r:embed="rId2"/>
          <a:stretch>
            <a:fillRect/>
          </a:stretch>
        </p:blipFill>
        <p:spPr>
          <a:xfrm>
            <a:off x="1865419" y="220"/>
            <a:ext cx="8471059" cy="6307029"/>
          </a:xfrm>
          <a:prstGeom prst="rect">
            <a:avLst/>
          </a:prstGeom>
        </p:spPr>
      </p:pic>
    </p:spTree>
    <p:extLst>
      <p:ext uri="{BB962C8B-B14F-4D97-AF65-F5344CB8AC3E}">
        <p14:creationId xmlns:p14="http://schemas.microsoft.com/office/powerpoint/2010/main" val="1932850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1CEE-2628-415C-90FF-1EBAB890E1F6}"/>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a:t>Data Flow Diagrams</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6705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AC5BDD8B-6999-4988-B514-256E9499C2FF}"/>
              </a:ext>
            </a:extLst>
          </p:cNvPr>
          <p:cNvPicPr>
            <a:picLocks noChangeAspect="1"/>
          </p:cNvPicPr>
          <p:nvPr/>
        </p:nvPicPr>
        <p:blipFill>
          <a:blip r:embed="rId2"/>
          <a:stretch>
            <a:fillRect/>
          </a:stretch>
        </p:blipFill>
        <p:spPr>
          <a:xfrm>
            <a:off x="1598563" y="221"/>
            <a:ext cx="9004769" cy="6237756"/>
          </a:xfrm>
          <a:prstGeom prst="rect">
            <a:avLst/>
          </a:prstGeom>
        </p:spPr>
      </p:pic>
    </p:spTree>
    <p:extLst>
      <p:ext uri="{BB962C8B-B14F-4D97-AF65-F5344CB8AC3E}">
        <p14:creationId xmlns:p14="http://schemas.microsoft.com/office/powerpoint/2010/main" val="374257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1E08C6F7-A993-459F-B75E-8EAFB6244E66}"/>
              </a:ext>
            </a:extLst>
          </p:cNvPr>
          <p:cNvPicPr>
            <a:picLocks noChangeAspect="1"/>
          </p:cNvPicPr>
          <p:nvPr/>
        </p:nvPicPr>
        <p:blipFill>
          <a:blip r:embed="rId2"/>
          <a:stretch>
            <a:fillRect/>
          </a:stretch>
        </p:blipFill>
        <p:spPr>
          <a:xfrm>
            <a:off x="2236066" y="221"/>
            <a:ext cx="7729764" cy="6307029"/>
          </a:xfrm>
          <a:prstGeom prst="rect">
            <a:avLst/>
          </a:prstGeom>
        </p:spPr>
      </p:pic>
    </p:spTree>
    <p:extLst>
      <p:ext uri="{BB962C8B-B14F-4D97-AF65-F5344CB8AC3E}">
        <p14:creationId xmlns:p14="http://schemas.microsoft.com/office/powerpoint/2010/main" val="1596350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7AAE6-B1EB-4493-8335-A13E816C5196}"/>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dirty="0"/>
              <a:t>Entity Relationship Diagram</a:t>
            </a:r>
          </a:p>
        </p:txBody>
      </p:sp>
      <p:cxnSp>
        <p:nvCxnSpPr>
          <p:cNvPr id="16"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A549DE7-671D-4575-AF43-858FD99981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22D9B36-9BE7-472B-8808-7E0D68107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0964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FA86D56D-9C06-4C41-9C81-2714258676C5}"/>
              </a:ext>
            </a:extLst>
          </p:cNvPr>
          <p:cNvPicPr>
            <a:picLocks noChangeAspect="1"/>
          </p:cNvPicPr>
          <p:nvPr/>
        </p:nvPicPr>
        <p:blipFill>
          <a:blip r:embed="rId2"/>
          <a:stretch>
            <a:fillRect/>
          </a:stretch>
        </p:blipFill>
        <p:spPr>
          <a:xfrm>
            <a:off x="1069777" y="221"/>
            <a:ext cx="10052445" cy="6257548"/>
          </a:xfrm>
          <a:prstGeom prst="rect">
            <a:avLst/>
          </a:prstGeom>
        </p:spPr>
      </p:pic>
    </p:spTree>
    <p:extLst>
      <p:ext uri="{BB962C8B-B14F-4D97-AF65-F5344CB8AC3E}">
        <p14:creationId xmlns:p14="http://schemas.microsoft.com/office/powerpoint/2010/main" val="84073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2C0B2E1-0268-42EC-ABD3-94F81A05B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7D2256B4-48EA-40FC-BBC0-AA1EE6E008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9" name="Straight Connector 28">
            <a:extLst>
              <a:ext uri="{FF2B5EF4-FFF2-40B4-BE49-F238E27FC236}">
                <a16:creationId xmlns:a16="http://schemas.microsoft.com/office/drawing/2014/main" id="{3D44BCCA-102D-4A9D-B1E4-2450CAF0B0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A187-E35B-455E-A710-1AB110CC6EF7}"/>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7400"/>
              <a:t>Implementation Snapshots</a:t>
            </a:r>
          </a:p>
        </p:txBody>
      </p:sp>
      <p:cxnSp>
        <p:nvCxnSpPr>
          <p:cNvPr id="33" name="Straight Connector 32">
            <a:extLst>
              <a:ext uri="{FF2B5EF4-FFF2-40B4-BE49-F238E27FC236}">
                <a16:creationId xmlns:a16="http://schemas.microsoft.com/office/drawing/2014/main" id="{09525C9A-1972-4836-BA7A-706C946EF4D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A549DE7-671D-4575-AF43-858FD99981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C22D9B36-9BE7-472B-8808-7E0D68107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7645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Graphical user interface, application&#10;&#10;Description automatically generated">
            <a:extLst>
              <a:ext uri="{FF2B5EF4-FFF2-40B4-BE49-F238E27FC236}">
                <a16:creationId xmlns:a16="http://schemas.microsoft.com/office/drawing/2014/main" id="{FC1EAA5A-060E-42BA-AA29-594C41B0B162}"/>
              </a:ext>
            </a:extLst>
          </p:cNvPr>
          <p:cNvPicPr>
            <a:picLocks noChangeAspect="1"/>
          </p:cNvPicPr>
          <p:nvPr/>
        </p:nvPicPr>
        <p:blipFill rotWithShape="1">
          <a:blip r:embed="rId2"/>
          <a:srcRect t="11" r="1" b="8285"/>
          <a:stretch/>
        </p:blipFill>
        <p:spPr>
          <a:xfrm>
            <a:off x="643467" y="643467"/>
            <a:ext cx="10905066" cy="5050225"/>
          </a:xfrm>
          <a:prstGeom prst="rect">
            <a:avLst/>
          </a:prstGeom>
        </p:spPr>
      </p:pic>
    </p:spTree>
    <p:extLst>
      <p:ext uri="{BB962C8B-B14F-4D97-AF65-F5344CB8AC3E}">
        <p14:creationId xmlns:p14="http://schemas.microsoft.com/office/powerpoint/2010/main" val="1136571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C14AF336-2864-4F7E-B214-5F13A72A9971}"/>
              </a:ext>
            </a:extLst>
          </p:cNvPr>
          <p:cNvPicPr>
            <a:picLocks noChangeAspect="1"/>
          </p:cNvPicPr>
          <p:nvPr/>
        </p:nvPicPr>
        <p:blipFill>
          <a:blip r:embed="rId2"/>
          <a:stretch>
            <a:fillRect/>
          </a:stretch>
        </p:blipFill>
        <p:spPr>
          <a:xfrm>
            <a:off x="968868" y="643467"/>
            <a:ext cx="10254263" cy="5050225"/>
          </a:xfrm>
          <a:prstGeom prst="rect">
            <a:avLst/>
          </a:prstGeom>
        </p:spPr>
      </p:pic>
    </p:spTree>
    <p:extLst>
      <p:ext uri="{BB962C8B-B14F-4D97-AF65-F5344CB8AC3E}">
        <p14:creationId xmlns:p14="http://schemas.microsoft.com/office/powerpoint/2010/main" val="409126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93D5-A32D-4F70-B945-5F79DFE98DF7}"/>
              </a:ext>
            </a:extLst>
          </p:cNvPr>
          <p:cNvSpPr>
            <a:spLocks noGrp="1"/>
          </p:cNvSpPr>
          <p:nvPr>
            <p:ph type="title"/>
          </p:nvPr>
        </p:nvSpPr>
        <p:spPr/>
        <p:txBody>
          <a:bodyPr/>
          <a:lstStyle/>
          <a:p>
            <a:r>
              <a:rPr lang="en-US" dirty="0">
                <a:cs typeface="Calibri Light"/>
              </a:rPr>
              <a:t>Aim &amp; Objective</a:t>
            </a:r>
            <a:endParaRPr lang="en-US" dirty="0"/>
          </a:p>
        </p:txBody>
      </p:sp>
      <p:sp>
        <p:nvSpPr>
          <p:cNvPr id="3" name="Content Placeholder 2">
            <a:extLst>
              <a:ext uri="{FF2B5EF4-FFF2-40B4-BE49-F238E27FC236}">
                <a16:creationId xmlns:a16="http://schemas.microsoft.com/office/drawing/2014/main" id="{7CD7C4F9-6ED7-4056-B3BE-C682D972D101}"/>
              </a:ext>
            </a:extLst>
          </p:cNvPr>
          <p:cNvSpPr>
            <a:spLocks noGrp="1"/>
          </p:cNvSpPr>
          <p:nvPr>
            <p:ph idx="1"/>
          </p:nvPr>
        </p:nvSpPr>
        <p:spPr/>
        <p:txBody>
          <a:bodyPr vert="horz" lIns="0" tIns="45720" rIns="0" bIns="45720" rtlCol="0" anchor="ctr">
            <a:normAutofit/>
          </a:bodyPr>
          <a:lstStyle/>
          <a:p>
            <a:pPr>
              <a:lnSpc>
                <a:spcPct val="150000"/>
              </a:lnSpc>
              <a:buFont typeface="Arial" panose="020F0502020204030204" pitchFamily="34" charset="0"/>
              <a:buChar char="•"/>
            </a:pPr>
            <a:r>
              <a:rPr lang="en-US" dirty="0">
                <a:ea typeface="+mn-lt"/>
                <a:cs typeface="+mn-lt"/>
              </a:rPr>
              <a:t> Delivering this project our aim is to increase productivity, reduce Human efforts, reduce time and cost and make process easier.</a:t>
            </a:r>
            <a:endParaRPr lang="en-US" dirty="0">
              <a:cs typeface="Calibri" panose="020F0502020204030204"/>
            </a:endParaRPr>
          </a:p>
          <a:p>
            <a:pPr>
              <a:lnSpc>
                <a:spcPct val="150000"/>
              </a:lnSpc>
              <a:buFont typeface="Arial" panose="020F0502020204030204" pitchFamily="34" charset="0"/>
              <a:buChar char="•"/>
            </a:pPr>
            <a:r>
              <a:rPr lang="en-US" dirty="0">
                <a:ea typeface="+mn-lt"/>
                <a:cs typeface="+mn-lt"/>
              </a:rPr>
              <a:t> Design a customizable workflow management system to handle submission and approval.</a:t>
            </a:r>
            <a:endParaRPr lang="en-US" dirty="0">
              <a:cs typeface="Calibri"/>
            </a:endParaRPr>
          </a:p>
          <a:p>
            <a:pPr>
              <a:lnSpc>
                <a:spcPct val="150000"/>
              </a:lnSpc>
              <a:buFont typeface="Arial" panose="020F0502020204030204" pitchFamily="34" charset="0"/>
              <a:buChar char="•"/>
            </a:pPr>
            <a:endParaRPr lang="en-US" dirty="0">
              <a:cs typeface="Calibri"/>
            </a:endParaRPr>
          </a:p>
        </p:txBody>
      </p:sp>
    </p:spTree>
    <p:extLst>
      <p:ext uri="{BB962C8B-B14F-4D97-AF65-F5344CB8AC3E}">
        <p14:creationId xmlns:p14="http://schemas.microsoft.com/office/powerpoint/2010/main" val="192880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A5BD2D2-877F-49BE-B30B-CFD3A47A5CB3}"/>
              </a:ext>
            </a:extLst>
          </p:cNvPr>
          <p:cNvPicPr>
            <a:picLocks noChangeAspect="1"/>
          </p:cNvPicPr>
          <p:nvPr/>
        </p:nvPicPr>
        <p:blipFill rotWithShape="1">
          <a:blip r:embed="rId2"/>
          <a:srcRect r="1" b="3520"/>
          <a:stretch/>
        </p:blipFill>
        <p:spPr>
          <a:xfrm>
            <a:off x="643467" y="643467"/>
            <a:ext cx="10905066" cy="5050225"/>
          </a:xfrm>
          <a:prstGeom prst="rect">
            <a:avLst/>
          </a:prstGeom>
        </p:spPr>
      </p:pic>
    </p:spTree>
    <p:extLst>
      <p:ext uri="{BB962C8B-B14F-4D97-AF65-F5344CB8AC3E}">
        <p14:creationId xmlns:p14="http://schemas.microsoft.com/office/powerpoint/2010/main" val="2492519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F35D71A8-1B28-4A28-A706-4F217F7211B2}"/>
              </a:ext>
            </a:extLst>
          </p:cNvPr>
          <p:cNvPicPr>
            <a:picLocks noChangeAspect="1"/>
          </p:cNvPicPr>
          <p:nvPr/>
        </p:nvPicPr>
        <p:blipFill rotWithShape="1">
          <a:blip r:embed="rId2"/>
          <a:srcRect t="4019" r="1" b="1"/>
          <a:stretch/>
        </p:blipFill>
        <p:spPr>
          <a:xfrm>
            <a:off x="643467" y="643467"/>
            <a:ext cx="10905066" cy="5050225"/>
          </a:xfrm>
          <a:prstGeom prst="rect">
            <a:avLst/>
          </a:prstGeom>
        </p:spPr>
      </p:pic>
    </p:spTree>
    <p:extLst>
      <p:ext uri="{BB962C8B-B14F-4D97-AF65-F5344CB8AC3E}">
        <p14:creationId xmlns:p14="http://schemas.microsoft.com/office/powerpoint/2010/main" val="4086355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text, application, table, email&#10;&#10;Description automatically generated">
            <a:extLst>
              <a:ext uri="{FF2B5EF4-FFF2-40B4-BE49-F238E27FC236}">
                <a16:creationId xmlns:a16="http://schemas.microsoft.com/office/drawing/2014/main" id="{A27A90F8-7A5D-4905-AF0E-0E50C054B27F}"/>
              </a:ext>
            </a:extLst>
          </p:cNvPr>
          <p:cNvPicPr>
            <a:picLocks noChangeAspect="1"/>
          </p:cNvPicPr>
          <p:nvPr/>
        </p:nvPicPr>
        <p:blipFill>
          <a:blip r:embed="rId2"/>
          <a:stretch>
            <a:fillRect/>
          </a:stretch>
        </p:blipFill>
        <p:spPr>
          <a:xfrm>
            <a:off x="807806" y="643467"/>
            <a:ext cx="10576387" cy="5050225"/>
          </a:xfrm>
          <a:prstGeom prst="rect">
            <a:avLst/>
          </a:prstGeom>
        </p:spPr>
      </p:pic>
    </p:spTree>
    <p:extLst>
      <p:ext uri="{BB962C8B-B14F-4D97-AF65-F5344CB8AC3E}">
        <p14:creationId xmlns:p14="http://schemas.microsoft.com/office/powerpoint/2010/main" val="2316103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F61546C8-46DB-4749-9C91-9B1B08BBD208}"/>
              </a:ext>
            </a:extLst>
          </p:cNvPr>
          <p:cNvPicPr>
            <a:picLocks noChangeAspect="1"/>
          </p:cNvPicPr>
          <p:nvPr/>
        </p:nvPicPr>
        <p:blipFill rotWithShape="1">
          <a:blip r:embed="rId2"/>
          <a:srcRect t="939" r="1" b="1"/>
          <a:stretch/>
        </p:blipFill>
        <p:spPr>
          <a:xfrm>
            <a:off x="643467" y="643467"/>
            <a:ext cx="10905066" cy="5050225"/>
          </a:xfrm>
          <a:prstGeom prst="rect">
            <a:avLst/>
          </a:prstGeom>
        </p:spPr>
      </p:pic>
    </p:spTree>
    <p:extLst>
      <p:ext uri="{BB962C8B-B14F-4D97-AF65-F5344CB8AC3E}">
        <p14:creationId xmlns:p14="http://schemas.microsoft.com/office/powerpoint/2010/main" val="3704420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7246D8F2-B879-43A5-996B-5E374C8C3B6F}"/>
              </a:ext>
            </a:extLst>
          </p:cNvPr>
          <p:cNvPicPr>
            <a:picLocks noChangeAspect="1"/>
          </p:cNvPicPr>
          <p:nvPr/>
        </p:nvPicPr>
        <p:blipFill>
          <a:blip r:embed="rId2"/>
          <a:stretch>
            <a:fillRect/>
          </a:stretch>
        </p:blipFill>
        <p:spPr>
          <a:xfrm>
            <a:off x="723420" y="643467"/>
            <a:ext cx="10745159" cy="5050225"/>
          </a:xfrm>
          <a:prstGeom prst="rect">
            <a:avLst/>
          </a:prstGeom>
        </p:spPr>
      </p:pic>
    </p:spTree>
    <p:extLst>
      <p:ext uri="{BB962C8B-B14F-4D97-AF65-F5344CB8AC3E}">
        <p14:creationId xmlns:p14="http://schemas.microsoft.com/office/powerpoint/2010/main" val="135097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EA6C097E-96E9-49CB-A20C-7BBA7206CBA4}"/>
              </a:ext>
            </a:extLst>
          </p:cNvPr>
          <p:cNvPicPr>
            <a:picLocks noChangeAspect="1"/>
          </p:cNvPicPr>
          <p:nvPr/>
        </p:nvPicPr>
        <p:blipFill rotWithShape="1">
          <a:blip r:embed="rId2"/>
          <a:srcRect r="1" b="15027"/>
          <a:stretch/>
        </p:blipFill>
        <p:spPr>
          <a:xfrm>
            <a:off x="643467" y="643467"/>
            <a:ext cx="10905066" cy="5050225"/>
          </a:xfrm>
          <a:prstGeom prst="rect">
            <a:avLst/>
          </a:prstGeom>
        </p:spPr>
      </p:pic>
    </p:spTree>
    <p:extLst>
      <p:ext uri="{BB962C8B-B14F-4D97-AF65-F5344CB8AC3E}">
        <p14:creationId xmlns:p14="http://schemas.microsoft.com/office/powerpoint/2010/main" val="1210804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9D426AC5-ACC5-474D-AD92-AD88AD0772AB}"/>
              </a:ext>
            </a:extLst>
          </p:cNvPr>
          <p:cNvPicPr>
            <a:picLocks noChangeAspect="1"/>
          </p:cNvPicPr>
          <p:nvPr/>
        </p:nvPicPr>
        <p:blipFill rotWithShape="1">
          <a:blip r:embed="rId2"/>
          <a:srcRect t="4124" r="1" b="19958"/>
          <a:stretch/>
        </p:blipFill>
        <p:spPr>
          <a:xfrm>
            <a:off x="643467" y="643467"/>
            <a:ext cx="10905066" cy="5050225"/>
          </a:xfrm>
          <a:prstGeom prst="rect">
            <a:avLst/>
          </a:prstGeom>
        </p:spPr>
      </p:pic>
    </p:spTree>
    <p:extLst>
      <p:ext uri="{BB962C8B-B14F-4D97-AF65-F5344CB8AC3E}">
        <p14:creationId xmlns:p14="http://schemas.microsoft.com/office/powerpoint/2010/main" val="1719410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35343315-0A3C-4739-A05E-CD8E011E62ED}"/>
              </a:ext>
            </a:extLst>
          </p:cNvPr>
          <p:cNvPicPr>
            <a:picLocks noChangeAspect="1"/>
          </p:cNvPicPr>
          <p:nvPr/>
        </p:nvPicPr>
        <p:blipFill>
          <a:blip r:embed="rId2"/>
          <a:stretch>
            <a:fillRect/>
          </a:stretch>
        </p:blipFill>
        <p:spPr>
          <a:xfrm>
            <a:off x="643467" y="864884"/>
            <a:ext cx="10905066" cy="4607390"/>
          </a:xfrm>
          <a:prstGeom prst="rect">
            <a:avLst/>
          </a:prstGeom>
        </p:spPr>
      </p:pic>
    </p:spTree>
    <p:extLst>
      <p:ext uri="{BB962C8B-B14F-4D97-AF65-F5344CB8AC3E}">
        <p14:creationId xmlns:p14="http://schemas.microsoft.com/office/powerpoint/2010/main" val="980140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04B6-93D4-4C19-967F-305C80544697}"/>
              </a:ext>
            </a:extLst>
          </p:cNvPr>
          <p:cNvSpPr>
            <a:spLocks noGrp="1"/>
          </p:cNvSpPr>
          <p:nvPr>
            <p:ph type="title"/>
          </p:nvPr>
        </p:nvSpPr>
        <p:spPr/>
        <p:txBody>
          <a:bodyPr/>
          <a:lstStyle/>
          <a:p>
            <a:r>
              <a:rPr lang="en-US" dirty="0">
                <a:cs typeface="Calibri Light"/>
              </a:rPr>
              <a:t>Advantages</a:t>
            </a:r>
            <a:endParaRPr lang="en-US" dirty="0"/>
          </a:p>
        </p:txBody>
      </p:sp>
      <p:sp>
        <p:nvSpPr>
          <p:cNvPr id="3" name="Content Placeholder 2">
            <a:extLst>
              <a:ext uri="{FF2B5EF4-FFF2-40B4-BE49-F238E27FC236}">
                <a16:creationId xmlns:a16="http://schemas.microsoft.com/office/drawing/2014/main" id="{E9281433-97B1-465F-BD78-DA5652B28E4B}"/>
              </a:ext>
            </a:extLst>
          </p:cNvPr>
          <p:cNvSpPr>
            <a:spLocks noGrp="1"/>
          </p:cNvSpPr>
          <p:nvPr>
            <p:ph idx="1"/>
          </p:nvPr>
        </p:nvSpPr>
        <p:spPr/>
        <p:txBody>
          <a:bodyPr vert="horz" lIns="0" tIns="45720" rIns="0" bIns="45720" rtlCol="0" anchor="ctr">
            <a:normAutofit/>
          </a:bodyPr>
          <a:lstStyle/>
          <a:p>
            <a:pPr>
              <a:buFont typeface="Arial" panose="020F0502020204030204" pitchFamily="34" charset="0"/>
              <a:buChar char="•"/>
            </a:pPr>
            <a:r>
              <a:rPr lang="en-US" dirty="0">
                <a:ea typeface="+mn-lt"/>
                <a:cs typeface="+mn-lt"/>
              </a:rPr>
              <a:t> Easy access to information</a:t>
            </a:r>
            <a:endParaRPr lang="en-US" dirty="0">
              <a:cs typeface="Calibri" panose="020F0502020204030204"/>
            </a:endParaRPr>
          </a:p>
          <a:p>
            <a:pPr>
              <a:buFont typeface="Arial" panose="020F0502020204030204" pitchFamily="34" charset="0"/>
              <a:buChar char="•"/>
            </a:pPr>
            <a:r>
              <a:rPr lang="en-US" dirty="0">
                <a:ea typeface="+mn-lt"/>
                <a:cs typeface="+mn-lt"/>
              </a:rPr>
              <a:t> Saving in time and fuel</a:t>
            </a:r>
            <a:endParaRPr lang="en-US" dirty="0">
              <a:cs typeface="Calibri"/>
            </a:endParaRPr>
          </a:p>
          <a:p>
            <a:pPr>
              <a:buFont typeface="Arial" panose="020F0502020204030204" pitchFamily="34" charset="0"/>
              <a:buChar char="•"/>
            </a:pPr>
            <a:r>
              <a:rPr lang="en-US" dirty="0">
                <a:ea typeface="+mn-lt"/>
                <a:cs typeface="+mn-lt"/>
              </a:rPr>
              <a:t> Simplify business processes </a:t>
            </a:r>
            <a:endParaRPr lang="en-US" dirty="0">
              <a:cs typeface="Calibri"/>
            </a:endParaRPr>
          </a:p>
          <a:p>
            <a:pPr>
              <a:buFont typeface="Arial" panose="020F0502020204030204" pitchFamily="34" charset="0"/>
              <a:buChar char="•"/>
            </a:pPr>
            <a:r>
              <a:rPr lang="en-US" dirty="0">
                <a:ea typeface="+mn-lt"/>
                <a:cs typeface="+mn-lt"/>
              </a:rPr>
              <a:t> More time to focus on business</a:t>
            </a:r>
            <a:endParaRPr lang="en-US" dirty="0">
              <a:cs typeface="Calibri"/>
            </a:endParaRPr>
          </a:p>
          <a:p>
            <a:pPr>
              <a:buFont typeface="Arial" panose="020F0502020204030204" pitchFamily="34" charset="0"/>
              <a:buChar char="•"/>
            </a:pPr>
            <a:r>
              <a:rPr lang="en-US" dirty="0">
                <a:ea typeface="+mn-lt"/>
                <a:cs typeface="+mn-lt"/>
              </a:rPr>
              <a:t> Save money and office space </a:t>
            </a:r>
            <a:endParaRPr lang="en-US" dirty="0">
              <a:cs typeface="Calibri"/>
            </a:endParaRPr>
          </a:p>
          <a:p>
            <a:pPr>
              <a:buFont typeface="Arial" panose="020F0502020204030204" pitchFamily="34" charset="0"/>
              <a:buChar char="•"/>
            </a:pPr>
            <a:r>
              <a:rPr lang="en-US" dirty="0">
                <a:ea typeface="+mn-lt"/>
                <a:cs typeface="+mn-lt"/>
              </a:rPr>
              <a:t> More environment friendly  </a:t>
            </a:r>
            <a:endParaRPr lang="en-US" dirty="0">
              <a:cs typeface="Calibri"/>
            </a:endParaRPr>
          </a:p>
          <a:p>
            <a:pPr>
              <a:buFont typeface="Arial" panose="020F0502020204030204" pitchFamily="34" charset="0"/>
              <a:buChar char="•"/>
            </a:pPr>
            <a:r>
              <a:rPr lang="en-US" dirty="0">
                <a:ea typeface="+mn-lt"/>
                <a:cs typeface="+mn-lt"/>
              </a:rPr>
              <a:t> Easy to filling ,storing and retrieval of information</a:t>
            </a:r>
            <a:endParaRPr lang="en-US" dirty="0">
              <a:cs typeface="Calibri"/>
            </a:endParaRPr>
          </a:p>
          <a:p>
            <a:pPr>
              <a:buFont typeface="Arial" panose="020F0502020204030204" pitchFamily="34" charset="0"/>
              <a:buChar char="•"/>
            </a:pPr>
            <a:r>
              <a:rPr lang="en-US" dirty="0">
                <a:ea typeface="+mn-lt"/>
                <a:cs typeface="+mn-lt"/>
              </a:rPr>
              <a:t> Quick Response of query</a:t>
            </a:r>
            <a:endParaRPr lang="en-US" dirty="0">
              <a:cs typeface="Calibri"/>
            </a:endParaRPr>
          </a:p>
          <a:p>
            <a:pPr>
              <a:buFont typeface="Arial" panose="020F0502020204030204" pitchFamily="34" charset="0"/>
              <a:buChar char="•"/>
            </a:pPr>
            <a:endParaRPr lang="en-US" dirty="0">
              <a:cs typeface="Calibri"/>
            </a:endParaRPr>
          </a:p>
        </p:txBody>
      </p:sp>
    </p:spTree>
    <p:extLst>
      <p:ext uri="{BB962C8B-B14F-4D97-AF65-F5344CB8AC3E}">
        <p14:creationId xmlns:p14="http://schemas.microsoft.com/office/powerpoint/2010/main" val="1205357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350C-C799-479C-B95D-7372C5CC92F0}"/>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559982C8-1A13-4F1C-8BAE-D3E8A6B4B643}"/>
              </a:ext>
            </a:extLst>
          </p:cNvPr>
          <p:cNvSpPr>
            <a:spLocks noGrp="1"/>
          </p:cNvSpPr>
          <p:nvPr>
            <p:ph idx="1"/>
          </p:nvPr>
        </p:nvSpPr>
        <p:spPr/>
        <p:txBody>
          <a:bodyPr vert="horz" lIns="0" tIns="45720" rIns="0" bIns="45720" rtlCol="0" anchor="ctr">
            <a:normAutofit/>
          </a:bodyPr>
          <a:lstStyle/>
          <a:p>
            <a:pPr marL="0" indent="0">
              <a:lnSpc>
                <a:spcPct val="150000"/>
              </a:lnSpc>
              <a:buNone/>
            </a:pPr>
            <a:r>
              <a:rPr lang="en-US">
                <a:ea typeface="+mn-lt"/>
                <a:cs typeface="+mn-lt"/>
              </a:rPr>
              <a:t>Based on past research that has been done on ‘Paperless office’,  we are able to get required information about workflow, design and implementation for our project. Paperless office idea comes into reality by implementing web application that satisfy our objectives and functional requirement. The application is not only Environment friendly but also time saving &amp; cost reducing  for both construction organization and Gujarat water supply &amp; Sewerage Board.</a:t>
            </a:r>
            <a:endParaRPr lang="en-US">
              <a:cs typeface="Calibri" panose="020F0502020204030204"/>
            </a:endParaRPr>
          </a:p>
          <a:p>
            <a:pPr>
              <a:lnSpc>
                <a:spcPct val="150000"/>
              </a:lnSpc>
              <a:buFont typeface="Arial"/>
              <a:buChar char="•"/>
            </a:pPr>
            <a:endParaRPr lang="en-US" dirty="0">
              <a:cs typeface="Calibri"/>
            </a:endParaRPr>
          </a:p>
        </p:txBody>
      </p:sp>
    </p:spTree>
    <p:extLst>
      <p:ext uri="{BB962C8B-B14F-4D97-AF65-F5344CB8AC3E}">
        <p14:creationId xmlns:p14="http://schemas.microsoft.com/office/powerpoint/2010/main" val="276351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87AB-21A9-4F1A-8F02-601EAA6723A8}"/>
              </a:ext>
            </a:extLst>
          </p:cNvPr>
          <p:cNvSpPr>
            <a:spLocks noGrp="1"/>
          </p:cNvSpPr>
          <p:nvPr>
            <p:ph type="title"/>
          </p:nvPr>
        </p:nvSpPr>
        <p:spPr/>
        <p:txBody>
          <a:bodyPr/>
          <a:lstStyle/>
          <a:p>
            <a:r>
              <a:rPr lang="en-US" dirty="0">
                <a:cs typeface="Calibri Light"/>
              </a:rPr>
              <a:t>Abstract </a:t>
            </a:r>
            <a:endParaRPr lang="en-US" dirty="0"/>
          </a:p>
        </p:txBody>
      </p:sp>
      <p:sp>
        <p:nvSpPr>
          <p:cNvPr id="3" name="Content Placeholder 2">
            <a:extLst>
              <a:ext uri="{FF2B5EF4-FFF2-40B4-BE49-F238E27FC236}">
                <a16:creationId xmlns:a16="http://schemas.microsoft.com/office/drawing/2014/main" id="{A4FFEC0E-6C9A-42CF-965C-D955DB280371}"/>
              </a:ext>
            </a:extLst>
          </p:cNvPr>
          <p:cNvSpPr>
            <a:spLocks noGrp="1"/>
          </p:cNvSpPr>
          <p:nvPr>
            <p:ph idx="1"/>
          </p:nvPr>
        </p:nvSpPr>
        <p:spPr/>
        <p:txBody>
          <a:bodyPr vert="horz" lIns="0" tIns="45720" rIns="0" bIns="45720" rtlCol="0" anchor="ctr">
            <a:normAutofit/>
          </a:bodyPr>
          <a:lstStyle/>
          <a:p>
            <a:pPr>
              <a:lnSpc>
                <a:spcPct val="150000"/>
              </a:lnSpc>
              <a:buFont typeface="Arial" panose="020F0502020204030204" pitchFamily="34" charset="0"/>
              <a:buChar char="•"/>
            </a:pPr>
            <a:r>
              <a:rPr lang="en-US" dirty="0">
                <a:ea typeface="+mn-lt"/>
                <a:cs typeface="+mn-lt"/>
              </a:rPr>
              <a:t> We are developing system for non-tender projects of construction organization.</a:t>
            </a:r>
            <a:endParaRPr lang="en-US" dirty="0">
              <a:cs typeface="Calibri" panose="020F0502020204030204"/>
            </a:endParaRPr>
          </a:p>
          <a:p>
            <a:pPr>
              <a:lnSpc>
                <a:spcPct val="150000"/>
              </a:lnSpc>
              <a:buFont typeface="Arial" panose="020F0502020204030204" pitchFamily="34" charset="0"/>
              <a:buChar char="•"/>
            </a:pPr>
            <a:r>
              <a:rPr lang="en-US" dirty="0">
                <a:ea typeface="+mn-lt"/>
                <a:cs typeface="+mn-lt"/>
              </a:rPr>
              <a:t> In current system for getting project construction organizations need to search on different advertisement and for application form they need to go central office and submit documents with forms. For completing process, they need to go their more than one time.</a:t>
            </a:r>
            <a:endParaRPr lang="en-US" dirty="0">
              <a:cs typeface="Calibri" panose="020F0502020204030204"/>
            </a:endParaRPr>
          </a:p>
          <a:p>
            <a:pPr>
              <a:lnSpc>
                <a:spcPct val="150000"/>
              </a:lnSpc>
              <a:buFont typeface="Arial" panose="020F0502020204030204" pitchFamily="34" charset="0"/>
              <a:buChar char="•"/>
            </a:pPr>
            <a:r>
              <a:rPr lang="en-US" dirty="0">
                <a:ea typeface="+mn-lt"/>
                <a:cs typeface="+mn-lt"/>
              </a:rPr>
              <a:t> We proposed system that complete all process at one place we will build web application were all new project are displayed from this portal both government officer and organization do their side work and complete it.   </a:t>
            </a:r>
            <a:endParaRPr lang="en-US" dirty="0">
              <a:cs typeface="Calibri"/>
            </a:endParaRPr>
          </a:p>
          <a:p>
            <a:pPr>
              <a:lnSpc>
                <a:spcPct val="150000"/>
              </a:lnSpc>
              <a:buFont typeface="Arial" panose="020F0502020204030204" pitchFamily="34" charset="0"/>
              <a:buChar char="•"/>
            </a:pPr>
            <a:endParaRPr lang="en-US" dirty="0">
              <a:cs typeface="Calibri"/>
            </a:endParaRPr>
          </a:p>
        </p:txBody>
      </p:sp>
    </p:spTree>
    <p:extLst>
      <p:ext uri="{BB962C8B-B14F-4D97-AF65-F5344CB8AC3E}">
        <p14:creationId xmlns:p14="http://schemas.microsoft.com/office/powerpoint/2010/main" val="4053177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2820-1342-4F10-B4C4-EF0CAACA5652}"/>
              </a:ext>
            </a:extLst>
          </p:cNvPr>
          <p:cNvSpPr>
            <a:spLocks noGrp="1"/>
          </p:cNvSpPr>
          <p:nvPr>
            <p:ph type="title"/>
          </p:nvPr>
        </p:nvSpPr>
        <p:spPr/>
        <p:txBody>
          <a:bodyPr/>
          <a:lstStyle/>
          <a:p>
            <a:r>
              <a:rPr lang="en-US">
                <a:cs typeface="Calibri Light"/>
              </a:rPr>
              <a:t>References </a:t>
            </a:r>
            <a:endParaRPr lang="en-US"/>
          </a:p>
        </p:txBody>
      </p:sp>
      <p:sp>
        <p:nvSpPr>
          <p:cNvPr id="3" name="Content Placeholder 2">
            <a:extLst>
              <a:ext uri="{FF2B5EF4-FFF2-40B4-BE49-F238E27FC236}">
                <a16:creationId xmlns:a16="http://schemas.microsoft.com/office/drawing/2014/main" id="{2F4FC5BF-3291-4A50-B9E6-DB3272255692}"/>
              </a:ext>
            </a:extLst>
          </p:cNvPr>
          <p:cNvSpPr>
            <a:spLocks noGrp="1"/>
          </p:cNvSpPr>
          <p:nvPr>
            <p:ph idx="1"/>
          </p:nvPr>
        </p:nvSpPr>
        <p:spPr/>
        <p:txBody>
          <a:bodyPr vert="horz" lIns="0" tIns="45720" rIns="0" bIns="45720" rtlCol="0" anchor="t">
            <a:normAutofit fontScale="70000" lnSpcReduction="20000"/>
          </a:bodyPr>
          <a:lstStyle/>
          <a:p>
            <a:pPr algn="just"/>
            <a:r>
              <a:rPr lang="en-US">
                <a:ea typeface="+mn-lt"/>
                <a:cs typeface="+mn-lt"/>
              </a:rPr>
              <a:t>1) Başıbüyük, M. &amp; Atilla E. December 2015. Electronic Document Management System for Kirikkale University. </a:t>
            </a:r>
            <a:r>
              <a:rPr lang="en-US" i="1">
                <a:ea typeface="+mn-lt"/>
                <a:cs typeface="+mn-lt"/>
              </a:rPr>
              <a:t>Unified Journal of Computer Science Research </a:t>
            </a:r>
            <a:r>
              <a:rPr lang="en-US">
                <a:ea typeface="+mn-lt"/>
                <a:cs typeface="+mn-lt"/>
              </a:rPr>
              <a:t>1(2) pp. 008-015. </a:t>
            </a:r>
            <a:endParaRPr lang="en-US">
              <a:cs typeface="Calibri" panose="020F0502020204030204"/>
            </a:endParaRPr>
          </a:p>
          <a:p>
            <a:pPr algn="just"/>
            <a:r>
              <a:rPr lang="en-US">
                <a:ea typeface="+mn-lt"/>
                <a:cs typeface="+mn-lt"/>
              </a:rPr>
              <a:t>2) Li, B. &amp; Hu, J., 2017. Design and Implementation of Paperless Office System. In: </a:t>
            </a:r>
            <a:r>
              <a:rPr lang="en-US" i="1">
                <a:ea typeface="+mn-lt"/>
                <a:cs typeface="+mn-lt"/>
              </a:rPr>
              <a:t>second International Conference on Manufacturing Science and Information Engineering , 2017</a:t>
            </a:r>
            <a:r>
              <a:rPr lang="en-US">
                <a:ea typeface="+mn-lt"/>
                <a:cs typeface="+mn-lt"/>
              </a:rPr>
              <a:t>. </a:t>
            </a:r>
            <a:endParaRPr lang="en-US"/>
          </a:p>
          <a:p>
            <a:pPr algn="just"/>
            <a:r>
              <a:rPr lang="en-US">
                <a:ea typeface="+mn-lt"/>
                <a:cs typeface="+mn-lt"/>
              </a:rPr>
              <a:t>3) Aigbe, P.W.&amp; Akpojaro, J., 2014. Analysis of Security Issues in Electronic Payment Systems. </a:t>
            </a:r>
            <a:r>
              <a:rPr lang="en-US" i="1">
                <a:ea typeface="+mn-lt"/>
                <a:cs typeface="+mn-lt"/>
              </a:rPr>
              <a:t>International Journal of Computer Applications</a:t>
            </a:r>
            <a:r>
              <a:rPr lang="en-US">
                <a:ea typeface="+mn-lt"/>
                <a:cs typeface="+mn-lt"/>
              </a:rPr>
              <a:t>, 108, 10. </a:t>
            </a:r>
            <a:endParaRPr lang="en-US"/>
          </a:p>
          <a:p>
            <a:pPr algn="just"/>
            <a:r>
              <a:rPr lang="en-US">
                <a:ea typeface="+mn-lt"/>
                <a:cs typeface="+mn-lt"/>
              </a:rPr>
              <a:t>4) Almin, S., 2014. Web Server Security and Survey on Web Application Security. </a:t>
            </a:r>
            <a:r>
              <a:rPr lang="en-US" i="1">
                <a:ea typeface="+mn-lt"/>
                <a:cs typeface="+mn-lt"/>
              </a:rPr>
              <a:t>International Journal on Recent and Innovation Trends in Computing and Communication, </a:t>
            </a:r>
            <a:r>
              <a:rPr lang="en-US">
                <a:ea typeface="+mn-lt"/>
                <a:cs typeface="+mn-lt"/>
              </a:rPr>
              <a:t>2(1), pp. 114-119. </a:t>
            </a:r>
            <a:endParaRPr lang="en-US"/>
          </a:p>
          <a:p>
            <a:pPr algn="just"/>
            <a:r>
              <a:rPr lang="en-US">
                <a:ea typeface="+mn-lt"/>
                <a:cs typeface="+mn-lt"/>
              </a:rPr>
              <a:t>5) Khedkar, S. &amp; Thube, S., 2017. Real time databases for applications, </a:t>
            </a:r>
            <a:r>
              <a:rPr lang="en-US" i="1">
                <a:ea typeface="+mn-lt"/>
                <a:cs typeface="+mn-lt"/>
              </a:rPr>
              <a:t>International Research Journal of Engineering and Technology, </a:t>
            </a:r>
            <a:r>
              <a:rPr lang="en-US">
                <a:ea typeface="+mn-lt"/>
                <a:cs typeface="+mn-lt"/>
              </a:rPr>
              <a:t>4(6), pp. 2078- 2082. </a:t>
            </a:r>
            <a:endParaRPr lang="en-US"/>
          </a:p>
          <a:p>
            <a:r>
              <a:rPr lang="en-US">
                <a:ea typeface="+mn-lt"/>
                <a:cs typeface="+mn-lt"/>
              </a:rPr>
              <a:t>6) Carr, M., 2005. An analysis of the feasibility of a paperless environment - </a:t>
            </a:r>
            <a:r>
              <a:rPr lang="en-US" i="1">
                <a:ea typeface="+mn-lt"/>
                <a:cs typeface="+mn-lt"/>
              </a:rPr>
              <a:t>The case of the Mona School of Business, Management of Environmental Quality: An International Journal</a:t>
            </a:r>
            <a:r>
              <a:rPr lang="en-US">
                <a:ea typeface="+mn-lt"/>
                <a:cs typeface="+mn-lt"/>
              </a:rPr>
              <a:t>, 16(4), pp. 286-290. 7) Orantes-Jiménez, S., Zavala-Galindo, A., &amp; Vázquez-Álvarez, G., 2015. Paperless Office: A New Proposal for Organizations. Journal on Systemics, Cybernetics and Informatics, 13(3), 47-55.</a:t>
            </a:r>
            <a:endParaRPr lang="en-US"/>
          </a:p>
          <a:p>
            <a:pPr algn="just"/>
            <a:r>
              <a:rPr lang="en-US">
                <a:ea typeface="+mn-lt"/>
                <a:cs typeface="+mn-lt"/>
              </a:rPr>
              <a:t>7) Orantes-Jiménez, S., Zavala-Galindo, A., &amp; Vázquez-Álvarez, G., 2015. Paperless Office: A New Proposal for Organizations. Journal on Systemics, Cybernetics and Informatics, 13(3), 47-55. </a:t>
            </a:r>
            <a:endParaRPr lang="en-US"/>
          </a:p>
          <a:p>
            <a:pPr algn="just"/>
            <a:r>
              <a:rPr lang="en-US">
                <a:ea typeface="+mn-lt"/>
                <a:cs typeface="+mn-lt"/>
              </a:rPr>
              <a:t>8) Hattingh, M., 2001, The features and impact of the paperless office, with specific reference to the City of Johannesburg, </a:t>
            </a:r>
            <a:r>
              <a:rPr lang="en-US" i="1">
                <a:ea typeface="+mn-lt"/>
                <a:cs typeface="+mn-lt"/>
              </a:rPr>
              <a:t>South African Journal of information Management. </a:t>
            </a:r>
            <a:r>
              <a:rPr lang="en-US">
                <a:ea typeface="+mn-lt"/>
                <a:cs typeface="+mn-lt"/>
              </a:rPr>
              <a:t>3(3/4). </a:t>
            </a:r>
            <a:endParaRPr lang="en-US"/>
          </a:p>
          <a:p>
            <a:endParaRPr lang="en-US" dirty="0">
              <a:cs typeface="Calibri"/>
            </a:endParaRPr>
          </a:p>
        </p:txBody>
      </p:sp>
    </p:spTree>
    <p:extLst>
      <p:ext uri="{BB962C8B-B14F-4D97-AF65-F5344CB8AC3E}">
        <p14:creationId xmlns:p14="http://schemas.microsoft.com/office/powerpoint/2010/main" val="62468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19D9-3AA8-4181-AF59-F8BF60FE467A}"/>
              </a:ext>
            </a:extLst>
          </p:cNvPr>
          <p:cNvSpPr txBox="1"/>
          <p:nvPr/>
        </p:nvSpPr>
        <p:spPr>
          <a:xfrm>
            <a:off x="930894" y="1124907"/>
            <a:ext cx="1050174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cs typeface="Calibri"/>
              </a:rPr>
              <a:t>9) Hasan, A., Meva, D., Roy, A. &amp; Doshi, J., 2017. Perusal of Web Application Security Approach. In:</a:t>
            </a:r>
            <a:r>
              <a:rPr lang="en-US" sz="1400" i="1">
                <a:cs typeface="Calibri"/>
              </a:rPr>
              <a:t> International Conference on Intelligent Communication and Computational Techniques (ICCT), Dec 22-23, 2017, Jaipur.</a:t>
            </a:r>
            <a:r>
              <a:rPr lang="en-US" sz="1400">
                <a:cs typeface="Calibri"/>
              </a:rPr>
              <a:t> </a:t>
            </a:r>
          </a:p>
          <a:p>
            <a:r>
              <a:rPr lang="en-US" sz="1400">
                <a:cs typeface="Calibri"/>
              </a:rPr>
              <a:t>10) Georgesku, M. ,Tugui, A. &amp; Dumitriu, F., 2008.  Challenges For The Quality Of Information In The Paperless Office</a:t>
            </a:r>
            <a:r>
              <a:rPr lang="en-US" sz="1400" i="1">
                <a:cs typeface="Calibri"/>
              </a:rPr>
              <a:t>, Management of International Business and Economics Systems.</a:t>
            </a:r>
            <a:r>
              <a:rPr lang="en-US" sz="1400">
                <a:cs typeface="Calibri"/>
              </a:rPr>
              <a:t>807-817. </a:t>
            </a:r>
          </a:p>
          <a:p>
            <a:pPr algn="just"/>
            <a:r>
              <a:rPr lang="en-US" sz="1400">
                <a:cs typeface="Calibri"/>
              </a:rPr>
              <a:t>11) Lutteroth, C. &amp; Weber, G.,2011. Going paperless - on the evaluation of electronic form technologies. In 2012 23rd International Workshop on Database and Expert Systems Applications. IEEE Computer Society, 14–18.</a:t>
            </a:r>
          </a:p>
          <a:p>
            <a:pPr algn="just"/>
            <a:r>
              <a:rPr lang="en-US" sz="1400">
                <a:cs typeface="Calibri"/>
              </a:rPr>
              <a:t>12) Victor, H.A., Olawale, L.N. &amp; Asafe, Y.N., 2014., Web-Based Paperless Campus: An Approach To Reduce the Cost and Complexity OF Education. In 5th International Conference On “Software Solutions, E-Learning, Information &amp; Communication Technology” (SEICT– 2014) Bursa,101-107.</a:t>
            </a:r>
          </a:p>
          <a:p>
            <a:pPr algn="just"/>
            <a:r>
              <a:rPr lang="en-US" sz="1400">
                <a:cs typeface="Calibri"/>
              </a:rPr>
              <a:t>13) Okoro U. R., Awodele O., Kuyoro S. O. &amp; Adekunle Y.A., 2013. Office of the Future: Digitizing Record Keeping. </a:t>
            </a:r>
            <a:r>
              <a:rPr lang="en-US" sz="1400" i="1">
                <a:cs typeface="Calibri"/>
              </a:rPr>
              <a:t>International Journal of Computing Academic Research,</a:t>
            </a:r>
            <a:r>
              <a:rPr lang="en-US" sz="1400">
                <a:cs typeface="Calibri"/>
              </a:rPr>
              <a:t>2(2),pp. 75-87.</a:t>
            </a:r>
          </a:p>
          <a:p>
            <a:pPr algn="just"/>
            <a:r>
              <a:rPr lang="en-US" sz="1400">
                <a:cs typeface="Calibri"/>
              </a:rPr>
              <a:t>14) Potu,M.,2004., Paperful to Paperless Office Forms Integration Framework.</a:t>
            </a:r>
          </a:p>
          <a:p>
            <a:pPr algn="just"/>
            <a:r>
              <a:rPr lang="en-US" sz="1400">
                <a:cs typeface="Calibri"/>
              </a:rPr>
              <a:t>15) </a:t>
            </a:r>
            <a:r>
              <a:rPr lang="en-US" sz="1400">
                <a:solidFill>
                  <a:srgbClr val="181817"/>
                </a:solidFill>
                <a:cs typeface="Calibri"/>
              </a:rPr>
              <a:t>Harvey, J., Pickard, M. and Nunhuck, M. (2008) “End of the paper trail: moving towards a paperless ward round,” </a:t>
            </a:r>
            <a:r>
              <a:rPr lang="en-US" sz="1400" i="1">
                <a:solidFill>
                  <a:srgbClr val="181817"/>
                </a:solidFill>
                <a:cs typeface="Calibri"/>
              </a:rPr>
              <a:t>Psychiatric Bulletin</a:t>
            </a:r>
            <a:r>
              <a:rPr lang="en-US" sz="1400">
                <a:solidFill>
                  <a:srgbClr val="181817"/>
                </a:solidFill>
                <a:cs typeface="Calibri"/>
              </a:rPr>
              <a:t>, Cambridge University Press, 32(2), pp. 67–68.</a:t>
            </a:r>
          </a:p>
          <a:p>
            <a:pPr algn="just"/>
            <a:r>
              <a:rPr lang="en-US" sz="1400">
                <a:solidFill>
                  <a:srgbClr val="181817"/>
                </a:solidFill>
                <a:cs typeface="Calibri"/>
              </a:rPr>
              <a:t>16) Shah, S. &amp; Tiwari, M. (2010). Networking of Paperless Offices in Technical Institutes of India.</a:t>
            </a:r>
            <a:r>
              <a:rPr lang="en-US" sz="1400" i="1">
                <a:cs typeface="Calibri"/>
              </a:rPr>
              <a:t> S International Journal of Computer Science and Network Security,</a:t>
            </a:r>
            <a:r>
              <a:rPr lang="en-US" sz="1400">
                <a:cs typeface="Calibri"/>
              </a:rPr>
              <a:t>10(3), pp. 177-181.</a:t>
            </a:r>
          </a:p>
          <a:p>
            <a:pPr algn="just"/>
            <a:r>
              <a:rPr lang="en-US" sz="1400">
                <a:cs typeface="Calibri"/>
              </a:rPr>
              <a:t>17) Aoyama, Y., Soga, N., Shinotsuka, K., Oike, N.&amp; Fukumoto, M. (2018) Role of Paperless Procedures in Achieving Working Style Reform. </a:t>
            </a:r>
            <a:r>
              <a:rPr lang="en-US" sz="1400" i="1">
                <a:cs typeface="Calibri"/>
              </a:rPr>
              <a:t>Hitachi Review, </a:t>
            </a:r>
            <a:r>
              <a:rPr lang="en-US" sz="1400">
                <a:cs typeface="Calibri"/>
              </a:rPr>
              <a:t>67(6), pp.758-759.</a:t>
            </a:r>
          </a:p>
          <a:p>
            <a:pPr algn="just"/>
            <a:r>
              <a:rPr lang="en-US" sz="1400">
                <a:cs typeface="Calibri"/>
              </a:rPr>
              <a:t>18)  Desa, A.,2005., Document Security in Web Applications.</a:t>
            </a:r>
          </a:p>
          <a:p>
            <a:pPr algn="just"/>
            <a:r>
              <a:rPr lang="en-US" sz="1400">
                <a:cs typeface="Calibri"/>
              </a:rPr>
              <a:t>19) Chao, C.,2015., Implementing paperless System for Small and Medium sized Businesses (SMBs).</a:t>
            </a:r>
          </a:p>
          <a:p>
            <a:pPr algn="just"/>
            <a:r>
              <a:rPr lang="en-US" sz="1400">
                <a:cs typeface="Calibri"/>
              </a:rPr>
              <a:t>20) Smyrichinsky, P.T., Meng, P.E &amp; Kramer, S.W., 2018., Practical Application Challenges for Construction Submittals in a Paperless Contract File. In: Creative Construction Conference 2018, CCC 2018, 30 June - 3 July 2018, Ljubljana, Slovenia.</a:t>
            </a:r>
          </a:p>
        </p:txBody>
      </p:sp>
    </p:spTree>
    <p:extLst>
      <p:ext uri="{BB962C8B-B14F-4D97-AF65-F5344CB8AC3E}">
        <p14:creationId xmlns:p14="http://schemas.microsoft.com/office/powerpoint/2010/main" val="168919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3">
            <a:extLst>
              <a:ext uri="{FF2B5EF4-FFF2-40B4-BE49-F238E27FC236}">
                <a16:creationId xmlns:a16="http://schemas.microsoft.com/office/drawing/2014/main" id="{52C0B2E1-0268-42EC-ABD3-94F81A05BC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5">
            <a:extLst>
              <a:ext uri="{FF2B5EF4-FFF2-40B4-BE49-F238E27FC236}">
                <a16:creationId xmlns:a16="http://schemas.microsoft.com/office/drawing/2014/main" id="{7D2256B4-48EA-40FC-BBC0-AA1EE6E008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3" name="Straight Connector 47">
            <a:extLst>
              <a:ext uri="{FF2B5EF4-FFF2-40B4-BE49-F238E27FC236}">
                <a16:creationId xmlns:a16="http://schemas.microsoft.com/office/drawing/2014/main" id="{3D44BCCA-102D-4A9D-B1E4-2450CAF0B05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9">
            <a:extLst>
              <a:ext uri="{FF2B5EF4-FFF2-40B4-BE49-F238E27FC236}">
                <a16:creationId xmlns:a16="http://schemas.microsoft.com/office/drawing/2014/main" id="{8C6E698C-8155-4B8B-BDC9-B7299772B5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F3D95-258A-4AA8-A2CA-C5A144BC461D}"/>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Summary of Research Papers </a:t>
            </a:r>
            <a:endParaRPr lang="en-US" sz="8000">
              <a:solidFill>
                <a:schemeClr val="tx1">
                  <a:lumMod val="85000"/>
                  <a:lumOff val="15000"/>
                </a:schemeClr>
              </a:solidFill>
            </a:endParaRPr>
          </a:p>
        </p:txBody>
      </p:sp>
      <p:cxnSp>
        <p:nvCxnSpPr>
          <p:cNvPr id="47" name="Straight Connector 51">
            <a:extLst>
              <a:ext uri="{FF2B5EF4-FFF2-40B4-BE49-F238E27FC236}">
                <a16:creationId xmlns:a16="http://schemas.microsoft.com/office/drawing/2014/main" id="{09525C9A-1972-4836-BA7A-706C946EF4D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Rectangle 53">
            <a:extLst>
              <a:ext uri="{FF2B5EF4-FFF2-40B4-BE49-F238E27FC236}">
                <a16:creationId xmlns:a16="http://schemas.microsoft.com/office/drawing/2014/main" id="{8A549DE7-671D-4575-AF43-858FD99981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5">
            <a:extLst>
              <a:ext uri="{FF2B5EF4-FFF2-40B4-BE49-F238E27FC236}">
                <a16:creationId xmlns:a16="http://schemas.microsoft.com/office/drawing/2014/main" id="{C22D9B36-9BE7-472B-8808-7E0D681073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0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81B0D9D-7C28-46D7-AE72-04F742110E36}"/>
              </a:ext>
            </a:extLst>
          </p:cNvPr>
          <p:cNvGraphicFramePr>
            <a:graphicFrameLocks noGrp="1"/>
          </p:cNvGraphicFramePr>
          <p:nvPr>
            <p:extLst>
              <p:ext uri="{D42A27DB-BD31-4B8C-83A1-F6EECF244321}">
                <p14:modId xmlns:p14="http://schemas.microsoft.com/office/powerpoint/2010/main" val="1503583218"/>
              </p:ext>
            </p:extLst>
          </p:nvPr>
        </p:nvGraphicFramePr>
        <p:xfrm>
          <a:off x="643467" y="701528"/>
          <a:ext cx="10905070" cy="4934106"/>
        </p:xfrm>
        <a:graphic>
          <a:graphicData uri="http://schemas.openxmlformats.org/drawingml/2006/table">
            <a:tbl>
              <a:tblPr firstRow="1" bandRow="1">
                <a:tableStyleId>{5C22544A-7EE6-4342-B048-85BDC9FD1C3A}</a:tableStyleId>
              </a:tblPr>
              <a:tblGrid>
                <a:gridCol w="2101390">
                  <a:extLst>
                    <a:ext uri="{9D8B030D-6E8A-4147-A177-3AD203B41FA5}">
                      <a16:colId xmlns:a16="http://schemas.microsoft.com/office/drawing/2014/main" val="543266207"/>
                    </a:ext>
                  </a:extLst>
                </a:gridCol>
                <a:gridCol w="1733613">
                  <a:extLst>
                    <a:ext uri="{9D8B030D-6E8A-4147-A177-3AD203B41FA5}">
                      <a16:colId xmlns:a16="http://schemas.microsoft.com/office/drawing/2014/main" val="1472073260"/>
                    </a:ext>
                  </a:extLst>
                </a:gridCol>
                <a:gridCol w="1234814">
                  <a:extLst>
                    <a:ext uri="{9D8B030D-6E8A-4147-A177-3AD203B41FA5}">
                      <a16:colId xmlns:a16="http://schemas.microsoft.com/office/drawing/2014/main" val="2398737293"/>
                    </a:ext>
                  </a:extLst>
                </a:gridCol>
                <a:gridCol w="1908307">
                  <a:extLst>
                    <a:ext uri="{9D8B030D-6E8A-4147-A177-3AD203B41FA5}">
                      <a16:colId xmlns:a16="http://schemas.microsoft.com/office/drawing/2014/main" val="144708878"/>
                    </a:ext>
                  </a:extLst>
                </a:gridCol>
                <a:gridCol w="1807167">
                  <a:extLst>
                    <a:ext uri="{9D8B030D-6E8A-4147-A177-3AD203B41FA5}">
                      <a16:colId xmlns:a16="http://schemas.microsoft.com/office/drawing/2014/main" val="2387233953"/>
                    </a:ext>
                  </a:extLst>
                </a:gridCol>
                <a:gridCol w="2119779">
                  <a:extLst>
                    <a:ext uri="{9D8B030D-6E8A-4147-A177-3AD203B41FA5}">
                      <a16:colId xmlns:a16="http://schemas.microsoft.com/office/drawing/2014/main" val="3252943772"/>
                    </a:ext>
                  </a:extLst>
                </a:gridCol>
              </a:tblGrid>
              <a:tr h="582560">
                <a:tc>
                  <a:txBody>
                    <a:bodyPr/>
                    <a:lstStyle/>
                    <a:p>
                      <a:pPr marL="0" algn="ctr" rtl="0" eaLnBrk="1" fontAlgn="base" latinLnBrk="0" hangingPunct="1">
                        <a:spcBef>
                          <a:spcPts val="0"/>
                        </a:spcBef>
                        <a:spcAft>
                          <a:spcPts val="0"/>
                        </a:spcAft>
                      </a:pPr>
                      <a:r>
                        <a:rPr lang="en-IN" sz="1700" kern="1200" dirty="0">
                          <a:effectLst/>
                        </a:rPr>
                        <a:t>Paper Name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700" kern="1200" dirty="0">
                          <a:effectLst/>
                        </a:rPr>
                        <a:t>Author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700" kern="1200" dirty="0">
                          <a:effectLst/>
                        </a:rPr>
                        <a:t>Publication year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700" kern="1200" dirty="0">
                          <a:effectLst/>
                        </a:rPr>
                        <a:t>Methods use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700" kern="1200" dirty="0">
                          <a:effectLst/>
                        </a:rPr>
                        <a:t>Advantage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700" kern="1200" dirty="0">
                          <a:effectLst/>
                        </a:rPr>
                        <a:t>Limitation </a:t>
                      </a:r>
                      <a:endParaRPr lang="en-IN" sz="2600" dirty="0">
                        <a:effectLst/>
                      </a:endParaRPr>
                    </a:p>
                  </a:txBody>
                  <a:tcPr marL="0" marR="0" marT="0" marB="0" anchor="ctr"/>
                </a:tc>
                <a:extLst>
                  <a:ext uri="{0D108BD9-81ED-4DB2-BD59-A6C34878D82A}">
                    <a16:rowId xmlns:a16="http://schemas.microsoft.com/office/drawing/2014/main" val="396981440"/>
                  </a:ext>
                </a:extLst>
              </a:tr>
              <a:tr h="1376960">
                <a:tc>
                  <a:txBody>
                    <a:bodyPr/>
                    <a:lstStyle/>
                    <a:p>
                      <a:pPr marL="0" algn="ctr" rtl="0" eaLnBrk="1" latinLnBrk="0" hangingPunct="1">
                        <a:spcBef>
                          <a:spcPts val="0"/>
                        </a:spcBef>
                        <a:spcAft>
                          <a:spcPts val="0"/>
                        </a:spcAft>
                      </a:pPr>
                      <a:r>
                        <a:rPr lang="en-IN" sz="1400" kern="1200" dirty="0">
                          <a:effectLst/>
                        </a:rPr>
                        <a:t>An analysis of the feasibility of a paperless environment – the case of the Mona school of business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Mardene Rosalee </a:t>
                      </a:r>
                      <a:r>
                        <a:rPr lang="en-IN" sz="1400" kern="1200" dirty="0" err="1">
                          <a:effectLst/>
                        </a:rPr>
                        <a:t>Carr</a:t>
                      </a:r>
                      <a:r>
                        <a:rPr lang="en-IN" sz="1400" kern="1200" dirty="0">
                          <a:effectLst/>
                        </a:rPr>
                        <a:t>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2005 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literature review as well as questionnaire </a:t>
                      </a:r>
                      <a:endParaRPr lang="en-IN" sz="2600" dirty="0">
                        <a:effectLst/>
                      </a:endParaRPr>
                    </a:p>
                    <a:p>
                      <a:pPr marL="0" algn="ctr" rtl="0" eaLnBrk="1" fontAlgn="base" latinLnBrk="0" hangingPunct="1">
                        <a:spcBef>
                          <a:spcPts val="0"/>
                        </a:spcBef>
                        <a:spcAft>
                          <a:spcPts val="0"/>
                        </a:spcAft>
                      </a:pPr>
                      <a:r>
                        <a:rPr lang="en-IN" sz="1400" kern="1200" dirty="0">
                          <a:effectLst/>
                        </a:rPr>
                        <a:t>(Surveys)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A less paper environment is a more realistic achievement at the Mona School of Business.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More specific for Mona school of business. </a:t>
                      </a:r>
                      <a:endParaRPr lang="en-IN" sz="2600" dirty="0">
                        <a:effectLst/>
                      </a:endParaRPr>
                    </a:p>
                  </a:txBody>
                  <a:tcPr marL="0" marR="0" marT="0" marB="0" anchor="ctr"/>
                </a:tc>
                <a:extLst>
                  <a:ext uri="{0D108BD9-81ED-4DB2-BD59-A6C34878D82A}">
                    <a16:rowId xmlns:a16="http://schemas.microsoft.com/office/drawing/2014/main" val="3298838970"/>
                  </a:ext>
                </a:extLst>
              </a:tr>
              <a:tr h="1597626">
                <a:tc>
                  <a:txBody>
                    <a:bodyPr/>
                    <a:lstStyle/>
                    <a:p>
                      <a:pPr marL="0" algn="ctr" rtl="0" eaLnBrk="1" fontAlgn="base" latinLnBrk="0" hangingPunct="1">
                        <a:spcBef>
                          <a:spcPts val="0"/>
                        </a:spcBef>
                        <a:spcAft>
                          <a:spcPts val="0"/>
                        </a:spcAft>
                      </a:pPr>
                      <a:r>
                        <a:rPr lang="en-IN" sz="1400" kern="1200" dirty="0">
                          <a:effectLst/>
                        </a:rPr>
                        <a:t>Electronic Document Management System for Kirikkale University.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Mustafa </a:t>
                      </a:r>
                      <a:r>
                        <a:rPr lang="en-IN" sz="1400" kern="1200" dirty="0" err="1">
                          <a:effectLst/>
                        </a:rPr>
                        <a:t>Başıbüyük</a:t>
                      </a:r>
                      <a:r>
                        <a:rPr lang="en-IN" sz="1400" kern="1200" dirty="0">
                          <a:effectLst/>
                        </a:rPr>
                        <a:t> and Atilla </a:t>
                      </a:r>
                      <a:r>
                        <a:rPr lang="en-IN" sz="1400" kern="1200" dirty="0" err="1">
                          <a:effectLst/>
                        </a:rPr>
                        <a:t>Ergüzen</a:t>
                      </a:r>
                      <a:r>
                        <a:rPr lang="en-IN" sz="1400" kern="1200" dirty="0">
                          <a:effectLst/>
                        </a:rPr>
                        <a:t>.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2015 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Several studies have been carried out for more efficient document management systems in the universities of Turkey and world.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Everything is described in detail with implementation information such as tools used in EDMS.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Here, limited IT tools &amp; technology is mentioned weather more tools are available to create EDMS (Electronic Document Management Systems) </a:t>
                      </a:r>
                      <a:endParaRPr lang="en-IN" sz="2600" dirty="0">
                        <a:effectLst/>
                      </a:endParaRPr>
                    </a:p>
                  </a:txBody>
                  <a:tcPr marL="0" marR="0" marT="0" marB="0" anchor="ctr"/>
                </a:tc>
                <a:extLst>
                  <a:ext uri="{0D108BD9-81ED-4DB2-BD59-A6C34878D82A}">
                    <a16:rowId xmlns:a16="http://schemas.microsoft.com/office/drawing/2014/main" val="2628813410"/>
                  </a:ext>
                </a:extLst>
              </a:tr>
              <a:tr h="1376960">
                <a:tc>
                  <a:txBody>
                    <a:bodyPr/>
                    <a:lstStyle/>
                    <a:p>
                      <a:pPr marL="0" algn="ctr" rtl="0" eaLnBrk="1" fontAlgn="base" latinLnBrk="0" hangingPunct="1">
                        <a:spcBef>
                          <a:spcPts val="0"/>
                        </a:spcBef>
                        <a:spcAft>
                          <a:spcPts val="0"/>
                        </a:spcAft>
                      </a:pPr>
                      <a:r>
                        <a:rPr lang="en-IN" sz="1400" kern="1200" dirty="0">
                          <a:effectLst/>
                        </a:rPr>
                        <a:t>Document Security in Web Applications</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Andres Desa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2005 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Several Information Security mechanisms have been used to securely store and retrieve the documents.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We can store and retrieve document securely </a:t>
                      </a:r>
                      <a:endParaRPr lang="en-IN" sz="26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Depend on the type of web browser </a:t>
                      </a:r>
                      <a:endParaRPr lang="en-IN" sz="2600" dirty="0">
                        <a:effectLst/>
                      </a:endParaRPr>
                    </a:p>
                  </a:txBody>
                  <a:tcPr marL="0" marR="0" marT="0" marB="0" anchor="ctr"/>
                </a:tc>
                <a:extLst>
                  <a:ext uri="{0D108BD9-81ED-4DB2-BD59-A6C34878D82A}">
                    <a16:rowId xmlns:a16="http://schemas.microsoft.com/office/drawing/2014/main" val="3698491646"/>
                  </a:ext>
                </a:extLst>
              </a:tr>
            </a:tbl>
          </a:graphicData>
        </a:graphic>
      </p:graphicFrame>
    </p:spTree>
    <p:extLst>
      <p:ext uri="{BB962C8B-B14F-4D97-AF65-F5344CB8AC3E}">
        <p14:creationId xmlns:p14="http://schemas.microsoft.com/office/powerpoint/2010/main" val="422829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DAFDF65-E2AC-49F3-BF6F-C6A676DEB3D5}"/>
              </a:ext>
            </a:extLst>
          </p:cNvPr>
          <p:cNvGraphicFramePr>
            <a:graphicFrameLocks noGrp="1"/>
          </p:cNvGraphicFramePr>
          <p:nvPr>
            <p:extLst>
              <p:ext uri="{D42A27DB-BD31-4B8C-83A1-F6EECF244321}">
                <p14:modId xmlns:p14="http://schemas.microsoft.com/office/powerpoint/2010/main" val="1933786405"/>
              </p:ext>
            </p:extLst>
          </p:nvPr>
        </p:nvGraphicFramePr>
        <p:xfrm>
          <a:off x="574194" y="369836"/>
          <a:ext cx="10905050" cy="5760720"/>
        </p:xfrm>
        <a:graphic>
          <a:graphicData uri="http://schemas.openxmlformats.org/drawingml/2006/table">
            <a:tbl>
              <a:tblPr bandRow="1">
                <a:tableStyleId>{5C22544A-7EE6-4342-B048-85BDC9FD1C3A}</a:tableStyleId>
              </a:tblPr>
              <a:tblGrid>
                <a:gridCol w="2571997">
                  <a:extLst>
                    <a:ext uri="{9D8B030D-6E8A-4147-A177-3AD203B41FA5}">
                      <a16:colId xmlns:a16="http://schemas.microsoft.com/office/drawing/2014/main" val="225740479"/>
                    </a:ext>
                  </a:extLst>
                </a:gridCol>
                <a:gridCol w="2128154">
                  <a:extLst>
                    <a:ext uri="{9D8B030D-6E8A-4147-A177-3AD203B41FA5}">
                      <a16:colId xmlns:a16="http://schemas.microsoft.com/office/drawing/2014/main" val="3273788660"/>
                    </a:ext>
                  </a:extLst>
                </a:gridCol>
                <a:gridCol w="1058388">
                  <a:extLst>
                    <a:ext uri="{9D8B030D-6E8A-4147-A177-3AD203B41FA5}">
                      <a16:colId xmlns:a16="http://schemas.microsoft.com/office/drawing/2014/main" val="2186331232"/>
                    </a:ext>
                  </a:extLst>
                </a:gridCol>
                <a:gridCol w="1354279">
                  <a:extLst>
                    <a:ext uri="{9D8B030D-6E8A-4147-A177-3AD203B41FA5}">
                      <a16:colId xmlns:a16="http://schemas.microsoft.com/office/drawing/2014/main" val="1287610942"/>
                    </a:ext>
                  </a:extLst>
                </a:gridCol>
                <a:gridCol w="1792931">
                  <a:extLst>
                    <a:ext uri="{9D8B030D-6E8A-4147-A177-3AD203B41FA5}">
                      <a16:colId xmlns:a16="http://schemas.microsoft.com/office/drawing/2014/main" val="3336682550"/>
                    </a:ext>
                  </a:extLst>
                </a:gridCol>
                <a:gridCol w="1999301">
                  <a:extLst>
                    <a:ext uri="{9D8B030D-6E8A-4147-A177-3AD203B41FA5}">
                      <a16:colId xmlns:a16="http://schemas.microsoft.com/office/drawing/2014/main" val="2226781320"/>
                    </a:ext>
                  </a:extLst>
                </a:gridCol>
              </a:tblGrid>
              <a:tr h="2236454">
                <a:tc>
                  <a:txBody>
                    <a:bodyPr/>
                    <a:lstStyle/>
                    <a:p>
                      <a:pPr marL="0" algn="ctr" rtl="0" eaLnBrk="1" fontAlgn="base" latinLnBrk="0" hangingPunct="1">
                        <a:spcBef>
                          <a:spcPts val="0"/>
                        </a:spcBef>
                        <a:spcAft>
                          <a:spcPts val="0"/>
                        </a:spcAft>
                      </a:pPr>
                      <a:r>
                        <a:rPr lang="en-US" sz="1400" kern="1200" dirty="0">
                          <a:effectLst/>
                        </a:rPr>
                        <a:t>Web-based paperless campus: an approach to reduce the cost and complexity of education </a:t>
                      </a:r>
                      <a:endParaRPr lang="en-US" sz="1400" dirty="0">
                        <a:effectLst/>
                      </a:endParaRPr>
                    </a:p>
                    <a:p>
                      <a:pPr marL="0" algn="ctr" rtl="0" eaLnBrk="1" fontAlgn="base" latinLnBrk="0" hangingPunct="1">
                        <a:spcBef>
                          <a:spcPts val="0"/>
                        </a:spcBef>
                        <a:spcAft>
                          <a:spcPts val="0"/>
                        </a:spcAft>
                      </a:pPr>
                      <a:r>
                        <a:rPr lang="en-US" sz="1400" kern="1200" dirty="0">
                          <a:effectLst/>
                        </a:rPr>
                        <a:t>Administration </a:t>
                      </a:r>
                      <a:endParaRPr lang="en-US" sz="1400" dirty="0">
                        <a:effectLst/>
                      </a:endParaRPr>
                    </a:p>
                    <a:p>
                      <a:pPr marL="0" algn="ctr" rtl="0" eaLnBrk="1" fontAlgn="base" latinLnBrk="0" hangingPunct="1">
                        <a:spcBef>
                          <a:spcPts val="0"/>
                        </a:spcBef>
                        <a:spcAft>
                          <a:spcPts val="0"/>
                        </a:spcAft>
                      </a:pP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Hastrup A. Victor, </a:t>
                      </a:r>
                      <a:endParaRPr lang="en-IN" sz="1400" dirty="0">
                        <a:effectLst/>
                      </a:endParaRPr>
                    </a:p>
                    <a:p>
                      <a:pPr marL="0" algn="ctr" rtl="0" eaLnBrk="1" fontAlgn="base" latinLnBrk="0" hangingPunct="1">
                        <a:spcBef>
                          <a:spcPts val="0"/>
                        </a:spcBef>
                        <a:spcAft>
                          <a:spcPts val="0"/>
                        </a:spcAft>
                      </a:pPr>
                      <a:r>
                        <a:rPr lang="en-IN" sz="1400" kern="1200" dirty="0">
                          <a:effectLst/>
                        </a:rPr>
                        <a:t>Lawal N. Olawale, </a:t>
                      </a:r>
                      <a:endParaRPr lang="en-IN" sz="1400" dirty="0">
                        <a:effectLst/>
                      </a:endParaRPr>
                    </a:p>
                    <a:p>
                      <a:pPr marL="0" algn="ctr" rtl="0" eaLnBrk="1" fontAlgn="base" latinLnBrk="0" hangingPunct="1">
                        <a:spcBef>
                          <a:spcPts val="0"/>
                        </a:spcBef>
                        <a:spcAft>
                          <a:spcPts val="0"/>
                        </a:spcAft>
                      </a:pPr>
                      <a:r>
                        <a:rPr lang="en-IN" sz="1400" kern="1200" dirty="0">
                          <a:effectLst/>
                        </a:rPr>
                        <a:t>Yekini N. Asafe.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 2014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literature review and research study.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Author Discuss </a:t>
                      </a:r>
                      <a:endParaRPr lang="en-US" sz="1400" dirty="0">
                        <a:effectLst/>
                      </a:endParaRPr>
                    </a:p>
                    <a:p>
                      <a:pPr marL="0" algn="ctr" rtl="0" eaLnBrk="1" fontAlgn="base" latinLnBrk="0" hangingPunct="1">
                        <a:spcBef>
                          <a:spcPts val="0"/>
                        </a:spcBef>
                        <a:spcAft>
                          <a:spcPts val="0"/>
                        </a:spcAft>
                      </a:pPr>
                      <a:r>
                        <a:rPr lang="en-US" sz="1400" kern="1200" dirty="0">
                          <a:effectLst/>
                        </a:rPr>
                        <a:t> E-administration systems for schools and colleges, one can get idea about components needed to Design Paperless office.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There is a need to intensify the public enlightenment program about the need for web-based e-administration system within schools and colleges so that everybody will be acquainted with the system before its implemented, since it will affect everybody. </a:t>
                      </a:r>
                      <a:endParaRPr lang="en-US" sz="1400" dirty="0">
                        <a:effectLst/>
                      </a:endParaRPr>
                    </a:p>
                  </a:txBody>
                  <a:tcPr marL="0" marR="0" marT="0" marB="0" anchor="ctr"/>
                </a:tc>
                <a:extLst>
                  <a:ext uri="{0D108BD9-81ED-4DB2-BD59-A6C34878D82A}">
                    <a16:rowId xmlns:a16="http://schemas.microsoft.com/office/drawing/2014/main" val="1631737381"/>
                  </a:ext>
                </a:extLst>
              </a:tr>
              <a:tr h="1824763">
                <a:tc>
                  <a:txBody>
                    <a:bodyPr/>
                    <a:lstStyle/>
                    <a:p>
                      <a:pPr marL="0" algn="ctr" rtl="0" eaLnBrk="1" fontAlgn="base" latinLnBrk="0" hangingPunct="1">
                        <a:spcBef>
                          <a:spcPts val="0"/>
                        </a:spcBef>
                        <a:spcAft>
                          <a:spcPts val="0"/>
                        </a:spcAft>
                      </a:pPr>
                      <a:r>
                        <a:rPr lang="en-US" sz="1400" kern="1200" dirty="0">
                          <a:effectLst/>
                        </a:rPr>
                        <a:t>Challenges for The Quality of Information in the Paperless Office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 Mircea </a:t>
                      </a:r>
                      <a:r>
                        <a:rPr lang="en-IN" sz="1400" kern="1200" dirty="0" err="1">
                          <a:effectLst/>
                        </a:rPr>
                        <a:t>Georgesku</a:t>
                      </a:r>
                      <a:r>
                        <a:rPr lang="en-IN" sz="1400" kern="1200" dirty="0">
                          <a:effectLst/>
                        </a:rPr>
                        <a:t> ,  Alexandru Tugui, Florin Dumitriu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2008 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Discussions and Research study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Discuss types of document-oriented systems in incredibly detailed manner  </a:t>
                      </a:r>
                      <a:endParaRPr lang="en-US" sz="1400" dirty="0">
                        <a:effectLst/>
                      </a:endParaRPr>
                    </a:p>
                    <a:p>
                      <a:pPr marL="0" algn="ctr" rtl="0" eaLnBrk="1" fontAlgn="base" latinLnBrk="0" hangingPunct="1">
                        <a:spcBef>
                          <a:spcPts val="0"/>
                        </a:spcBef>
                        <a:spcAft>
                          <a:spcPts val="0"/>
                        </a:spcAft>
                      </a:pPr>
                      <a:r>
                        <a:rPr lang="en-US" sz="1400" kern="1200" dirty="0">
                          <a:effectLst/>
                        </a:rPr>
                        <a:t>and describe components that every document-oriented system should have.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US" sz="1400" kern="1200" dirty="0">
                          <a:effectLst/>
                        </a:rPr>
                        <a:t>No clue about first cost associated with the purchase of a paperless filing </a:t>
                      </a:r>
                      <a:endParaRPr lang="en-US" sz="1400" dirty="0">
                        <a:effectLst/>
                      </a:endParaRPr>
                    </a:p>
                    <a:p>
                      <a:pPr marL="0" algn="ctr" rtl="0" eaLnBrk="1" fontAlgn="base" latinLnBrk="0" hangingPunct="1">
                        <a:spcBef>
                          <a:spcPts val="0"/>
                        </a:spcBef>
                        <a:spcAft>
                          <a:spcPts val="0"/>
                        </a:spcAft>
                      </a:pPr>
                      <a:r>
                        <a:rPr lang="en-US" sz="1400" kern="1200" dirty="0">
                          <a:effectLst/>
                        </a:rPr>
                        <a:t>Modifications/changes to documents or files. </a:t>
                      </a:r>
                      <a:endParaRPr lang="en-US" sz="1400" dirty="0">
                        <a:effectLst/>
                      </a:endParaRPr>
                    </a:p>
                  </a:txBody>
                  <a:tcPr marL="0" marR="0" marT="0" marB="0" anchor="ctr"/>
                </a:tc>
                <a:extLst>
                  <a:ext uri="{0D108BD9-81ED-4DB2-BD59-A6C34878D82A}">
                    <a16:rowId xmlns:a16="http://schemas.microsoft.com/office/drawing/2014/main" val="1838800190"/>
                  </a:ext>
                </a:extLst>
              </a:tr>
              <a:tr h="1424203">
                <a:tc>
                  <a:txBody>
                    <a:bodyPr/>
                    <a:lstStyle/>
                    <a:p>
                      <a:pPr marL="0" algn="ctr" rtl="0" eaLnBrk="1" fontAlgn="base" latinLnBrk="0" hangingPunct="1">
                        <a:spcBef>
                          <a:spcPts val="0"/>
                        </a:spcBef>
                        <a:spcAft>
                          <a:spcPts val="0"/>
                        </a:spcAft>
                      </a:pPr>
                      <a:r>
                        <a:rPr lang="en-IN" sz="1400" kern="1200" dirty="0">
                          <a:effectLst/>
                        </a:rPr>
                        <a:t>Design and Implementation of Paperless Office System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err="1">
                          <a:effectLst/>
                        </a:rPr>
                        <a:t>Busheng</a:t>
                      </a:r>
                      <a:r>
                        <a:rPr lang="en-IN" sz="1400" kern="1200" dirty="0">
                          <a:effectLst/>
                        </a:rPr>
                        <a:t> Li and </a:t>
                      </a:r>
                      <a:r>
                        <a:rPr lang="en-IN" sz="1400" kern="1200" err="1">
                          <a:effectLst/>
                        </a:rPr>
                        <a:t>Jingfang</a:t>
                      </a:r>
                      <a:r>
                        <a:rPr lang="en-IN" sz="1400" kern="1200" dirty="0">
                          <a:effectLst/>
                        </a:rPr>
                        <a:t> Hu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2017 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In this paper Author divide office in different module and different users,  </a:t>
                      </a:r>
                      <a:endParaRPr lang="en-IN" sz="1400" dirty="0">
                        <a:effectLst/>
                      </a:endParaRPr>
                    </a:p>
                    <a:p>
                      <a:pPr marL="0" algn="ctr" rtl="0" eaLnBrk="1" fontAlgn="base" latinLnBrk="0" hangingPunct="1">
                        <a:spcBef>
                          <a:spcPts val="0"/>
                        </a:spcBef>
                        <a:spcAft>
                          <a:spcPts val="0"/>
                        </a:spcAft>
                      </a:pPr>
                      <a:r>
                        <a:rPr lang="en-IN" sz="1400" kern="1200" dirty="0">
                          <a:effectLst/>
                        </a:rPr>
                        <a:t>different access permission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system, management, reduce managements, increase management efficiency, increase economic  </a:t>
                      </a:r>
                      <a:endParaRPr lang="en-IN" sz="1400" dirty="0">
                        <a:effectLst/>
                      </a:endParaRPr>
                    </a:p>
                    <a:p>
                      <a:pPr marL="0" algn="ctr" rtl="0" eaLnBrk="1" fontAlgn="base" latinLnBrk="0" hangingPunct="1">
                        <a:spcBef>
                          <a:spcPts val="0"/>
                        </a:spcBef>
                        <a:spcAft>
                          <a:spcPts val="0"/>
                        </a:spcAft>
                      </a:pPr>
                      <a:r>
                        <a:rPr lang="en-IN" sz="1400" kern="1200" dirty="0">
                          <a:effectLst/>
                        </a:rPr>
                        <a:t>benefits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 No implementation about relationship  </a:t>
                      </a:r>
                      <a:endParaRPr lang="en-IN" sz="1400" dirty="0">
                        <a:effectLst/>
                      </a:endParaRPr>
                    </a:p>
                    <a:p>
                      <a:pPr marL="0" algn="ctr" rtl="0" eaLnBrk="1" fontAlgn="base" latinLnBrk="0" hangingPunct="1">
                        <a:spcBef>
                          <a:spcPts val="0"/>
                        </a:spcBef>
                        <a:spcAft>
                          <a:spcPts val="0"/>
                        </a:spcAft>
                      </a:pPr>
                      <a:r>
                        <a:rPr lang="en-IN" sz="1400" kern="1200" dirty="0">
                          <a:effectLst/>
                        </a:rPr>
                        <a:t>between tables, data redundancy control </a:t>
                      </a:r>
                      <a:endParaRPr lang="en-IN" sz="1400" dirty="0">
                        <a:effectLst/>
                      </a:endParaRPr>
                    </a:p>
                  </a:txBody>
                  <a:tcPr marL="0" marR="0" marT="0" marB="0" anchor="ctr"/>
                </a:tc>
                <a:extLst>
                  <a:ext uri="{0D108BD9-81ED-4DB2-BD59-A6C34878D82A}">
                    <a16:rowId xmlns:a16="http://schemas.microsoft.com/office/drawing/2014/main" val="3732105921"/>
                  </a:ext>
                </a:extLst>
              </a:tr>
            </a:tbl>
          </a:graphicData>
        </a:graphic>
      </p:graphicFrame>
    </p:spTree>
    <p:extLst>
      <p:ext uri="{BB962C8B-B14F-4D97-AF65-F5344CB8AC3E}">
        <p14:creationId xmlns:p14="http://schemas.microsoft.com/office/powerpoint/2010/main" val="348443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5232079-BBB6-4646-BB85-9E5F372D30B1}"/>
              </a:ext>
            </a:extLst>
          </p:cNvPr>
          <p:cNvGraphicFramePr>
            <a:graphicFrameLocks noGrp="1"/>
          </p:cNvGraphicFramePr>
          <p:nvPr>
            <p:extLst>
              <p:ext uri="{D42A27DB-BD31-4B8C-83A1-F6EECF244321}">
                <p14:modId xmlns:p14="http://schemas.microsoft.com/office/powerpoint/2010/main" val="288943700"/>
              </p:ext>
            </p:extLst>
          </p:nvPr>
        </p:nvGraphicFramePr>
        <p:xfrm>
          <a:off x="639703" y="526814"/>
          <a:ext cx="10905069" cy="5303446"/>
        </p:xfrm>
        <a:graphic>
          <a:graphicData uri="http://schemas.openxmlformats.org/drawingml/2006/table">
            <a:tbl>
              <a:tblPr bandRow="1">
                <a:tableStyleId>{5C22544A-7EE6-4342-B048-85BDC9FD1C3A}</a:tableStyleId>
              </a:tblPr>
              <a:tblGrid>
                <a:gridCol w="2047440">
                  <a:extLst>
                    <a:ext uri="{9D8B030D-6E8A-4147-A177-3AD203B41FA5}">
                      <a16:colId xmlns:a16="http://schemas.microsoft.com/office/drawing/2014/main" val="2350019038"/>
                    </a:ext>
                  </a:extLst>
                </a:gridCol>
                <a:gridCol w="2057400">
                  <a:extLst>
                    <a:ext uri="{9D8B030D-6E8A-4147-A177-3AD203B41FA5}">
                      <a16:colId xmlns:a16="http://schemas.microsoft.com/office/drawing/2014/main" val="2857685023"/>
                    </a:ext>
                  </a:extLst>
                </a:gridCol>
                <a:gridCol w="655420">
                  <a:extLst>
                    <a:ext uri="{9D8B030D-6E8A-4147-A177-3AD203B41FA5}">
                      <a16:colId xmlns:a16="http://schemas.microsoft.com/office/drawing/2014/main" val="3482465710"/>
                    </a:ext>
                  </a:extLst>
                </a:gridCol>
                <a:gridCol w="2199341">
                  <a:extLst>
                    <a:ext uri="{9D8B030D-6E8A-4147-A177-3AD203B41FA5}">
                      <a16:colId xmlns:a16="http://schemas.microsoft.com/office/drawing/2014/main" val="1543321768"/>
                    </a:ext>
                  </a:extLst>
                </a:gridCol>
                <a:gridCol w="1922931">
                  <a:extLst>
                    <a:ext uri="{9D8B030D-6E8A-4147-A177-3AD203B41FA5}">
                      <a16:colId xmlns:a16="http://schemas.microsoft.com/office/drawing/2014/main" val="2669136731"/>
                    </a:ext>
                  </a:extLst>
                </a:gridCol>
                <a:gridCol w="2022537">
                  <a:extLst>
                    <a:ext uri="{9D8B030D-6E8A-4147-A177-3AD203B41FA5}">
                      <a16:colId xmlns:a16="http://schemas.microsoft.com/office/drawing/2014/main" val="2669628017"/>
                    </a:ext>
                  </a:extLst>
                </a:gridCol>
              </a:tblGrid>
              <a:tr h="1214449">
                <a:tc>
                  <a:txBody>
                    <a:bodyPr/>
                    <a:lstStyle/>
                    <a:p>
                      <a:pPr marL="0" algn="ctr" rtl="0" eaLnBrk="1" fontAlgn="base" latinLnBrk="0" hangingPunct="1">
                        <a:spcBef>
                          <a:spcPts val="0"/>
                        </a:spcBef>
                        <a:spcAft>
                          <a:spcPts val="0"/>
                        </a:spcAft>
                      </a:pPr>
                      <a:r>
                        <a:rPr lang="en-IN" sz="1400" kern="1200" dirty="0">
                          <a:effectLst/>
                        </a:rPr>
                        <a:t>Web Server Security and Survey on Web Application Security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Shaikh Bushra Almin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2014 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Describe different types of attacks on web applications and web servers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How to prevent from the different attack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Not described which tools and technology used for the achieve the security </a:t>
                      </a:r>
                      <a:endParaRPr lang="en-IN" sz="1400" dirty="0">
                        <a:effectLst/>
                      </a:endParaRPr>
                    </a:p>
                  </a:txBody>
                  <a:tcPr marL="0" marR="0" marT="0" marB="0" anchor="ctr"/>
                </a:tc>
                <a:extLst>
                  <a:ext uri="{0D108BD9-81ED-4DB2-BD59-A6C34878D82A}">
                    <a16:rowId xmlns:a16="http://schemas.microsoft.com/office/drawing/2014/main" val="3763293637"/>
                  </a:ext>
                </a:extLst>
              </a:tr>
              <a:tr h="2339755">
                <a:tc>
                  <a:txBody>
                    <a:bodyPr/>
                    <a:lstStyle/>
                    <a:p>
                      <a:pPr marL="0" algn="ctr" rtl="0" eaLnBrk="1" fontAlgn="base" latinLnBrk="0" hangingPunct="1">
                        <a:spcBef>
                          <a:spcPts val="0"/>
                        </a:spcBef>
                        <a:spcAft>
                          <a:spcPts val="0"/>
                        </a:spcAft>
                      </a:pPr>
                      <a:r>
                        <a:rPr lang="en-US" sz="1400" kern="1200" dirty="0">
                          <a:effectLst/>
                        </a:rPr>
                        <a:t>Perusal of Web Application Security Approach </a:t>
                      </a:r>
                      <a:endParaRPr lang="en-US"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err="1">
                          <a:effectLst/>
                        </a:rPr>
                        <a:t>Ashikali</a:t>
                      </a:r>
                      <a:r>
                        <a:rPr lang="en-IN" sz="1400" kern="1200" dirty="0">
                          <a:effectLst/>
                        </a:rPr>
                        <a:t> M Hasan, </a:t>
                      </a:r>
                      <a:endParaRPr lang="en-IN" sz="1400" dirty="0">
                        <a:effectLst/>
                      </a:endParaRPr>
                    </a:p>
                    <a:p>
                      <a:pPr marL="0" algn="ctr" rtl="0" eaLnBrk="1" fontAlgn="base" latinLnBrk="0" hangingPunct="1">
                        <a:spcBef>
                          <a:spcPts val="0"/>
                        </a:spcBef>
                        <a:spcAft>
                          <a:spcPts val="0"/>
                        </a:spcAft>
                      </a:pPr>
                      <a:r>
                        <a:rPr lang="en-IN" sz="1400" kern="1200" dirty="0" err="1">
                          <a:effectLst/>
                        </a:rPr>
                        <a:t>Divyakant</a:t>
                      </a:r>
                      <a:r>
                        <a:rPr lang="en-IN" sz="1400" kern="1200" dirty="0">
                          <a:effectLst/>
                        </a:rPr>
                        <a:t> T. </a:t>
                      </a:r>
                      <a:r>
                        <a:rPr lang="en-IN" sz="1400" kern="1200" dirty="0" err="1">
                          <a:effectLst/>
                        </a:rPr>
                        <a:t>Meva</a:t>
                      </a:r>
                      <a:r>
                        <a:rPr lang="en-IN" sz="1400" kern="1200" dirty="0">
                          <a:effectLst/>
                        </a:rPr>
                        <a:t>, </a:t>
                      </a:r>
                      <a:endParaRPr lang="en-IN" sz="1400" dirty="0">
                        <a:effectLst/>
                      </a:endParaRPr>
                    </a:p>
                    <a:p>
                      <a:pPr marL="0" algn="ctr" rtl="0" eaLnBrk="1" fontAlgn="base" latinLnBrk="0" hangingPunct="1">
                        <a:spcBef>
                          <a:spcPts val="0"/>
                        </a:spcBef>
                        <a:spcAft>
                          <a:spcPts val="0"/>
                        </a:spcAft>
                      </a:pPr>
                      <a:r>
                        <a:rPr lang="en-IN" sz="1400" kern="1200" dirty="0">
                          <a:effectLst/>
                        </a:rPr>
                        <a:t>Anil K Roy, </a:t>
                      </a:r>
                      <a:endParaRPr lang="en-IN" sz="1400" dirty="0">
                        <a:effectLst/>
                      </a:endParaRPr>
                    </a:p>
                    <a:p>
                      <a:pPr marL="0" algn="ctr" rtl="0" eaLnBrk="1" fontAlgn="base" latinLnBrk="0" hangingPunct="1">
                        <a:spcBef>
                          <a:spcPts val="0"/>
                        </a:spcBef>
                        <a:spcAft>
                          <a:spcPts val="0"/>
                        </a:spcAft>
                      </a:pPr>
                      <a:r>
                        <a:rPr lang="en-IN" sz="1400" kern="1200" dirty="0">
                          <a:effectLst/>
                        </a:rPr>
                        <a:t>Jignesh Doshi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2017 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Apply security on different layers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Give information about different approach to secure the applications and different method to check  </a:t>
                      </a:r>
                      <a:endParaRPr lang="en-IN" sz="1400" dirty="0">
                        <a:effectLst/>
                      </a:endParaRPr>
                    </a:p>
                    <a:p>
                      <a:pPr marL="0" algn="ctr" rtl="0" eaLnBrk="1" fontAlgn="base" latinLnBrk="0" hangingPunct="1">
                        <a:spcBef>
                          <a:spcPts val="0"/>
                        </a:spcBef>
                        <a:spcAft>
                          <a:spcPts val="0"/>
                        </a:spcAft>
                      </a:pPr>
                      <a:r>
                        <a:rPr lang="en-IN" sz="1400" kern="1200" dirty="0">
                          <a:effectLst/>
                        </a:rPr>
                        <a:t>Vulnerability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No limitation in this paper </a:t>
                      </a:r>
                      <a:endParaRPr lang="en-IN" sz="1400" dirty="0">
                        <a:effectLst/>
                      </a:endParaRPr>
                    </a:p>
                  </a:txBody>
                  <a:tcPr marL="0" marR="0" marT="0" marB="0" anchor="ctr"/>
                </a:tc>
                <a:extLst>
                  <a:ext uri="{0D108BD9-81ED-4DB2-BD59-A6C34878D82A}">
                    <a16:rowId xmlns:a16="http://schemas.microsoft.com/office/drawing/2014/main" val="3627228202"/>
                  </a:ext>
                </a:extLst>
              </a:tr>
              <a:tr h="1749242">
                <a:tc>
                  <a:txBody>
                    <a:bodyPr/>
                    <a:lstStyle/>
                    <a:p>
                      <a:pPr marL="0" algn="ctr" rtl="0" eaLnBrk="1" fontAlgn="base" latinLnBrk="0" hangingPunct="1">
                        <a:spcBef>
                          <a:spcPts val="0"/>
                        </a:spcBef>
                        <a:spcAft>
                          <a:spcPts val="0"/>
                        </a:spcAft>
                      </a:pPr>
                      <a:r>
                        <a:rPr lang="en-IN" sz="1400" kern="1200" dirty="0">
                          <a:effectLst/>
                        </a:rPr>
                        <a:t>Implementing a Paperless System for Small and Medium-Sized Businesses (SMBs) </a:t>
                      </a:r>
                      <a:endParaRPr lang="en-IN" sz="1400" dirty="0">
                        <a:effectLst/>
                      </a:endParaRPr>
                    </a:p>
                    <a:p>
                      <a:pPr marL="0" algn="ctr" rtl="0" eaLnBrk="1" fontAlgn="base" latinLnBrk="0" hangingPunct="1">
                        <a:spcBef>
                          <a:spcPts val="0"/>
                        </a:spcBef>
                        <a:spcAft>
                          <a:spcPts val="0"/>
                        </a:spcAft>
                      </a:pP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Chad Chao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2015 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Research on paperless and paper-based articles and keywords-based result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They pointed solution for Small and medium business to become paperless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Obstacles are mind set of all or nothing and employee resistance and police of organization and lack of knowledge </a:t>
                      </a:r>
                      <a:endParaRPr lang="en-IN" sz="1400" dirty="0">
                        <a:effectLst/>
                      </a:endParaRPr>
                    </a:p>
                  </a:txBody>
                  <a:tcPr marL="0" marR="0" marT="0" marB="0" anchor="ctr"/>
                </a:tc>
                <a:extLst>
                  <a:ext uri="{0D108BD9-81ED-4DB2-BD59-A6C34878D82A}">
                    <a16:rowId xmlns:a16="http://schemas.microsoft.com/office/drawing/2014/main" val="3834465882"/>
                  </a:ext>
                </a:extLst>
              </a:tr>
            </a:tbl>
          </a:graphicData>
        </a:graphic>
      </p:graphicFrame>
    </p:spTree>
    <p:extLst>
      <p:ext uri="{BB962C8B-B14F-4D97-AF65-F5344CB8AC3E}">
        <p14:creationId xmlns:p14="http://schemas.microsoft.com/office/powerpoint/2010/main" val="397764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4C172E2-C04D-4015-9A56-49517E944BBD}"/>
              </a:ext>
            </a:extLst>
          </p:cNvPr>
          <p:cNvGraphicFramePr>
            <a:graphicFrameLocks noGrp="1"/>
          </p:cNvGraphicFramePr>
          <p:nvPr>
            <p:extLst>
              <p:ext uri="{D42A27DB-BD31-4B8C-83A1-F6EECF244321}">
                <p14:modId xmlns:p14="http://schemas.microsoft.com/office/powerpoint/2010/main" val="2259090547"/>
              </p:ext>
            </p:extLst>
          </p:nvPr>
        </p:nvGraphicFramePr>
        <p:xfrm>
          <a:off x="643467" y="839328"/>
          <a:ext cx="10905068" cy="4907280"/>
        </p:xfrm>
        <a:graphic>
          <a:graphicData uri="http://schemas.openxmlformats.org/drawingml/2006/table">
            <a:tbl>
              <a:tblPr bandRow="1">
                <a:tableStyleId>{5C22544A-7EE6-4342-B048-85BDC9FD1C3A}</a:tableStyleId>
              </a:tblPr>
              <a:tblGrid>
                <a:gridCol w="2064609">
                  <a:extLst>
                    <a:ext uri="{9D8B030D-6E8A-4147-A177-3AD203B41FA5}">
                      <a16:colId xmlns:a16="http://schemas.microsoft.com/office/drawing/2014/main" val="2170815532"/>
                    </a:ext>
                  </a:extLst>
                </a:gridCol>
                <a:gridCol w="2189402">
                  <a:extLst>
                    <a:ext uri="{9D8B030D-6E8A-4147-A177-3AD203B41FA5}">
                      <a16:colId xmlns:a16="http://schemas.microsoft.com/office/drawing/2014/main" val="2652867777"/>
                    </a:ext>
                  </a:extLst>
                </a:gridCol>
                <a:gridCol w="805013">
                  <a:extLst>
                    <a:ext uri="{9D8B030D-6E8A-4147-A177-3AD203B41FA5}">
                      <a16:colId xmlns:a16="http://schemas.microsoft.com/office/drawing/2014/main" val="2164838615"/>
                    </a:ext>
                  </a:extLst>
                </a:gridCol>
                <a:gridCol w="1900946">
                  <a:extLst>
                    <a:ext uri="{9D8B030D-6E8A-4147-A177-3AD203B41FA5}">
                      <a16:colId xmlns:a16="http://schemas.microsoft.com/office/drawing/2014/main" val="3378774996"/>
                    </a:ext>
                  </a:extLst>
                </a:gridCol>
                <a:gridCol w="1847756">
                  <a:extLst>
                    <a:ext uri="{9D8B030D-6E8A-4147-A177-3AD203B41FA5}">
                      <a16:colId xmlns:a16="http://schemas.microsoft.com/office/drawing/2014/main" val="1635012690"/>
                    </a:ext>
                  </a:extLst>
                </a:gridCol>
                <a:gridCol w="2097342">
                  <a:extLst>
                    <a:ext uri="{9D8B030D-6E8A-4147-A177-3AD203B41FA5}">
                      <a16:colId xmlns:a16="http://schemas.microsoft.com/office/drawing/2014/main" val="3565395925"/>
                    </a:ext>
                  </a:extLst>
                </a:gridCol>
              </a:tblGrid>
              <a:tr h="1225509">
                <a:tc>
                  <a:txBody>
                    <a:bodyPr/>
                    <a:lstStyle/>
                    <a:p>
                      <a:pPr marL="0" algn="ctr" rtl="0" eaLnBrk="1" fontAlgn="base" latinLnBrk="0" hangingPunct="1">
                        <a:spcBef>
                          <a:spcPts val="0"/>
                        </a:spcBef>
                        <a:spcAft>
                          <a:spcPts val="0"/>
                        </a:spcAft>
                      </a:pPr>
                      <a:r>
                        <a:rPr lang="en-IN" sz="1400" kern="1200" dirty="0">
                          <a:effectLst/>
                        </a:rPr>
                        <a:t> Paperless Office: a new proposal for organizations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Sandra-Dinora, </a:t>
                      </a:r>
                      <a:endParaRPr lang="en-IN" sz="1400" dirty="0">
                        <a:effectLst/>
                      </a:endParaRPr>
                    </a:p>
                    <a:p>
                      <a:pPr marL="0" algn="ctr" rtl="0" eaLnBrk="1" fontAlgn="base" latinLnBrk="0" hangingPunct="1">
                        <a:spcBef>
                          <a:spcPts val="0"/>
                        </a:spcBef>
                        <a:spcAft>
                          <a:spcPts val="0"/>
                        </a:spcAft>
                      </a:pPr>
                      <a:r>
                        <a:rPr lang="en-IN" sz="1400" kern="1200" dirty="0">
                          <a:effectLst/>
                        </a:rPr>
                        <a:t>Alejandro, </a:t>
                      </a:r>
                      <a:endParaRPr lang="en-IN" sz="1400" dirty="0">
                        <a:effectLst/>
                      </a:endParaRPr>
                    </a:p>
                    <a:p>
                      <a:pPr marL="0" algn="ctr" rtl="0" eaLnBrk="1" fontAlgn="base" latinLnBrk="0" hangingPunct="1">
                        <a:spcBef>
                          <a:spcPts val="0"/>
                        </a:spcBef>
                        <a:spcAft>
                          <a:spcPts val="0"/>
                        </a:spcAft>
                      </a:pPr>
                      <a:r>
                        <a:rPr lang="en-IN" sz="1400" kern="1200" dirty="0">
                          <a:effectLst/>
                        </a:rPr>
                        <a:t>Graciela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2015 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Document management, </a:t>
                      </a:r>
                      <a:endParaRPr lang="en-IN" sz="1400" dirty="0">
                        <a:effectLst/>
                      </a:endParaRPr>
                    </a:p>
                    <a:p>
                      <a:pPr marL="0" algn="ctr" rtl="0" eaLnBrk="1" fontAlgn="base" latinLnBrk="0" hangingPunct="1">
                        <a:spcBef>
                          <a:spcPts val="0"/>
                        </a:spcBef>
                        <a:spcAft>
                          <a:spcPts val="0"/>
                        </a:spcAft>
                      </a:pPr>
                      <a:r>
                        <a:rPr lang="en-IN" sz="1400" kern="1200" dirty="0">
                          <a:effectLst/>
                        </a:rPr>
                        <a:t>Workflow study, </a:t>
                      </a:r>
                      <a:endParaRPr lang="en-IN" sz="1400" dirty="0">
                        <a:effectLst/>
                      </a:endParaRPr>
                    </a:p>
                    <a:p>
                      <a:pPr marL="0" algn="ctr" rtl="0" eaLnBrk="1" fontAlgn="base" latinLnBrk="0" hangingPunct="1">
                        <a:spcBef>
                          <a:spcPts val="0"/>
                        </a:spcBef>
                        <a:spcAft>
                          <a:spcPts val="0"/>
                        </a:spcAft>
                      </a:pPr>
                      <a:r>
                        <a:rPr lang="en-IN" sz="1400" kern="1200" dirty="0">
                          <a:effectLst/>
                        </a:rPr>
                        <a:t>E-administration. </a:t>
                      </a:r>
                      <a:endParaRPr lang="en-IN" sz="1400" dirty="0">
                        <a:effectLst/>
                      </a:endParaRPr>
                    </a:p>
                    <a:p>
                      <a:pPr marL="0" algn="ctr" rtl="0" eaLnBrk="1" fontAlgn="base" latinLnBrk="0" hangingPunct="1">
                        <a:spcBef>
                          <a:spcPts val="0"/>
                        </a:spcBef>
                        <a:spcAft>
                          <a:spcPts val="0"/>
                        </a:spcAft>
                      </a:pP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 - Decreased costs -Decreased response time, </a:t>
                      </a:r>
                      <a:endParaRPr lang="en-IN" sz="1400" dirty="0">
                        <a:effectLst/>
                      </a:endParaRPr>
                    </a:p>
                    <a:p>
                      <a:pPr marL="0" algn="ctr" rtl="0" eaLnBrk="1" fontAlgn="base" latinLnBrk="0" hangingPunct="1">
                        <a:spcBef>
                          <a:spcPts val="0"/>
                        </a:spcBef>
                        <a:spcAft>
                          <a:spcPts val="0"/>
                        </a:spcAft>
                      </a:pPr>
                      <a:r>
                        <a:rPr lang="en-IN" sz="1400" kern="1200" dirty="0">
                          <a:effectLst/>
                        </a:rPr>
                        <a:t>increasing the speed of service.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 implementation processes, especially technical and cultural changes about attitude and aptitude towards modern technologies. </a:t>
                      </a:r>
                      <a:endParaRPr lang="en-IN" sz="1400" dirty="0">
                        <a:effectLst/>
                      </a:endParaRPr>
                    </a:p>
                  </a:txBody>
                  <a:tcPr marL="0" marR="0" marT="0" marB="0" anchor="ctr"/>
                </a:tc>
                <a:extLst>
                  <a:ext uri="{0D108BD9-81ED-4DB2-BD59-A6C34878D82A}">
                    <a16:rowId xmlns:a16="http://schemas.microsoft.com/office/drawing/2014/main" val="2298726625"/>
                  </a:ext>
                </a:extLst>
              </a:tr>
              <a:tr h="2207487">
                <a:tc>
                  <a:txBody>
                    <a:bodyPr/>
                    <a:lstStyle/>
                    <a:p>
                      <a:pPr marL="0" algn="ctr" rtl="0" eaLnBrk="1" fontAlgn="base" latinLnBrk="0" hangingPunct="1">
                        <a:spcBef>
                          <a:spcPts val="0"/>
                        </a:spcBef>
                        <a:spcAft>
                          <a:spcPts val="0"/>
                        </a:spcAft>
                      </a:pPr>
                      <a:r>
                        <a:rPr lang="en-IN" sz="1400" kern="1200" dirty="0">
                          <a:effectLst/>
                        </a:rPr>
                        <a:t>The features and impact of the paperless office, with specific reference to the City of Johannesburg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M. Hattingh (</a:t>
                      </a:r>
                      <a:r>
                        <a:rPr lang="en-IN" sz="1400" kern="1200" dirty="0" err="1">
                          <a:effectLst/>
                        </a:rPr>
                        <a:t>Midrand</a:t>
                      </a:r>
                      <a:r>
                        <a:rPr lang="en-IN" sz="1400" kern="1200" dirty="0">
                          <a:effectLst/>
                        </a:rPr>
                        <a:t> MLC, </a:t>
                      </a:r>
                      <a:r>
                        <a:rPr lang="en-IN" sz="1400" kern="1200" dirty="0" err="1">
                          <a:effectLst/>
                        </a:rPr>
                        <a:t>Midrand</a:t>
                      </a:r>
                      <a:r>
                        <a:rPr lang="en-IN" sz="1400" kern="1200" dirty="0">
                          <a:effectLst/>
                        </a:rPr>
                        <a:t>, South Africa)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2001 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-Enabling technologies: Documents must be put into a computer-readable format before they can be stored electronically. </a:t>
                      </a:r>
                      <a:endParaRPr lang="en-IN" sz="1400" dirty="0">
                        <a:effectLst/>
                      </a:endParaRPr>
                    </a:p>
                    <a:p>
                      <a:pPr marL="0" algn="ctr" rtl="0" eaLnBrk="1" fontAlgn="base" latinLnBrk="0" hangingPunct="1">
                        <a:spcBef>
                          <a:spcPts val="0"/>
                        </a:spcBef>
                        <a:spcAft>
                          <a:spcPts val="0"/>
                        </a:spcAft>
                      </a:pPr>
                      <a:r>
                        <a:rPr lang="en-IN" sz="1400" kern="1200" dirty="0">
                          <a:effectLst/>
                        </a:rPr>
                        <a:t>-Enabling technologies that aid in the electronic management of documents include scanners that use image technology.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-Electronic documents can be stored and delivered in various forms and formats, and delivered as a package to the user as, when, and how required.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The paper-based file storage system at the Town Planning Information Counter are slow, cumbersome, and error-prone. Furthermore, it does not support the principles of local government for efficient service delivery. </a:t>
                      </a:r>
                      <a:endParaRPr lang="en-IN" sz="1400" dirty="0">
                        <a:effectLst/>
                      </a:endParaRPr>
                    </a:p>
                  </a:txBody>
                  <a:tcPr marL="0" marR="0" marT="0" marB="0" anchor="ctr"/>
                </a:tc>
                <a:extLst>
                  <a:ext uri="{0D108BD9-81ED-4DB2-BD59-A6C34878D82A}">
                    <a16:rowId xmlns:a16="http://schemas.microsoft.com/office/drawing/2014/main" val="420812313"/>
                  </a:ext>
                </a:extLst>
              </a:tr>
              <a:tr h="1225509">
                <a:tc>
                  <a:txBody>
                    <a:bodyPr/>
                    <a:lstStyle/>
                    <a:p>
                      <a:pPr marL="0" algn="ctr" rtl="0" eaLnBrk="1" fontAlgn="base" latinLnBrk="0" hangingPunct="1">
                        <a:spcBef>
                          <a:spcPts val="0"/>
                        </a:spcBef>
                        <a:spcAft>
                          <a:spcPts val="0"/>
                        </a:spcAft>
                      </a:pPr>
                      <a:r>
                        <a:rPr lang="en-IN" sz="1400" kern="1200" dirty="0">
                          <a:effectLst/>
                        </a:rPr>
                        <a:t>Networking of Paperless Offices in Technical Institutes of India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Seema Shah, </a:t>
                      </a:r>
                      <a:endParaRPr lang="en-IN" sz="1400" dirty="0">
                        <a:effectLst/>
                      </a:endParaRPr>
                    </a:p>
                    <a:p>
                      <a:pPr marL="0" algn="ctr" rtl="0" eaLnBrk="1" fontAlgn="base" latinLnBrk="0" hangingPunct="1">
                        <a:spcBef>
                          <a:spcPts val="0"/>
                        </a:spcBef>
                        <a:spcAft>
                          <a:spcPts val="0"/>
                        </a:spcAft>
                      </a:pPr>
                      <a:r>
                        <a:rPr lang="en-IN" sz="1400" kern="1200" dirty="0">
                          <a:effectLst/>
                        </a:rPr>
                        <a:t>Mohit Tiwari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2010 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literature review as well as questionnaire </a:t>
                      </a:r>
                      <a:endParaRPr lang="en-IN" sz="1400" dirty="0">
                        <a:effectLst/>
                      </a:endParaRPr>
                    </a:p>
                    <a:p>
                      <a:pPr marL="0" algn="ctr" rtl="0" eaLnBrk="1" fontAlgn="base" latinLnBrk="0" hangingPunct="1">
                        <a:spcBef>
                          <a:spcPts val="0"/>
                        </a:spcBef>
                        <a:spcAft>
                          <a:spcPts val="0"/>
                        </a:spcAft>
                      </a:pPr>
                      <a:r>
                        <a:rPr lang="en-IN" sz="1400" kern="1200" dirty="0">
                          <a:effectLst/>
                        </a:rPr>
                        <a:t>(Surveys) </a:t>
                      </a:r>
                      <a:endParaRPr lang="en-IN" sz="1400" dirty="0">
                        <a:effectLst/>
                      </a:endParaRPr>
                    </a:p>
                    <a:p>
                      <a:pPr marL="0" algn="ctr" rtl="0" eaLnBrk="1" fontAlgn="base" latinLnBrk="0" hangingPunct="1">
                        <a:spcBef>
                          <a:spcPts val="0"/>
                        </a:spcBef>
                        <a:spcAft>
                          <a:spcPts val="0"/>
                        </a:spcAft>
                      </a:pP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Author pointed to use ICT tools in managerial  </a:t>
                      </a:r>
                      <a:endParaRPr lang="en-IN" sz="1400" dirty="0">
                        <a:effectLst/>
                      </a:endParaRPr>
                    </a:p>
                    <a:p>
                      <a:pPr marL="0" algn="ctr" rtl="0" eaLnBrk="1" fontAlgn="base" latinLnBrk="0" hangingPunct="1">
                        <a:spcBef>
                          <a:spcPts val="0"/>
                        </a:spcBef>
                        <a:spcAft>
                          <a:spcPts val="0"/>
                        </a:spcAft>
                      </a:pPr>
                      <a:r>
                        <a:rPr lang="en-IN" sz="1400" kern="1200" dirty="0">
                          <a:effectLst/>
                        </a:rPr>
                        <a:t>sector,  </a:t>
                      </a:r>
                      <a:endParaRPr lang="en-IN" sz="1400" dirty="0">
                        <a:effectLst/>
                      </a:endParaRPr>
                    </a:p>
                    <a:p>
                      <a:pPr marL="0" algn="ctr" rtl="0" eaLnBrk="1" fontAlgn="base" latinLnBrk="0" hangingPunct="1">
                        <a:spcBef>
                          <a:spcPts val="0"/>
                        </a:spcBef>
                        <a:spcAft>
                          <a:spcPts val="0"/>
                        </a:spcAft>
                      </a:pPr>
                      <a:r>
                        <a:rPr lang="en-IN" sz="1400" kern="1200" dirty="0">
                          <a:effectLst/>
                        </a:rPr>
                        <a:t>communication, record kipping  </a:t>
                      </a:r>
                      <a:endParaRPr lang="en-IN" sz="1400" dirty="0">
                        <a:effectLst/>
                      </a:endParaRPr>
                    </a:p>
                  </a:txBody>
                  <a:tcPr marL="0" marR="0" marT="0" marB="0" anchor="ctr"/>
                </a:tc>
                <a:tc>
                  <a:txBody>
                    <a:bodyPr/>
                    <a:lstStyle/>
                    <a:p>
                      <a:pPr marL="0" algn="ctr" rtl="0" eaLnBrk="1" fontAlgn="base" latinLnBrk="0" hangingPunct="1">
                        <a:spcBef>
                          <a:spcPts val="0"/>
                        </a:spcBef>
                        <a:spcAft>
                          <a:spcPts val="0"/>
                        </a:spcAft>
                      </a:pPr>
                      <a:r>
                        <a:rPr lang="en-IN" sz="1400" kern="1200" dirty="0">
                          <a:effectLst/>
                        </a:rPr>
                        <a:t>Applied rules and regulation are not up to the date with new generation IT Tools and technology </a:t>
                      </a:r>
                      <a:endParaRPr lang="en-IN" sz="1400" dirty="0">
                        <a:effectLst/>
                      </a:endParaRPr>
                    </a:p>
                  </a:txBody>
                  <a:tcPr marL="0" marR="0" marT="0" marB="0" anchor="ctr"/>
                </a:tc>
                <a:extLst>
                  <a:ext uri="{0D108BD9-81ED-4DB2-BD59-A6C34878D82A}">
                    <a16:rowId xmlns:a16="http://schemas.microsoft.com/office/drawing/2014/main" val="2116576439"/>
                  </a:ext>
                </a:extLst>
              </a:tr>
            </a:tbl>
          </a:graphicData>
        </a:graphic>
      </p:graphicFrame>
    </p:spTree>
    <p:extLst>
      <p:ext uri="{BB962C8B-B14F-4D97-AF65-F5344CB8AC3E}">
        <p14:creationId xmlns:p14="http://schemas.microsoft.com/office/powerpoint/2010/main" val="17119527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2838</Words>
  <Application>Microsoft Office PowerPoint</Application>
  <PresentationFormat>Widescreen</PresentationFormat>
  <Paragraphs>219</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Retrospect</vt:lpstr>
      <vt:lpstr>Paperless Office</vt:lpstr>
      <vt:lpstr>Motivation</vt:lpstr>
      <vt:lpstr>Aim &amp; Objective</vt:lpstr>
      <vt:lpstr>Abstract </vt:lpstr>
      <vt:lpstr>Summary of Research Papers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Flow Diagram</vt:lpstr>
      <vt:lpstr>PowerPoint Presentation</vt:lpstr>
      <vt:lpstr>Use Case Diagrams</vt:lpstr>
      <vt:lpstr>PowerPoint Presentation</vt:lpstr>
      <vt:lpstr>PowerPoint Presentation</vt:lpstr>
      <vt:lpstr>Class Diagram</vt:lpstr>
      <vt:lpstr>PowerPoint Presentation</vt:lpstr>
      <vt:lpstr>Activity Diagram </vt:lpstr>
      <vt:lpstr>PowerPoint Presentation</vt:lpstr>
      <vt:lpstr>Data Flow Diagrams</vt:lpstr>
      <vt:lpstr>PowerPoint Presentation</vt:lpstr>
      <vt:lpstr>PowerPoint Presentation</vt:lpstr>
      <vt:lpstr>Entity Relationship Diagram</vt:lpstr>
      <vt:lpstr>PowerPoint Presentation</vt:lpstr>
      <vt:lpstr>Implementation 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REMIL ZADAFIYA</dc:creator>
  <cp:lastModifiedBy>REMIL ZADAFIYA</cp:lastModifiedBy>
  <cp:revision>453</cp:revision>
  <dcterms:created xsi:type="dcterms:W3CDTF">2021-03-05T04:27:27Z</dcterms:created>
  <dcterms:modified xsi:type="dcterms:W3CDTF">2022-10-23T06:43:44Z</dcterms:modified>
</cp:coreProperties>
</file>