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65" r:id="rId5"/>
    <p:sldId id="259" r:id="rId6"/>
    <p:sldId id="266" r:id="rId7"/>
    <p:sldId id="261" r:id="rId8"/>
    <p:sldId id="263" r:id="rId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5"/>
    <p:restoredTop sz="94677"/>
  </p:normalViewPr>
  <p:slideViewPr>
    <p:cSldViewPr snapToGrid="0" snapToObjects="1">
      <p:cViewPr>
        <p:scale>
          <a:sx n="120" d="100"/>
          <a:sy n="120" d="100"/>
        </p:scale>
        <p:origin x="107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3BB0-71C8-474E-992F-84CEB84014EF}" type="datetimeFigureOut">
              <a:rPr lang="en-US" smtClean="0"/>
              <a:t>1/3/17</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FE5BE-683F-6648-A57B-5B07F894293D}" type="slidenum">
              <a:rPr lang="en-US" smtClean="0"/>
              <a:t>‹#›</a:t>
            </a:fld>
            <a:endParaRPr lang="en-US"/>
          </a:p>
        </p:txBody>
      </p:sp>
    </p:spTree>
    <p:extLst>
      <p:ext uri="{BB962C8B-B14F-4D97-AF65-F5344CB8AC3E}">
        <p14:creationId xmlns:p14="http://schemas.microsoft.com/office/powerpoint/2010/main" val="113788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8FE5BE-683F-6648-A57B-5B07F894293D}" type="slidenum">
              <a:rPr lang="en-US" smtClean="0"/>
              <a:t>8</a:t>
            </a:fld>
            <a:endParaRPr lang="en-US"/>
          </a:p>
        </p:txBody>
      </p:sp>
    </p:spTree>
    <p:extLst>
      <p:ext uri="{BB962C8B-B14F-4D97-AF65-F5344CB8AC3E}">
        <p14:creationId xmlns:p14="http://schemas.microsoft.com/office/powerpoint/2010/main" val="93796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B4955D-A744-574B-8C1D-8C11C24B3A4A}" type="datetimeFigureOut">
              <a:rPr lang="en-US" smtClean="0"/>
              <a:t>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B4955D-A744-574B-8C1D-8C11C24B3A4A}" type="datetimeFigureOut">
              <a:rPr lang="en-US" smtClean="0"/>
              <a:t>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B4955D-A744-574B-8C1D-8C11C24B3A4A}" type="datetimeFigureOut">
              <a:rPr lang="en-US" smtClean="0"/>
              <a:t>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B4955D-A744-574B-8C1D-8C11C24B3A4A}" type="datetimeFigureOut">
              <a:rPr lang="en-US" smtClean="0"/>
              <a:t>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B4955D-A744-574B-8C1D-8C11C24B3A4A}" type="datetimeFigureOut">
              <a:rPr lang="en-US" smtClean="0"/>
              <a:t>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B4955D-A744-574B-8C1D-8C11C24B3A4A}" type="datetimeFigureOut">
              <a:rPr lang="en-US" smtClean="0"/>
              <a:t>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B4955D-A744-574B-8C1D-8C11C24B3A4A}" type="datetimeFigureOut">
              <a:rPr lang="en-US" smtClean="0"/>
              <a:t>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B4955D-A744-574B-8C1D-8C11C24B3A4A}" type="datetimeFigureOut">
              <a:rPr lang="en-US" smtClean="0"/>
              <a:t>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4955D-A744-574B-8C1D-8C11C24B3A4A}" type="datetimeFigureOut">
              <a:rPr lang="en-US" smtClean="0"/>
              <a:t>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B4955D-A744-574B-8C1D-8C11C24B3A4A}" type="datetimeFigureOut">
              <a:rPr lang="en-US" smtClean="0"/>
              <a:t>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B4955D-A744-574B-8C1D-8C11C24B3A4A}" type="datetimeFigureOut">
              <a:rPr lang="en-US" smtClean="0"/>
              <a:t>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2B6B4-C780-B64C-A7FF-ACF06E31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4955D-A744-574B-8C1D-8C11C24B3A4A}" type="datetimeFigureOut">
              <a:rPr lang="en-US" smtClean="0"/>
              <a:t>1/3/17</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2B6B4-C780-B64C-A7FF-ACF06E3116F9}" type="slidenum">
              <a:rPr lang="en-US" smtClean="0"/>
              <a:t>‹#›</a:t>
            </a:fld>
            <a:endParaRPr lang="en-US"/>
          </a:p>
        </p:txBody>
      </p:sp>
    </p:spTree>
    <p:extLst>
      <p:ext uri="{BB962C8B-B14F-4D97-AF65-F5344CB8AC3E}">
        <p14:creationId xmlns:p14="http://schemas.microsoft.com/office/powerpoint/2010/main" val="1674196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emf"/><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595" y="1383375"/>
            <a:ext cx="8504164" cy="2002426"/>
          </a:xfrm>
        </p:spPr>
        <p:txBody>
          <a:bodyPr>
            <a:normAutofit/>
          </a:bodyPr>
          <a:lstStyle/>
          <a:p>
            <a:r>
              <a:rPr lang="en-US" dirty="0" smtClean="0"/>
              <a:t>Approximate inference on the </a:t>
            </a:r>
            <a:r>
              <a:rPr lang="en-US" dirty="0" err="1" smtClean="0"/>
              <a:t>Ising</a:t>
            </a:r>
            <a:r>
              <a:rPr lang="en-US" dirty="0" smtClean="0"/>
              <a:t> grid</a:t>
            </a:r>
            <a:endParaRPr lang="en-US" dirty="0"/>
          </a:p>
        </p:txBody>
      </p:sp>
      <p:sp>
        <p:nvSpPr>
          <p:cNvPr id="7" name="TextBox 6"/>
          <p:cNvSpPr txBox="1"/>
          <p:nvPr/>
        </p:nvSpPr>
        <p:spPr>
          <a:xfrm>
            <a:off x="1199589" y="4396596"/>
            <a:ext cx="7576177" cy="523220"/>
          </a:xfrm>
          <a:prstGeom prst="rect">
            <a:avLst/>
          </a:prstGeom>
          <a:noFill/>
        </p:spPr>
        <p:txBody>
          <a:bodyPr wrap="none" rtlCol="0">
            <a:spAutoFit/>
          </a:bodyPr>
          <a:lstStyle/>
          <a:p>
            <a:pPr algn="ctr"/>
            <a:r>
              <a:rPr lang="en-US" sz="2800" dirty="0" err="1"/>
              <a:t>Brahim</a:t>
            </a:r>
            <a:r>
              <a:rPr lang="en-US" sz="2800" dirty="0"/>
              <a:t> Khalil </a:t>
            </a:r>
            <a:r>
              <a:rPr lang="en-US" sz="2800" dirty="0" err="1"/>
              <a:t>Abid</a:t>
            </a:r>
            <a:r>
              <a:rPr lang="en-US" sz="2800" dirty="0"/>
              <a:t>, </a:t>
            </a:r>
            <a:r>
              <a:rPr lang="en-US" sz="2800" dirty="0" err="1"/>
              <a:t>Ilyes</a:t>
            </a:r>
            <a:r>
              <a:rPr lang="en-US" sz="2800" dirty="0"/>
              <a:t> </a:t>
            </a:r>
            <a:r>
              <a:rPr lang="en-US" sz="2800" dirty="0" err="1"/>
              <a:t>Khemakhem</a:t>
            </a:r>
            <a:r>
              <a:rPr lang="en-US" sz="2800" dirty="0"/>
              <a:t>, </a:t>
            </a:r>
            <a:r>
              <a:rPr lang="en-US" sz="2800" dirty="0" err="1"/>
              <a:t>Rémi</a:t>
            </a:r>
            <a:r>
              <a:rPr lang="en-US" sz="2800" dirty="0"/>
              <a:t> le </a:t>
            </a:r>
            <a:r>
              <a:rPr lang="en-US" sz="2800" dirty="0" err="1"/>
              <a:t>Priol</a:t>
            </a:r>
            <a:endParaRPr lang="en-US" sz="2800" dirty="0"/>
          </a:p>
        </p:txBody>
      </p:sp>
    </p:spTree>
    <p:extLst>
      <p:ext uri="{BB962C8B-B14F-4D97-AF65-F5344CB8AC3E}">
        <p14:creationId xmlns:p14="http://schemas.microsoft.com/office/powerpoint/2010/main" val="64991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401081" y="1377930"/>
                <a:ext cx="5181012" cy="5475410"/>
              </a:xfrm>
              <a:prstGeom prst="rect">
                <a:avLst/>
              </a:prstGeom>
              <a:noFill/>
            </p:spPr>
            <p:txBody>
              <a:bodyPr wrap="square" rtlCol="0">
                <a:spAutoFit/>
              </a:bodyPr>
              <a:lstStyle/>
              <a:p>
                <a:pPr algn="just"/>
                <a:r>
                  <a:rPr lang="en-US" b="1" dirty="0" smtClean="0"/>
                  <a:t>Model: </a:t>
                </a:r>
                <a:r>
                  <a:rPr lang="en-US" dirty="0"/>
                  <a:t>We consider </a:t>
                </a:r>
                <a:r>
                  <a:rPr lang="en-US" dirty="0"/>
                  <a:t>a 2D grid </a:t>
                </a:r>
                <a14:m>
                  <m:oMath xmlns:m="http://schemas.openxmlformats.org/officeDocument/2006/math">
                    <m:r>
                      <a:rPr lang="fr-FR" i="1">
                        <a:latin typeface="Cambria Math" charset="0"/>
                        <a:ea typeface="Cambria Math" charset="0"/>
                        <a:cs typeface="Cambria Math" charset="0"/>
                      </a:rPr>
                      <m:t>𝐺</m:t>
                    </m:r>
                    <m:r>
                      <a:rPr lang="fr-FR" i="1">
                        <a:latin typeface="Cambria Math" charset="0"/>
                        <a:ea typeface="Cambria Math" charset="0"/>
                        <a:cs typeface="Cambria Math" charset="0"/>
                      </a:rPr>
                      <m:t>=</m:t>
                    </m:r>
                    <m:d>
                      <m:dPr>
                        <m:ctrlPr>
                          <a:rPr lang="fr-FR" i="1">
                            <a:latin typeface="Cambria Math" charset="0"/>
                            <a:ea typeface="Cambria Math" charset="0"/>
                            <a:cs typeface="Cambria Math" charset="0"/>
                          </a:rPr>
                        </m:ctrlPr>
                      </m:dPr>
                      <m:e>
                        <m:r>
                          <a:rPr lang="fr-FR" i="1">
                            <a:latin typeface="Cambria Math" charset="0"/>
                            <a:ea typeface="Cambria Math" charset="0"/>
                            <a:cs typeface="Cambria Math" charset="0"/>
                          </a:rPr>
                          <m:t>𝑉</m:t>
                        </m:r>
                        <m:r>
                          <a:rPr lang="fr-FR" i="1">
                            <a:latin typeface="Cambria Math" charset="0"/>
                            <a:ea typeface="Cambria Math" charset="0"/>
                            <a:cs typeface="Cambria Math" charset="0"/>
                          </a:rPr>
                          <m:t>,</m:t>
                        </m:r>
                        <m:r>
                          <a:rPr lang="fr-FR" i="1">
                            <a:latin typeface="Cambria Math" charset="0"/>
                            <a:ea typeface="Cambria Math" charset="0"/>
                            <a:cs typeface="Cambria Math" charset="0"/>
                          </a:rPr>
                          <m:t>𝐸</m:t>
                        </m:r>
                      </m:e>
                    </m:d>
                    <m:r>
                      <a:rPr lang="fr-FR" i="1">
                        <a:latin typeface="Cambria Math" charset="0"/>
                        <a:ea typeface="Cambria Math" charset="0"/>
                        <a:cs typeface="Cambria Math" charset="0"/>
                      </a:rPr>
                      <m:t> </m:t>
                    </m:r>
                  </m:oMath>
                </a14:m>
                <a:r>
                  <a:rPr lang="en-US" dirty="0"/>
                  <a:t>where each nodes can take values -1 and +1. The probability for a certain configuration x to occur is proportional to </a:t>
                </a:r>
                <a14:m>
                  <m:oMath xmlns:m="http://schemas.openxmlformats.org/officeDocument/2006/math">
                    <m:func>
                      <m:funcPr>
                        <m:ctrlPr>
                          <a:rPr lang="fr-FR" i="1">
                            <a:latin typeface="Cambria Math" charset="0"/>
                          </a:rPr>
                        </m:ctrlPr>
                      </m:funcPr>
                      <m:fName>
                        <m:r>
                          <m:rPr>
                            <m:sty m:val="p"/>
                          </m:rPr>
                          <a:rPr lang="fr-FR">
                            <a:latin typeface="Cambria Math" charset="0"/>
                          </a:rPr>
                          <m:t>exp</m:t>
                        </m:r>
                      </m:fName>
                      <m:e>
                        <m:d>
                          <m:dPr>
                            <m:ctrlPr>
                              <a:rPr lang="fr-FR" i="1">
                                <a:latin typeface="Cambria Math" charset="0"/>
                              </a:rPr>
                            </m:ctrlPr>
                          </m:dPr>
                          <m:e>
                            <m:r>
                              <a:rPr lang="fr-FR" i="1">
                                <a:latin typeface="Cambria Math" charset="0"/>
                              </a:rPr>
                              <m:t>−</m:t>
                            </m:r>
                            <m:r>
                              <a:rPr lang="fr-FR" i="1">
                                <a:latin typeface="Cambria Math" charset="0"/>
                              </a:rPr>
                              <m:t>𝐸</m:t>
                            </m:r>
                            <m:d>
                              <m:dPr>
                                <m:ctrlPr>
                                  <a:rPr lang="fr-FR" i="1">
                                    <a:latin typeface="Cambria Math" charset="0"/>
                                  </a:rPr>
                                </m:ctrlPr>
                              </m:dPr>
                              <m:e>
                                <m:r>
                                  <a:rPr lang="fr-FR" i="1">
                                    <a:latin typeface="Cambria Math" charset="0"/>
                                  </a:rPr>
                                  <m:t>𝑥</m:t>
                                </m:r>
                              </m:e>
                            </m:d>
                          </m:e>
                        </m:d>
                      </m:e>
                    </m:func>
                  </m:oMath>
                </a14:m>
                <a:r>
                  <a:rPr lang="en-US" dirty="0"/>
                  <a:t> where the energy E(x) is written :</a:t>
                </a:r>
              </a:p>
              <a:p>
                <a:pPr algn="just"/>
                <a:endParaRPr lang="fr-FR" sz="2400" i="1" dirty="0">
                  <a:latin typeface="Cambria Math" charset="0"/>
                </a:endParaRPr>
              </a:p>
              <a:p>
                <a:pPr algn="just"/>
                <a14:m>
                  <m:oMathPara xmlns:m="http://schemas.openxmlformats.org/officeDocument/2006/math">
                    <m:oMathParaPr>
                      <m:jc m:val="centerGroup"/>
                    </m:oMathParaPr>
                    <m:oMath xmlns:m="http://schemas.openxmlformats.org/officeDocument/2006/math">
                      <m:r>
                        <a:rPr lang="fr-FR" sz="2400" i="1">
                          <a:latin typeface="Cambria Math" charset="0"/>
                        </a:rPr>
                        <m:t>𝐸</m:t>
                      </m:r>
                      <m:d>
                        <m:dPr>
                          <m:ctrlPr>
                            <a:rPr lang="fr-FR" sz="2400" i="1">
                              <a:latin typeface="Cambria Math" charset="0"/>
                            </a:rPr>
                          </m:ctrlPr>
                        </m:dPr>
                        <m:e>
                          <m:r>
                            <a:rPr lang="fr-FR" sz="2400" i="1">
                              <a:latin typeface="Cambria Math" charset="0"/>
                            </a:rPr>
                            <m:t>𝑥</m:t>
                          </m:r>
                        </m:e>
                      </m:d>
                      <m:r>
                        <a:rPr lang="fr-FR" sz="2400" i="1">
                          <a:latin typeface="Cambria Math" charset="0"/>
                        </a:rPr>
                        <m:t>=−</m:t>
                      </m:r>
                      <m:f>
                        <m:fPr>
                          <m:ctrlPr>
                            <a:rPr lang="mr-IN" sz="2400" i="1">
                              <a:latin typeface="Cambria Math" charset="0"/>
                            </a:rPr>
                          </m:ctrlPr>
                        </m:fPr>
                        <m:num>
                          <m:r>
                            <a:rPr lang="fr-FR" sz="2400" i="1">
                              <a:latin typeface="Cambria Math" charset="0"/>
                            </a:rPr>
                            <m:t>1</m:t>
                          </m:r>
                        </m:num>
                        <m:den>
                          <m:r>
                            <a:rPr lang="fr-FR" sz="2400" i="1">
                              <a:latin typeface="Cambria Math" charset="0"/>
                            </a:rPr>
                            <m:t>2</m:t>
                          </m:r>
                        </m:den>
                      </m:f>
                      <m:nary>
                        <m:naryPr>
                          <m:chr m:val="∑"/>
                          <m:supHide m:val="on"/>
                          <m:ctrlPr>
                            <a:rPr lang="mr-IN" sz="2400" i="1">
                              <a:latin typeface="Cambria Math" charset="0"/>
                            </a:rPr>
                          </m:ctrlPr>
                        </m:naryPr>
                        <m:sub>
                          <m:r>
                            <m:rPr>
                              <m:brk m:alnAt="7"/>
                            </m:rPr>
                            <a:rPr lang="fr-FR" sz="2400" i="1">
                              <a:latin typeface="Cambria Math" charset="0"/>
                            </a:rPr>
                            <m:t>𝑖</m:t>
                          </m:r>
                        </m:sub>
                        <m:sup/>
                        <m:e>
                          <m:sSub>
                            <m:sSubPr>
                              <m:ctrlPr>
                                <a:rPr lang="en-US" sz="2400" i="1">
                                  <a:latin typeface="Cambria Math" charset="0"/>
                                </a:rPr>
                              </m:ctrlPr>
                            </m:sSubPr>
                            <m:e>
                              <m:r>
                                <a:rPr lang="fr-FR" sz="2400" i="1">
                                  <a:latin typeface="Cambria Math" charset="0"/>
                                </a:rPr>
                                <m:t>𝑏</m:t>
                              </m:r>
                            </m:e>
                            <m:sub>
                              <m:r>
                                <a:rPr lang="fr-FR" sz="2400" i="1">
                                  <a:latin typeface="Cambria Math" charset="0"/>
                                </a:rPr>
                                <m:t>𝑖</m:t>
                              </m:r>
                            </m:sub>
                          </m:sSub>
                          <m:sSub>
                            <m:sSubPr>
                              <m:ctrlPr>
                                <a:rPr lang="en-US" sz="2400" i="1">
                                  <a:latin typeface="Cambria Math" charset="0"/>
                                </a:rPr>
                              </m:ctrlPr>
                            </m:sSubPr>
                            <m:e>
                              <m:r>
                                <a:rPr lang="fr-FR" sz="2400" i="1">
                                  <a:latin typeface="Cambria Math" charset="0"/>
                                </a:rPr>
                                <m:t>𝑥</m:t>
                              </m:r>
                            </m:e>
                            <m:sub>
                              <m:r>
                                <a:rPr lang="fr-FR" sz="2400" i="1">
                                  <a:latin typeface="Cambria Math" charset="0"/>
                                </a:rPr>
                                <m:t>𝑖</m:t>
                              </m:r>
                            </m:sub>
                          </m:sSub>
                        </m:e>
                      </m:nary>
                      <m:r>
                        <a:rPr lang="fr-FR" sz="2400" i="1">
                          <a:latin typeface="Cambria Math" charset="0"/>
                        </a:rPr>
                        <m:t> − </m:t>
                      </m:r>
                      <m:f>
                        <m:fPr>
                          <m:ctrlPr>
                            <a:rPr lang="mr-IN" sz="2400" i="1">
                              <a:latin typeface="Cambria Math" charset="0"/>
                            </a:rPr>
                          </m:ctrlPr>
                        </m:fPr>
                        <m:num>
                          <m:r>
                            <a:rPr lang="fr-FR" sz="2400" i="1">
                              <a:latin typeface="Cambria Math" charset="0"/>
                            </a:rPr>
                            <m:t>1</m:t>
                          </m:r>
                        </m:num>
                        <m:den>
                          <m:r>
                            <a:rPr lang="fr-FR" sz="2400" i="1">
                              <a:latin typeface="Cambria Math" charset="0"/>
                            </a:rPr>
                            <m:t>2</m:t>
                          </m:r>
                        </m:den>
                      </m:f>
                      <m:nary>
                        <m:naryPr>
                          <m:chr m:val="∑"/>
                          <m:supHide m:val="on"/>
                          <m:ctrlPr>
                            <a:rPr lang="mr-IN" sz="2400" i="1">
                              <a:latin typeface="Cambria Math" charset="0"/>
                            </a:rPr>
                          </m:ctrlPr>
                        </m:naryPr>
                        <m:sub>
                          <m:d>
                            <m:dPr>
                              <m:ctrlPr>
                                <a:rPr lang="fr-FR" sz="2400" i="1">
                                  <a:latin typeface="Cambria Math" charset="0"/>
                                </a:rPr>
                              </m:ctrlPr>
                            </m:dPr>
                            <m:e>
                              <m:r>
                                <m:rPr>
                                  <m:brk m:alnAt="7"/>
                                </m:rPr>
                                <a:rPr lang="fr-FR" sz="2400" i="1">
                                  <a:latin typeface="Cambria Math" charset="0"/>
                                </a:rPr>
                                <m:t>𝑖</m:t>
                              </m:r>
                              <m:r>
                                <a:rPr lang="fr-FR" sz="2400" i="1">
                                  <a:latin typeface="Cambria Math" charset="0"/>
                                </a:rPr>
                                <m:t>,</m:t>
                              </m:r>
                              <m:r>
                                <a:rPr lang="fr-FR" sz="2400" i="1">
                                  <a:latin typeface="Cambria Math" charset="0"/>
                                </a:rPr>
                                <m:t>𝑗</m:t>
                              </m:r>
                            </m:e>
                          </m:d>
                          <m:r>
                            <a:rPr lang="fr-FR" sz="2400" i="1">
                              <a:latin typeface="Cambria Math" charset="0"/>
                            </a:rPr>
                            <m:t>∈</m:t>
                          </m:r>
                          <m:r>
                            <a:rPr lang="fr-FR" sz="2400" i="1">
                              <a:latin typeface="Cambria Math" charset="0"/>
                            </a:rPr>
                            <m:t>𝐸</m:t>
                          </m:r>
                        </m:sub>
                        <m:sup/>
                        <m:e>
                          <m:sSub>
                            <m:sSubPr>
                              <m:ctrlPr>
                                <a:rPr lang="en-US" sz="2400" i="1">
                                  <a:latin typeface="Cambria Math" charset="0"/>
                                </a:rPr>
                              </m:ctrlPr>
                            </m:sSubPr>
                            <m:e>
                              <m:r>
                                <a:rPr lang="fr-FR" sz="2400" i="1">
                                  <a:latin typeface="Cambria Math" charset="0"/>
                                </a:rPr>
                                <m:t>𝑎</m:t>
                              </m:r>
                            </m:e>
                            <m:sub>
                              <m:r>
                                <a:rPr lang="fr-FR" sz="2400" i="1">
                                  <a:latin typeface="Cambria Math" charset="0"/>
                                </a:rPr>
                                <m:t>𝑖</m:t>
                              </m:r>
                              <m:r>
                                <a:rPr lang="fr-FR" sz="2400" i="1">
                                  <a:latin typeface="Cambria Math" charset="0"/>
                                </a:rPr>
                                <m:t>,</m:t>
                              </m:r>
                              <m:r>
                                <a:rPr lang="fr-FR" sz="2400" i="1">
                                  <a:latin typeface="Cambria Math" charset="0"/>
                                </a:rPr>
                                <m:t>𝑗</m:t>
                              </m:r>
                            </m:sub>
                          </m:sSub>
                          <m:sSub>
                            <m:sSubPr>
                              <m:ctrlPr>
                                <a:rPr lang="en-US" sz="2400" i="1">
                                  <a:latin typeface="Cambria Math" charset="0"/>
                                </a:rPr>
                              </m:ctrlPr>
                            </m:sSubPr>
                            <m:e>
                              <m:r>
                                <a:rPr lang="fr-FR" sz="2400" i="1">
                                  <a:latin typeface="Cambria Math" charset="0"/>
                                </a:rPr>
                                <m:t>𝑥</m:t>
                              </m:r>
                            </m:e>
                            <m:sub>
                              <m:r>
                                <a:rPr lang="fr-FR" sz="2400" i="1">
                                  <a:latin typeface="Cambria Math" charset="0"/>
                                </a:rPr>
                                <m:t>𝑖</m:t>
                              </m:r>
                            </m:sub>
                          </m:sSub>
                          <m:sSub>
                            <m:sSubPr>
                              <m:ctrlPr>
                                <a:rPr lang="en-US" sz="2400" i="1">
                                  <a:latin typeface="Cambria Math" charset="0"/>
                                </a:rPr>
                              </m:ctrlPr>
                            </m:sSubPr>
                            <m:e>
                              <m:r>
                                <a:rPr lang="fr-FR" sz="2400" i="1">
                                  <a:latin typeface="Cambria Math" charset="0"/>
                                </a:rPr>
                                <m:t>𝑥</m:t>
                              </m:r>
                            </m:e>
                            <m:sub>
                              <m:r>
                                <a:rPr lang="fr-FR" sz="2400" i="1">
                                  <a:latin typeface="Cambria Math" charset="0"/>
                                </a:rPr>
                                <m:t>𝑗</m:t>
                              </m:r>
                            </m:sub>
                          </m:sSub>
                        </m:e>
                      </m:nary>
                    </m:oMath>
                  </m:oMathPara>
                </a14:m>
                <a:endParaRPr lang="fr-FR" sz="2400" dirty="0"/>
              </a:p>
              <a:p>
                <a:pPr algn="just"/>
                <a:endParaRPr lang="fr-FR" dirty="0" smtClean="0"/>
              </a:p>
              <a:p>
                <a:pPr algn="just"/>
                <a14:m>
                  <m:oMath xmlns:m="http://schemas.openxmlformats.org/officeDocument/2006/math">
                    <m:sSub>
                      <m:sSubPr>
                        <m:ctrlPr>
                          <a:rPr lang="en-US" i="1">
                            <a:latin typeface="Cambria Math" charset="0"/>
                          </a:rPr>
                        </m:ctrlPr>
                      </m:sSubPr>
                      <m:e>
                        <m:r>
                          <a:rPr lang="fr-FR" i="1">
                            <a:latin typeface="Cambria Math" charset="0"/>
                          </a:rPr>
                          <m:t>𝑎</m:t>
                        </m:r>
                      </m:e>
                      <m:sub>
                        <m:r>
                          <a:rPr lang="fr-FR" i="1">
                            <a:latin typeface="Cambria Math" charset="0"/>
                          </a:rPr>
                          <m:t>𝑖</m:t>
                        </m:r>
                        <m:r>
                          <a:rPr lang="fr-FR" i="1">
                            <a:latin typeface="Cambria Math" charset="0"/>
                          </a:rPr>
                          <m:t>,</m:t>
                        </m:r>
                        <m:r>
                          <a:rPr lang="fr-FR" i="1">
                            <a:latin typeface="Cambria Math" charset="0"/>
                          </a:rPr>
                          <m:t>𝑗</m:t>
                        </m:r>
                      </m:sub>
                    </m:sSub>
                    <m:r>
                      <a:rPr lang="fr-FR" b="0" i="0" smtClean="0">
                        <a:latin typeface="Cambria Math" charset="0"/>
                      </a:rPr>
                      <m:t> </m:t>
                    </m:r>
                  </m:oMath>
                </a14:m>
                <a:r>
                  <a:rPr lang="en-US" dirty="0"/>
                  <a:t>encodes the correlation between adjacent </a:t>
                </a:r>
                <a:r>
                  <a:rPr lang="en-US" dirty="0" smtClean="0"/>
                  <a:t>nodes. A </a:t>
                </a:r>
                <a:r>
                  <a:rPr lang="en-US" dirty="0"/>
                  <a:t>large </a:t>
                </a:r>
                <a14:m>
                  <m:oMath xmlns:m="http://schemas.openxmlformats.org/officeDocument/2006/math">
                    <m:sSub>
                      <m:sSubPr>
                        <m:ctrlPr>
                          <a:rPr lang="en-US" i="1">
                            <a:latin typeface="Cambria Math" charset="0"/>
                          </a:rPr>
                        </m:ctrlPr>
                      </m:sSubPr>
                      <m:e>
                        <m:r>
                          <a:rPr lang="fr-FR" i="1">
                            <a:latin typeface="Cambria Math" charset="0"/>
                          </a:rPr>
                          <m:t>𝑎</m:t>
                        </m:r>
                      </m:e>
                      <m:sub>
                        <m:r>
                          <a:rPr lang="fr-FR" i="1">
                            <a:latin typeface="Cambria Math" charset="0"/>
                          </a:rPr>
                          <m:t>𝑖</m:t>
                        </m:r>
                        <m:r>
                          <a:rPr lang="fr-FR" i="1">
                            <a:latin typeface="Cambria Math" charset="0"/>
                          </a:rPr>
                          <m:t>,</m:t>
                        </m:r>
                        <m:r>
                          <a:rPr lang="fr-FR" i="1">
                            <a:latin typeface="Cambria Math" charset="0"/>
                          </a:rPr>
                          <m:t>𝑗</m:t>
                        </m:r>
                      </m:sub>
                    </m:sSub>
                  </m:oMath>
                </a14:m>
                <a:r>
                  <a:rPr lang="en-US" dirty="0"/>
                  <a:t> means that </a:t>
                </a:r>
                <a14:m>
                  <m:oMath xmlns:m="http://schemas.openxmlformats.org/officeDocument/2006/math">
                    <m:sSub>
                      <m:sSubPr>
                        <m:ctrlPr>
                          <a:rPr lang="en-US" i="1">
                            <a:latin typeface="Cambria Math" charset="0"/>
                          </a:rPr>
                        </m:ctrlPr>
                      </m:sSubPr>
                      <m:e>
                        <m:r>
                          <a:rPr lang="fr-FR" i="1">
                            <a:latin typeface="Cambria Math" charset="0"/>
                          </a:rPr>
                          <m:t>𝑥</m:t>
                        </m:r>
                      </m:e>
                      <m:sub>
                        <m:r>
                          <a:rPr lang="fr-FR" i="1">
                            <a:latin typeface="Cambria Math" charset="0"/>
                          </a:rPr>
                          <m:t>𝑖</m:t>
                        </m:r>
                      </m:sub>
                    </m:sSub>
                  </m:oMath>
                </a14:m>
                <a:r>
                  <a:rPr lang="en-US" dirty="0"/>
                  <a:t> and </a:t>
                </a:r>
                <a14:m>
                  <m:oMath xmlns:m="http://schemas.openxmlformats.org/officeDocument/2006/math">
                    <m:sSub>
                      <m:sSubPr>
                        <m:ctrlPr>
                          <a:rPr lang="en-US" i="1">
                            <a:latin typeface="Cambria Math" charset="0"/>
                          </a:rPr>
                        </m:ctrlPr>
                      </m:sSubPr>
                      <m:e>
                        <m:r>
                          <a:rPr lang="fr-FR" i="1">
                            <a:latin typeface="Cambria Math" charset="0"/>
                          </a:rPr>
                          <m:t>𝑥</m:t>
                        </m:r>
                      </m:e>
                      <m:sub>
                        <m:r>
                          <a:rPr lang="fr-FR" i="1">
                            <a:latin typeface="Cambria Math" charset="0"/>
                          </a:rPr>
                          <m:t>𝑗</m:t>
                        </m:r>
                      </m:sub>
                    </m:sSub>
                  </m:oMath>
                </a14:m>
                <a:r>
                  <a:rPr lang="en-US" dirty="0"/>
                  <a:t> will tend to have the same sign.</a:t>
                </a:r>
              </a:p>
              <a:p>
                <a:pPr algn="just"/>
                <a14:m>
                  <m:oMath xmlns:m="http://schemas.openxmlformats.org/officeDocument/2006/math">
                    <m:sSub>
                      <m:sSubPr>
                        <m:ctrlPr>
                          <a:rPr lang="en-US" i="1">
                            <a:latin typeface="Cambria Math" charset="0"/>
                          </a:rPr>
                        </m:ctrlPr>
                      </m:sSubPr>
                      <m:e>
                        <m:r>
                          <a:rPr lang="fr-FR" i="1">
                            <a:latin typeface="Cambria Math" charset="0"/>
                          </a:rPr>
                          <m:t>𝑏</m:t>
                        </m:r>
                      </m:e>
                      <m:sub>
                        <m:r>
                          <a:rPr lang="fr-FR" i="1">
                            <a:latin typeface="Cambria Math" charset="0"/>
                          </a:rPr>
                          <m:t>𝑖</m:t>
                        </m:r>
                      </m:sub>
                    </m:sSub>
                  </m:oMath>
                </a14:m>
                <a:r>
                  <a:rPr lang="en-US" dirty="0" smtClean="0"/>
                  <a:t> </a:t>
                </a:r>
                <a:r>
                  <a:rPr lang="en-US" dirty="0"/>
                  <a:t>encodes the potential at each node. </a:t>
                </a:r>
                <a14:m>
                  <m:oMath xmlns:m="http://schemas.openxmlformats.org/officeDocument/2006/math">
                    <m:sSub>
                      <m:sSubPr>
                        <m:ctrlPr>
                          <a:rPr lang="en-US" i="1">
                            <a:latin typeface="Cambria Math" charset="0"/>
                          </a:rPr>
                        </m:ctrlPr>
                      </m:sSubPr>
                      <m:e>
                        <m:r>
                          <a:rPr lang="fr-FR" i="1">
                            <a:latin typeface="Cambria Math" charset="0"/>
                          </a:rPr>
                          <m:t>𝑏</m:t>
                        </m:r>
                      </m:e>
                      <m:sub>
                        <m:r>
                          <a:rPr lang="fr-FR" i="1">
                            <a:latin typeface="Cambria Math" charset="0"/>
                          </a:rPr>
                          <m:t>𝑖</m:t>
                        </m:r>
                      </m:sub>
                    </m:sSub>
                    <m:r>
                      <a:rPr lang="fr-FR" i="1">
                        <a:latin typeface="Cambria Math" charset="0"/>
                      </a:rPr>
                      <m:t>&gt;0</m:t>
                    </m:r>
                  </m:oMath>
                </a14:m>
                <a:r>
                  <a:rPr lang="en-US" dirty="0"/>
                  <a:t> means that </a:t>
                </a:r>
                <a14:m>
                  <m:oMath xmlns:m="http://schemas.openxmlformats.org/officeDocument/2006/math">
                    <m:sSub>
                      <m:sSubPr>
                        <m:ctrlPr>
                          <a:rPr lang="en-US" i="1">
                            <a:latin typeface="Cambria Math" charset="0"/>
                          </a:rPr>
                        </m:ctrlPr>
                      </m:sSubPr>
                      <m:e>
                        <m:r>
                          <a:rPr lang="fr-FR" i="1">
                            <a:latin typeface="Cambria Math" charset="0"/>
                          </a:rPr>
                          <m:t>𝑥</m:t>
                        </m:r>
                      </m:e>
                      <m:sub>
                        <m:r>
                          <a:rPr lang="fr-FR" i="1">
                            <a:latin typeface="Cambria Math" charset="0"/>
                          </a:rPr>
                          <m:t>𝑖</m:t>
                        </m:r>
                      </m:sub>
                    </m:sSub>
                  </m:oMath>
                </a14:m>
                <a:r>
                  <a:rPr lang="en-US" dirty="0"/>
                  <a:t> will tend to be 1 and </a:t>
                </a:r>
                <a14:m>
                  <m:oMath xmlns:m="http://schemas.openxmlformats.org/officeDocument/2006/math">
                    <m:sSub>
                      <m:sSubPr>
                        <m:ctrlPr>
                          <a:rPr lang="en-US" i="1">
                            <a:latin typeface="Cambria Math" charset="0"/>
                          </a:rPr>
                        </m:ctrlPr>
                      </m:sSubPr>
                      <m:e>
                        <m:r>
                          <a:rPr lang="fr-FR" i="1">
                            <a:latin typeface="Cambria Math" charset="0"/>
                          </a:rPr>
                          <m:t>𝑏</m:t>
                        </m:r>
                      </m:e>
                      <m:sub>
                        <m:r>
                          <a:rPr lang="fr-FR" i="1">
                            <a:latin typeface="Cambria Math" charset="0"/>
                          </a:rPr>
                          <m:t>𝑖</m:t>
                        </m:r>
                      </m:sub>
                    </m:sSub>
                    <m:r>
                      <a:rPr lang="fr-FR" i="1">
                        <a:latin typeface="Cambria Math" charset="0"/>
                      </a:rPr>
                      <m:t>&lt;0</m:t>
                    </m:r>
                  </m:oMath>
                </a14:m>
                <a:r>
                  <a:rPr lang="en-US" dirty="0"/>
                  <a:t>, -1.</a:t>
                </a:r>
              </a:p>
              <a:p>
                <a:pPr algn="just"/>
                <a:r>
                  <a:rPr lang="en-US" dirty="0" smtClean="0"/>
                  <a:t>In the following </a:t>
                </a:r>
                <a14:m>
                  <m:oMath xmlns:m="http://schemas.openxmlformats.org/officeDocument/2006/math">
                    <m:r>
                      <a:rPr lang="fr-FR" i="1">
                        <a:latin typeface="Cambria Math" charset="0"/>
                      </a:rPr>
                      <m:t>𝜎</m:t>
                    </m:r>
                  </m:oMath>
                </a14:m>
                <a:r>
                  <a:rPr lang="en-US" dirty="0"/>
                  <a:t> </a:t>
                </a:r>
                <a:r>
                  <a:rPr lang="en-US" dirty="0" smtClean="0"/>
                  <a:t>will stand </a:t>
                </a:r>
                <a:r>
                  <a:rPr lang="en-US" dirty="0"/>
                  <a:t>for the logistic function </a:t>
                </a:r>
                <a14:m>
                  <m:oMath xmlns:m="http://schemas.openxmlformats.org/officeDocument/2006/math">
                    <m:r>
                      <a:rPr lang="fr-FR" i="1">
                        <a:latin typeface="Cambria Math" charset="0"/>
                      </a:rPr>
                      <m:t>𝜎</m:t>
                    </m:r>
                    <m:d>
                      <m:dPr>
                        <m:ctrlPr>
                          <a:rPr lang="fr-FR" i="1">
                            <a:latin typeface="Cambria Math" charset="0"/>
                          </a:rPr>
                        </m:ctrlPr>
                      </m:dPr>
                      <m:e>
                        <m:r>
                          <a:rPr lang="fr-FR" i="1">
                            <a:latin typeface="Cambria Math" charset="0"/>
                          </a:rPr>
                          <m:t>𝑧</m:t>
                        </m:r>
                      </m:e>
                    </m:d>
                    <m:r>
                      <a:rPr lang="fr-FR" i="1">
                        <a:latin typeface="Cambria Math" charset="0"/>
                      </a:rPr>
                      <m:t>=</m:t>
                    </m:r>
                    <m:f>
                      <m:fPr>
                        <m:ctrlPr>
                          <a:rPr lang="mr-IN" i="1">
                            <a:latin typeface="Cambria Math" charset="0"/>
                          </a:rPr>
                        </m:ctrlPr>
                      </m:fPr>
                      <m:num>
                        <m:r>
                          <a:rPr lang="fr-FR" i="1">
                            <a:latin typeface="Cambria Math" charset="0"/>
                          </a:rPr>
                          <m:t>1</m:t>
                        </m:r>
                      </m:num>
                      <m:den>
                        <m:r>
                          <a:rPr lang="fr-FR" i="1">
                            <a:latin typeface="Cambria Math" charset="0"/>
                          </a:rPr>
                          <m:t>1+</m:t>
                        </m:r>
                        <m:sSup>
                          <m:sSupPr>
                            <m:ctrlPr>
                              <a:rPr lang="fr-FR" i="1">
                                <a:latin typeface="Cambria Math" charset="0"/>
                              </a:rPr>
                            </m:ctrlPr>
                          </m:sSupPr>
                          <m:e>
                            <m:r>
                              <a:rPr lang="fr-FR" i="1">
                                <a:latin typeface="Cambria Math" charset="0"/>
                              </a:rPr>
                              <m:t>𝑒</m:t>
                            </m:r>
                          </m:e>
                          <m:sup>
                            <m:r>
                              <a:rPr lang="fr-FR" i="1">
                                <a:latin typeface="Cambria Math" charset="0"/>
                              </a:rPr>
                              <m:t>−</m:t>
                            </m:r>
                            <m:r>
                              <a:rPr lang="fr-FR" i="1">
                                <a:latin typeface="Cambria Math" charset="0"/>
                              </a:rPr>
                              <m:t>𝑧</m:t>
                            </m:r>
                          </m:sup>
                        </m:sSup>
                      </m:den>
                    </m:f>
                  </m:oMath>
                </a14:m>
                <a:endParaRPr lang="fr-FR" dirty="0"/>
              </a:p>
              <a:p>
                <a:pPr algn="just"/>
                <a:endParaRPr lang="en-US" dirty="0"/>
              </a:p>
              <a:p>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01081" y="1377930"/>
                <a:ext cx="5181012" cy="5475410"/>
              </a:xfrm>
              <a:prstGeom prst="rect">
                <a:avLst/>
              </a:prstGeom>
              <a:blipFill rotWithShape="0">
                <a:blip r:embed="rId2"/>
                <a:stretch>
                  <a:fillRect l="-1059" t="-6570" r="-941"/>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29" y="3383907"/>
            <a:ext cx="3267909" cy="3033028"/>
          </a:xfrm>
          <a:prstGeom prst="rect">
            <a:avLst/>
          </a:prstGeom>
        </p:spPr>
      </p:pic>
      <p:sp>
        <p:nvSpPr>
          <p:cNvPr id="4" name="TextBox 3"/>
          <p:cNvSpPr txBox="1"/>
          <p:nvPr/>
        </p:nvSpPr>
        <p:spPr>
          <a:xfrm>
            <a:off x="3301410" y="323234"/>
            <a:ext cx="3742660" cy="707886"/>
          </a:xfrm>
          <a:prstGeom prst="rect">
            <a:avLst/>
          </a:prstGeom>
          <a:noFill/>
        </p:spPr>
        <p:txBody>
          <a:bodyPr wrap="square" rtlCol="0">
            <a:spAutoFit/>
          </a:bodyPr>
          <a:lstStyle/>
          <a:p>
            <a:r>
              <a:rPr lang="en-US" sz="4000" dirty="0"/>
              <a:t>The </a:t>
            </a:r>
            <a:r>
              <a:rPr lang="en-US" sz="4000" dirty="0" err="1"/>
              <a:t>Ising</a:t>
            </a:r>
            <a:r>
              <a:rPr lang="en-US" sz="4000" dirty="0"/>
              <a:t> Model</a:t>
            </a:r>
          </a:p>
        </p:txBody>
      </p:sp>
      <mc:AlternateContent xmlns:mc="http://schemas.openxmlformats.org/markup-compatibility/2006">
        <mc:Choice xmlns:a14="http://schemas.microsoft.com/office/drawing/2010/main" Requires="a14">
          <p:sp>
            <p:nvSpPr>
              <p:cNvPr id="9" name="TextBox 8"/>
              <p:cNvSpPr txBox="1"/>
              <p:nvPr/>
            </p:nvSpPr>
            <p:spPr>
              <a:xfrm>
                <a:off x="5794271" y="1377930"/>
                <a:ext cx="3793053" cy="2031325"/>
              </a:xfrm>
              <a:prstGeom prst="rect">
                <a:avLst/>
              </a:prstGeom>
              <a:noFill/>
            </p:spPr>
            <p:txBody>
              <a:bodyPr wrap="square" rtlCol="0">
                <a:spAutoFit/>
              </a:bodyPr>
              <a:lstStyle/>
              <a:p>
                <a:r>
                  <a:rPr lang="en-US" b="1" dirty="0"/>
                  <a:t>Problem: </a:t>
                </a:r>
                <a:r>
                  <a:rPr lang="en-US" dirty="0"/>
                  <a:t>the </a:t>
                </a:r>
                <a:r>
                  <a:rPr lang="en-US" dirty="0"/>
                  <a:t>canonical parameters </a:t>
                </a:r>
                <a14:m>
                  <m:oMath xmlns:m="http://schemas.openxmlformats.org/officeDocument/2006/math">
                    <m:r>
                      <a:rPr lang="fr-FR" i="1">
                        <a:latin typeface="Cambria Math" charset="0"/>
                        <a:ea typeface="Cambria Math" charset="0"/>
                        <a:cs typeface="Cambria Math" charset="0"/>
                      </a:rPr>
                      <m:t>𝜃</m:t>
                    </m:r>
                  </m:oMath>
                </a14:m>
                <a:r>
                  <a:rPr lang="en-US" dirty="0"/>
                  <a:t>=(</a:t>
                </a:r>
                <a:r>
                  <a:rPr lang="en-US" dirty="0" err="1"/>
                  <a:t>a,b</a:t>
                </a:r>
                <a:r>
                  <a:rPr lang="en-US" dirty="0"/>
                  <a:t>) are </a:t>
                </a:r>
                <a:r>
                  <a:rPr lang="en-US" dirty="0"/>
                  <a:t>known. We would like to sample according to this distribution, infer the marginal probabilities, or </a:t>
                </a:r>
                <a:r>
                  <a:rPr lang="en-US" dirty="0"/>
                  <a:t>equivalently the </a:t>
                </a:r>
                <a:r>
                  <a:rPr lang="en-US" dirty="0"/>
                  <a:t>mean parameters </a:t>
                </a:r>
                <a14:m>
                  <m:oMath xmlns:m="http://schemas.openxmlformats.org/officeDocument/2006/math">
                    <m:r>
                      <a:rPr lang="en-US" i="1">
                        <a:latin typeface="Cambria Math" charset="0"/>
                        <a:ea typeface="Cambria Math" charset="0"/>
                        <a:cs typeface="Cambria Math" charset="0"/>
                      </a:rPr>
                      <m:t>𝜇</m:t>
                    </m:r>
                    <m:r>
                      <a:rPr lang="fr-FR" i="1">
                        <a:latin typeface="Cambria Math" charset="0"/>
                        <a:ea typeface="Cambria Math" charset="0"/>
                        <a:cs typeface="Cambria Math" charset="0"/>
                      </a:rPr>
                      <m:t>=</m:t>
                    </m:r>
                    <m:r>
                      <a:rPr lang="fr-FR" i="1">
                        <a:latin typeface="Cambria Math" charset="0"/>
                        <a:ea typeface="Cambria Math" charset="0"/>
                        <a:cs typeface="Cambria Math" charset="0"/>
                      </a:rPr>
                      <m:t>𝐸</m:t>
                    </m:r>
                    <m:r>
                      <a:rPr lang="fr-FR" i="1">
                        <a:latin typeface="Cambria Math" charset="0"/>
                        <a:ea typeface="Cambria Math" charset="0"/>
                        <a:cs typeface="Cambria Math" charset="0"/>
                      </a:rPr>
                      <m:t>[</m:t>
                    </m:r>
                    <m:r>
                      <a:rPr lang="fr-FR" i="1">
                        <a:latin typeface="Cambria Math" charset="0"/>
                        <a:ea typeface="Cambria Math" charset="0"/>
                        <a:cs typeface="Cambria Math" charset="0"/>
                      </a:rPr>
                      <m:t>𝑥</m:t>
                    </m:r>
                    <m:r>
                      <a:rPr lang="fr-FR" i="1">
                        <a:latin typeface="Cambria Math" charset="0"/>
                        <a:ea typeface="Cambria Math" charset="0"/>
                        <a:cs typeface="Cambria Math" charset="0"/>
                      </a:rPr>
                      <m:t>]</m:t>
                    </m:r>
                  </m:oMath>
                </a14:m>
                <a:r>
                  <a:rPr lang="en-US" dirty="0"/>
                  <a:t>.</a:t>
                </a:r>
                <a:endParaRPr lang="en-US" dirty="0"/>
              </a:p>
              <a:p>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794271" y="1377930"/>
                <a:ext cx="3793053" cy="2031325"/>
              </a:xfrm>
              <a:prstGeom prst="rect">
                <a:avLst/>
              </a:prstGeom>
              <a:blipFill rotWithShape="0">
                <a:blip r:embed="rId4"/>
                <a:stretch>
                  <a:fillRect l="-1447" t="-1502"/>
                </a:stretch>
              </a:blipFill>
            </p:spPr>
            <p:txBody>
              <a:bodyPr/>
              <a:lstStyle/>
              <a:p>
                <a:r>
                  <a:rPr lang="en-US">
                    <a:noFill/>
                  </a:rPr>
                  <a:t> </a:t>
                </a:r>
              </a:p>
            </p:txBody>
          </p:sp>
        </mc:Fallback>
      </mc:AlternateContent>
    </p:spTree>
    <p:extLst>
      <p:ext uri="{BB962C8B-B14F-4D97-AF65-F5344CB8AC3E}">
        <p14:creationId xmlns:p14="http://schemas.microsoft.com/office/powerpoint/2010/main" val="169365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6108" y="377127"/>
            <a:ext cx="4582632" cy="707886"/>
          </a:xfrm>
          <a:prstGeom prst="rect">
            <a:avLst/>
          </a:prstGeom>
          <a:noFill/>
        </p:spPr>
        <p:txBody>
          <a:bodyPr wrap="square" rtlCol="0">
            <a:spAutoFit/>
          </a:bodyPr>
          <a:lstStyle/>
          <a:p>
            <a:r>
              <a:rPr lang="en-US" sz="4000"/>
              <a:t>Block Gibbs </a:t>
            </a:r>
            <a:r>
              <a:rPr lang="en-US" sz="4000" dirty="0"/>
              <a:t>Sampling</a:t>
            </a:r>
          </a:p>
        </p:txBody>
      </p:sp>
      <mc:AlternateContent xmlns:mc="http://schemas.openxmlformats.org/markup-compatibility/2006">
        <mc:Choice xmlns:a14="http://schemas.microsoft.com/office/drawing/2010/main" Requires="a14">
          <p:sp>
            <p:nvSpPr>
              <p:cNvPr id="9" name="TextBox 8"/>
              <p:cNvSpPr txBox="1"/>
              <p:nvPr/>
            </p:nvSpPr>
            <p:spPr>
              <a:xfrm>
                <a:off x="522639" y="1299944"/>
                <a:ext cx="9067927" cy="1983620"/>
              </a:xfrm>
              <a:prstGeom prst="rect">
                <a:avLst/>
              </a:prstGeom>
              <a:noFill/>
            </p:spPr>
            <p:txBody>
              <a:bodyPr wrap="square" rtlCol="0">
                <a:spAutoFit/>
              </a:bodyPr>
              <a:lstStyle/>
              <a:p>
                <a:r>
                  <a:rPr lang="en-US" dirty="0" smtClean="0"/>
                  <a:t>We start from an initial observation of the grid. We </a:t>
                </a:r>
                <a:r>
                  <a:rPr lang="en-US" dirty="0"/>
                  <a:t>split the grid in two halves corresponding to the black and white boxes of a checkerboard. </a:t>
                </a:r>
                <a:r>
                  <a:rPr lang="en-US" dirty="0"/>
                  <a:t>We then sample alternatively each half conditionally to the observation we have on the second half. </a:t>
                </a:r>
                <a:r>
                  <a:rPr lang="en-US" dirty="0"/>
                  <a:t>Each white box being independent from the other white boxes conditionally to its black neighbors, we get the update probability</a:t>
                </a:r>
                <a:r>
                  <a:rPr lang="en-US" dirty="0" smtClean="0"/>
                  <a:t>:</a:t>
                </a:r>
                <a:endParaRPr lang="en-US" dirty="0"/>
              </a:p>
              <a:p>
                <a14:m>
                  <m:oMathPara xmlns:m="http://schemas.openxmlformats.org/officeDocument/2006/math">
                    <m:oMathParaPr>
                      <m:jc m:val="centerGroup"/>
                    </m:oMathParaPr>
                    <m:oMath xmlns:m="http://schemas.openxmlformats.org/officeDocument/2006/math">
                      <m:r>
                        <m:rPr>
                          <m:sty m:val="p"/>
                        </m:rPr>
                        <a:rPr lang="fr-FR" sz="2000">
                          <a:latin typeface="Cambria Math" charset="0"/>
                        </a:rPr>
                        <m:t>P</m:t>
                      </m:r>
                      <m:d>
                        <m:dPr>
                          <m:ctrlPr>
                            <a:rPr lang="fr-FR" sz="2000">
                              <a:latin typeface="Cambria Math" charset="0"/>
                            </a:rPr>
                          </m:ctrlPr>
                        </m:dPr>
                        <m:e>
                          <m:sSub>
                            <m:sSubPr>
                              <m:ctrlPr>
                                <a:rPr lang="fr-FR" sz="2000" i="1">
                                  <a:latin typeface="Cambria Math" charset="0"/>
                                </a:rPr>
                              </m:ctrlPr>
                            </m:sSubPr>
                            <m:e>
                              <m:r>
                                <a:rPr lang="fr-FR" sz="2000" i="1">
                                  <a:latin typeface="Cambria Math" charset="0"/>
                                </a:rPr>
                                <m:t>𝑥</m:t>
                              </m:r>
                            </m:e>
                            <m:sub>
                              <m:r>
                                <a:rPr lang="fr-FR" sz="2000" i="1">
                                  <a:latin typeface="Cambria Math" charset="0"/>
                                </a:rPr>
                                <m:t>𝑖</m:t>
                              </m:r>
                            </m:sub>
                          </m:sSub>
                          <m:r>
                            <a:rPr lang="fr-FR" sz="2000" i="1">
                              <a:latin typeface="Cambria Math" charset="0"/>
                            </a:rPr>
                            <m:t>=1</m:t>
                          </m:r>
                        </m:e>
                      </m:d>
                      <m:r>
                        <a:rPr lang="fr-FR" sz="2000" i="1">
                          <a:latin typeface="Cambria Math" charset="0"/>
                        </a:rPr>
                        <m:t>=</m:t>
                      </m:r>
                      <m:r>
                        <a:rPr lang="fr-FR" sz="2000" i="1">
                          <a:latin typeface="Cambria Math" charset="0"/>
                        </a:rPr>
                        <m:t>𝜎</m:t>
                      </m:r>
                      <m:d>
                        <m:dPr>
                          <m:ctrlPr>
                            <a:rPr lang="fr-FR" sz="2000" i="1">
                              <a:latin typeface="Cambria Math" charset="0"/>
                            </a:rPr>
                          </m:ctrlPr>
                        </m:dPr>
                        <m:e>
                          <m:sSub>
                            <m:sSubPr>
                              <m:ctrlPr>
                                <a:rPr lang="en-US" sz="2000" i="1">
                                  <a:latin typeface="Cambria Math" charset="0"/>
                                </a:rPr>
                              </m:ctrlPr>
                            </m:sSubPr>
                            <m:e>
                              <m:r>
                                <a:rPr lang="fr-FR" sz="2000" i="1">
                                  <a:latin typeface="Cambria Math" charset="0"/>
                                </a:rPr>
                                <m:t>𝑏</m:t>
                              </m:r>
                            </m:e>
                            <m:sub>
                              <m:r>
                                <a:rPr lang="fr-FR" sz="2000" i="1">
                                  <a:latin typeface="Cambria Math" charset="0"/>
                                </a:rPr>
                                <m:t>𝑖</m:t>
                              </m:r>
                            </m:sub>
                          </m:sSub>
                          <m:r>
                            <a:rPr lang="fr-FR" sz="2000" i="1">
                              <a:latin typeface="Cambria Math" charset="0"/>
                            </a:rPr>
                            <m:t>+</m:t>
                          </m:r>
                          <m:nary>
                            <m:naryPr>
                              <m:chr m:val="∑"/>
                              <m:supHide m:val="on"/>
                              <m:ctrlPr>
                                <a:rPr lang="fr-FR" sz="2000" i="1">
                                  <a:latin typeface="Cambria Math" charset="0"/>
                                </a:rPr>
                              </m:ctrlPr>
                            </m:naryPr>
                            <m:sub>
                              <m:r>
                                <m:rPr>
                                  <m:brk m:alnAt="7"/>
                                </m:rPr>
                                <a:rPr lang="fr-FR" sz="2000" i="1">
                                  <a:latin typeface="Cambria Math" charset="0"/>
                                </a:rPr>
                                <m:t>𝑗</m:t>
                              </m:r>
                              <m:r>
                                <a:rPr lang="fr-FR" sz="2000" i="1">
                                  <a:latin typeface="Cambria Math" charset="0"/>
                                </a:rPr>
                                <m:t>∈</m:t>
                              </m:r>
                              <m:r>
                                <a:rPr lang="fr-FR" sz="2000" i="1">
                                  <a:latin typeface="Cambria Math" charset="0"/>
                                </a:rPr>
                                <m:t>𝑁</m:t>
                              </m:r>
                              <m:d>
                                <m:dPr>
                                  <m:ctrlPr>
                                    <a:rPr lang="fr-FR" sz="2000" i="1">
                                      <a:latin typeface="Cambria Math" charset="0"/>
                                    </a:rPr>
                                  </m:ctrlPr>
                                </m:dPr>
                                <m:e>
                                  <m:r>
                                    <a:rPr lang="fr-FR" sz="2000" i="1">
                                      <a:latin typeface="Cambria Math" charset="0"/>
                                    </a:rPr>
                                    <m:t>𝑖</m:t>
                                  </m:r>
                                </m:e>
                              </m:d>
                            </m:sub>
                            <m:sup/>
                            <m:e>
                              <m:sSub>
                                <m:sSubPr>
                                  <m:ctrlPr>
                                    <a:rPr lang="en-US" sz="2000" i="1">
                                      <a:latin typeface="Cambria Math" charset="0"/>
                                    </a:rPr>
                                  </m:ctrlPr>
                                </m:sSubPr>
                                <m:e>
                                  <m:r>
                                    <a:rPr lang="fr-FR" sz="2000" i="1">
                                      <a:latin typeface="Cambria Math" charset="0"/>
                                    </a:rPr>
                                    <m:t>𝑎</m:t>
                                  </m:r>
                                </m:e>
                                <m:sub>
                                  <m:r>
                                    <a:rPr lang="fr-FR" sz="2000" i="1">
                                      <a:latin typeface="Cambria Math" charset="0"/>
                                    </a:rPr>
                                    <m:t>𝑖</m:t>
                                  </m:r>
                                  <m:r>
                                    <a:rPr lang="fr-FR" sz="2000" i="1">
                                      <a:latin typeface="Cambria Math" charset="0"/>
                                    </a:rPr>
                                    <m:t>,</m:t>
                                  </m:r>
                                  <m:r>
                                    <a:rPr lang="fr-FR" sz="2000" i="1">
                                      <a:latin typeface="Cambria Math" charset="0"/>
                                    </a:rPr>
                                    <m:t>𝑗</m:t>
                                  </m:r>
                                </m:sub>
                              </m:sSub>
                              <m:sSub>
                                <m:sSubPr>
                                  <m:ctrlPr>
                                    <a:rPr lang="en-US" sz="2000" i="1">
                                      <a:latin typeface="Cambria Math" charset="0"/>
                                    </a:rPr>
                                  </m:ctrlPr>
                                </m:sSubPr>
                                <m:e>
                                  <m:r>
                                    <a:rPr lang="fr-FR" sz="2000" i="1">
                                      <a:latin typeface="Cambria Math" charset="0"/>
                                    </a:rPr>
                                    <m:t>𝑥</m:t>
                                  </m:r>
                                </m:e>
                                <m:sub>
                                  <m:r>
                                    <a:rPr lang="fr-FR" sz="2000" i="1">
                                      <a:latin typeface="Cambria Math" charset="0"/>
                                    </a:rPr>
                                    <m:t>𝑗</m:t>
                                  </m:r>
                                </m:sub>
                              </m:sSub>
                            </m:e>
                          </m:nary>
                        </m:e>
                      </m:d>
                    </m:oMath>
                  </m:oMathPara>
                </a14:m>
                <a:endParaRPr lang="fr-FR" dirty="0"/>
              </a:p>
            </p:txBody>
          </p:sp>
        </mc:Choice>
        <mc:Fallback>
          <p:sp>
            <p:nvSpPr>
              <p:cNvPr id="9" name="TextBox 8"/>
              <p:cNvSpPr txBox="1">
                <a:spLocks noRot="1" noChangeAspect="1" noMove="1" noResize="1" noEditPoints="1" noAdjustHandles="1" noChangeArrowheads="1" noChangeShapeType="1" noTextEdit="1"/>
              </p:cNvSpPr>
              <p:nvPr/>
            </p:nvSpPr>
            <p:spPr>
              <a:xfrm>
                <a:off x="522639" y="1299944"/>
                <a:ext cx="9067927" cy="1983620"/>
              </a:xfrm>
              <a:prstGeom prst="rect">
                <a:avLst/>
              </a:prstGeom>
              <a:blipFill rotWithShape="0">
                <a:blip r:embed="rId2"/>
                <a:stretch>
                  <a:fillRect l="-605" t="-1534" r="-9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78988" y="5916779"/>
                <a:ext cx="8555227" cy="668645"/>
              </a:xfrm>
              <a:prstGeom prst="rect">
                <a:avLst/>
              </a:prstGeom>
              <a:noFill/>
            </p:spPr>
            <p:txBody>
              <a:bodyPr wrap="square" rtlCol="0">
                <a:spAutoFit/>
              </a:bodyPr>
              <a:lstStyle/>
              <a:p>
                <a:r>
                  <a:rPr lang="en-US" dirty="0"/>
                  <a:t>The </a:t>
                </a:r>
                <a:r>
                  <a:rPr lang="en-US" dirty="0" smtClean="0"/>
                  <a:t>plots against were </a:t>
                </a:r>
                <a:r>
                  <a:rPr lang="en-US" dirty="0"/>
                  <a:t>drawn from a model with </a:t>
                </a:r>
                <a:r>
                  <a:rPr lang="en-US" dirty="0" smtClean="0"/>
                  <a:t>various uniform </a:t>
                </a:r>
                <a:r>
                  <a:rPr lang="en-US" dirty="0"/>
                  <a:t>correlations </a:t>
                </a:r>
                <a14:m>
                  <m:oMath xmlns:m="http://schemas.openxmlformats.org/officeDocument/2006/math">
                    <m:sSub>
                      <m:sSubPr>
                        <m:ctrlPr>
                          <a:rPr lang="en-US" i="1">
                            <a:latin typeface="Cambria Math" charset="0"/>
                          </a:rPr>
                        </m:ctrlPr>
                      </m:sSubPr>
                      <m:e>
                        <m:r>
                          <a:rPr lang="fr-FR" i="1">
                            <a:latin typeface="Cambria Math" charset="0"/>
                          </a:rPr>
                          <m:t>𝑎</m:t>
                        </m:r>
                      </m:e>
                      <m:sub>
                        <m:r>
                          <a:rPr lang="fr-FR" i="1">
                            <a:latin typeface="Cambria Math" charset="0"/>
                          </a:rPr>
                          <m:t>𝑖</m:t>
                        </m:r>
                        <m:r>
                          <a:rPr lang="fr-FR" i="1">
                            <a:latin typeface="Cambria Math" charset="0"/>
                          </a:rPr>
                          <m:t>,</m:t>
                        </m:r>
                        <m:r>
                          <a:rPr lang="fr-FR" i="1">
                            <a:latin typeface="Cambria Math" charset="0"/>
                          </a:rPr>
                          <m:t>𝑗</m:t>
                        </m:r>
                      </m:sub>
                    </m:sSub>
                  </m:oMath>
                </a14:m>
                <a:r>
                  <a:rPr lang="en-US" dirty="0"/>
                  <a:t> and </a:t>
                </a:r>
                <a14:m>
                  <m:oMath xmlns:m="http://schemas.openxmlformats.org/officeDocument/2006/math">
                    <m:sSub>
                      <m:sSubPr>
                        <m:ctrlPr>
                          <a:rPr lang="en-US" i="1">
                            <a:latin typeface="Cambria Math" charset="0"/>
                          </a:rPr>
                        </m:ctrlPr>
                      </m:sSubPr>
                      <m:e>
                        <m:r>
                          <a:rPr lang="fr-FR" i="1">
                            <a:latin typeface="Cambria Math" charset="0"/>
                          </a:rPr>
                          <m:t>𝑏</m:t>
                        </m:r>
                      </m:e>
                      <m:sub>
                        <m:r>
                          <a:rPr lang="fr-FR" i="1">
                            <a:latin typeface="Cambria Math" charset="0"/>
                          </a:rPr>
                          <m:t>𝑖</m:t>
                        </m:r>
                      </m:sub>
                    </m:sSub>
                  </m:oMath>
                </a14:m>
                <a:r>
                  <a:rPr lang="en-US" dirty="0"/>
                  <a:t>=0. </a:t>
                </a:r>
                <a:r>
                  <a:rPr lang="en-US" dirty="0"/>
                  <a:t>We </a:t>
                </a:r>
                <a:r>
                  <a:rPr lang="en-US" dirty="0" smtClean="0"/>
                  <a:t>also varied </a:t>
                </a:r>
                <a:r>
                  <a:rPr lang="en-US" dirty="0"/>
                  <a:t>the initial percentage of +1.</a:t>
                </a:r>
              </a:p>
            </p:txBody>
          </p:sp>
        </mc:Choice>
        <mc:Fallback>
          <p:sp>
            <p:nvSpPr>
              <p:cNvPr id="10" name="TextBox 9"/>
              <p:cNvSpPr txBox="1">
                <a:spLocks noRot="1" noChangeAspect="1" noMove="1" noResize="1" noEditPoints="1" noAdjustHandles="1" noChangeArrowheads="1" noChangeShapeType="1" noTextEdit="1"/>
              </p:cNvSpPr>
              <p:nvPr/>
            </p:nvSpPr>
            <p:spPr>
              <a:xfrm>
                <a:off x="778988" y="5916779"/>
                <a:ext cx="8555227" cy="668645"/>
              </a:xfrm>
              <a:prstGeom prst="rect">
                <a:avLst/>
              </a:prstGeom>
              <a:blipFill rotWithShape="0">
                <a:blip r:embed="rId3"/>
                <a:stretch>
                  <a:fillRect l="-641" t="-4587" b="-14679"/>
                </a:stretch>
              </a:blipFill>
            </p:spPr>
            <p:txBody>
              <a:bodyPr/>
              <a:lstStyle/>
              <a:p>
                <a:r>
                  <a:rPr lang="en-US">
                    <a:noFill/>
                  </a:rPr>
                  <a:t> </a:t>
                </a:r>
              </a:p>
            </p:txBody>
          </p:sp>
        </mc:Fallback>
      </mc:AlternateContent>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4850" t="7277" r="15746" b="4942"/>
          <a:stretch/>
        </p:blipFill>
        <p:spPr>
          <a:xfrm>
            <a:off x="886800" y="3626667"/>
            <a:ext cx="2220561" cy="2106412"/>
          </a:xfrm>
          <a:prstGeom prst="rect">
            <a:avLst/>
          </a:prstGeom>
        </p:spPr>
      </p:pic>
      <p:sp>
        <p:nvSpPr>
          <p:cNvPr id="13" name="TextBox 12"/>
          <p:cNvSpPr txBox="1"/>
          <p:nvPr/>
        </p:nvSpPr>
        <p:spPr>
          <a:xfrm>
            <a:off x="522639" y="3223414"/>
            <a:ext cx="2948884" cy="369332"/>
          </a:xfrm>
          <a:prstGeom prst="rect">
            <a:avLst/>
          </a:prstGeom>
          <a:noFill/>
        </p:spPr>
        <p:txBody>
          <a:bodyPr wrap="none" rtlCol="0">
            <a:spAutoFit/>
          </a:bodyPr>
          <a:lstStyle/>
          <a:p>
            <a:r>
              <a:rPr lang="en-US" dirty="0" smtClean="0"/>
              <a:t>Example with a=1.78 and b=0</a:t>
            </a:r>
            <a:endParaRPr lang="en-US"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2528" y="3725693"/>
            <a:ext cx="4332765" cy="2200248"/>
          </a:xfrm>
          <a:prstGeom prst="rect">
            <a:avLst/>
          </a:prstGeom>
        </p:spPr>
      </p:pic>
      <p:sp>
        <p:nvSpPr>
          <p:cNvPr id="15" name="TextBox 14"/>
          <p:cNvSpPr txBox="1"/>
          <p:nvPr/>
        </p:nvSpPr>
        <p:spPr>
          <a:xfrm>
            <a:off x="3731523" y="3498495"/>
            <a:ext cx="5274777" cy="369332"/>
          </a:xfrm>
          <a:prstGeom prst="rect">
            <a:avLst/>
          </a:prstGeom>
          <a:noFill/>
        </p:spPr>
        <p:txBody>
          <a:bodyPr wrap="none" rtlCol="0">
            <a:spAutoFit/>
          </a:bodyPr>
          <a:lstStyle/>
          <a:p>
            <a:r>
              <a:rPr lang="en-US" dirty="0" smtClean="0"/>
              <a:t>Gibbs sampling is consistently slower than mean field.</a:t>
            </a:r>
            <a:endParaRPr lang="en-US" dirty="0"/>
          </a:p>
        </p:txBody>
      </p:sp>
    </p:spTree>
    <p:extLst>
      <p:ext uri="{BB962C8B-B14F-4D97-AF65-F5344CB8AC3E}">
        <p14:creationId xmlns:p14="http://schemas.microsoft.com/office/powerpoint/2010/main" val="101308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94" y="278004"/>
            <a:ext cx="8739962" cy="6447071"/>
          </a:xfrm>
          <a:prstGeom prst="rect">
            <a:avLst/>
          </a:prstGeom>
        </p:spPr>
      </p:pic>
    </p:spTree>
    <p:extLst>
      <p:ext uri="{BB962C8B-B14F-4D97-AF65-F5344CB8AC3E}">
        <p14:creationId xmlns:p14="http://schemas.microsoft.com/office/powerpoint/2010/main" val="208257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3428" y="233916"/>
            <a:ext cx="2502608" cy="707886"/>
          </a:xfrm>
          <a:prstGeom prst="rect">
            <a:avLst/>
          </a:prstGeom>
          <a:noFill/>
        </p:spPr>
        <p:txBody>
          <a:bodyPr wrap="none" rtlCol="0">
            <a:spAutoFit/>
          </a:bodyPr>
          <a:lstStyle/>
          <a:p>
            <a:r>
              <a:rPr lang="en-US" sz="4000" dirty="0"/>
              <a:t>Mean Field</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0221" t="31758" r="7652" b="35814"/>
          <a:stretch/>
        </p:blipFill>
        <p:spPr>
          <a:xfrm>
            <a:off x="1619788" y="4259747"/>
            <a:ext cx="6570921" cy="2223907"/>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836619" y="1163414"/>
                <a:ext cx="8094730" cy="2459071"/>
              </a:xfrm>
              <a:prstGeom prst="rect">
                <a:avLst/>
              </a:prstGeom>
              <a:noFill/>
            </p:spPr>
            <p:txBody>
              <a:bodyPr wrap="square" rtlCol="0">
                <a:spAutoFit/>
              </a:bodyPr>
              <a:lstStyle/>
              <a:p>
                <a:r>
                  <a:rPr lang="en-US" dirty="0" smtClean="0"/>
                  <a:t>The inference problem on the </a:t>
                </a:r>
                <a:r>
                  <a:rPr lang="en-US" dirty="0" err="1" smtClean="0"/>
                  <a:t>Ising</a:t>
                </a:r>
                <a:r>
                  <a:rPr lang="en-US" dirty="0" smtClean="0"/>
                  <a:t> Grid is intractable. Instead of solving it, we look for the product model (empty graph) best approximating our model with regard to the </a:t>
                </a:r>
                <a:r>
                  <a:rPr lang="en-US" dirty="0" err="1" smtClean="0"/>
                  <a:t>Kullback</a:t>
                </a:r>
                <a:r>
                  <a:rPr lang="en-US" dirty="0" smtClean="0"/>
                  <a:t> </a:t>
                </a:r>
                <a:r>
                  <a:rPr lang="en-US" dirty="0" err="1" smtClean="0"/>
                  <a:t>Leibler</a:t>
                </a:r>
                <a:r>
                  <a:rPr lang="en-US" dirty="0" smtClean="0"/>
                  <a:t> divergence. We will take the mean parameters of this model as an approximation for the real mean parameters. With </a:t>
                </a:r>
                <a14:m>
                  <m:oMath xmlns:m="http://schemas.openxmlformats.org/officeDocument/2006/math">
                    <m:sSub>
                      <m:sSubPr>
                        <m:ctrlPr>
                          <a:rPr lang="en-US" i="1">
                            <a:latin typeface="Cambria Math" charset="0"/>
                          </a:rPr>
                        </m:ctrlPr>
                      </m:sSubPr>
                      <m:e>
                        <m:r>
                          <a:rPr lang="fr-FR" i="1">
                            <a:latin typeface="Cambria Math" charset="0"/>
                          </a:rPr>
                          <m:t>𝜇</m:t>
                        </m:r>
                      </m:e>
                      <m:sub>
                        <m:r>
                          <a:rPr lang="fr-FR" i="1">
                            <a:latin typeface="Cambria Math" charset="0"/>
                          </a:rPr>
                          <m:t>𝑖</m:t>
                        </m:r>
                      </m:sub>
                    </m:sSub>
                    <m:r>
                      <a:rPr lang="fr-FR" i="1">
                        <a:latin typeface="Cambria Math" charset="0"/>
                      </a:rPr>
                      <m:t> </m:t>
                    </m:r>
                  </m:oMath>
                </a14:m>
                <a:r>
                  <a:rPr lang="en-US" dirty="0" smtClean="0"/>
                  <a:t>denoting the mean value at point </a:t>
                </a:r>
                <a:r>
                  <a:rPr lang="en-US" dirty="0" err="1" smtClean="0"/>
                  <a:t>i</a:t>
                </a:r>
                <a:r>
                  <a:rPr lang="en-US" dirty="0" smtClean="0"/>
                  <a:t>, minimizing the divergence gives the update :</a:t>
                </a:r>
              </a:p>
              <a:p>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fr-FR" b="0" i="1" smtClean="0">
                              <a:latin typeface="Cambria Math" charset="0"/>
                            </a:rPr>
                            <m:t>𝜇</m:t>
                          </m:r>
                        </m:e>
                        <m:sub>
                          <m:r>
                            <a:rPr lang="fr-FR" b="0" i="1" smtClean="0">
                              <a:latin typeface="Cambria Math" charset="0"/>
                            </a:rPr>
                            <m:t>𝑖</m:t>
                          </m:r>
                        </m:sub>
                      </m:sSub>
                      <m:r>
                        <a:rPr lang="fr-FR" i="1">
                          <a:latin typeface="Cambria Math" charset="0"/>
                        </a:rPr>
                        <m:t>=</m:t>
                      </m:r>
                      <m:r>
                        <a:rPr lang="fr-FR" b="0" i="1" smtClean="0">
                          <a:latin typeface="Cambria Math" charset="0"/>
                        </a:rPr>
                        <m:t>2∗</m:t>
                      </m:r>
                      <m:r>
                        <a:rPr lang="fr-FR" i="1">
                          <a:latin typeface="Cambria Math" charset="0"/>
                        </a:rPr>
                        <m:t>𝜎</m:t>
                      </m:r>
                      <m:d>
                        <m:dPr>
                          <m:ctrlPr>
                            <a:rPr lang="fr-FR" i="1">
                              <a:latin typeface="Cambria Math" charset="0"/>
                            </a:rPr>
                          </m:ctrlPr>
                        </m:dPr>
                        <m:e>
                          <m:sSub>
                            <m:sSubPr>
                              <m:ctrlPr>
                                <a:rPr lang="en-US" i="1">
                                  <a:latin typeface="Cambria Math" charset="0"/>
                                </a:rPr>
                              </m:ctrlPr>
                            </m:sSubPr>
                            <m:e>
                              <m:r>
                                <a:rPr lang="fr-FR" i="1">
                                  <a:latin typeface="Cambria Math" charset="0"/>
                                </a:rPr>
                                <m:t>𝑏</m:t>
                              </m:r>
                            </m:e>
                            <m:sub>
                              <m:r>
                                <a:rPr lang="fr-FR" i="1">
                                  <a:latin typeface="Cambria Math" charset="0"/>
                                </a:rPr>
                                <m:t>𝑖</m:t>
                              </m:r>
                            </m:sub>
                          </m:sSub>
                          <m:r>
                            <a:rPr lang="fr-FR" i="1">
                              <a:latin typeface="Cambria Math" charset="0"/>
                            </a:rPr>
                            <m:t>+</m:t>
                          </m:r>
                          <m:nary>
                            <m:naryPr>
                              <m:chr m:val="∑"/>
                              <m:supHide m:val="on"/>
                              <m:ctrlPr>
                                <a:rPr lang="fr-FR" i="1">
                                  <a:latin typeface="Cambria Math" charset="0"/>
                                </a:rPr>
                              </m:ctrlPr>
                            </m:naryPr>
                            <m:sub>
                              <m:r>
                                <m:rPr>
                                  <m:brk m:alnAt="7"/>
                                </m:rPr>
                                <a:rPr lang="fr-FR" i="1">
                                  <a:latin typeface="Cambria Math" charset="0"/>
                                </a:rPr>
                                <m:t>𝑗</m:t>
                              </m:r>
                              <m:r>
                                <a:rPr lang="fr-FR" i="1">
                                  <a:latin typeface="Cambria Math" charset="0"/>
                                </a:rPr>
                                <m:t>∈</m:t>
                              </m:r>
                              <m:r>
                                <a:rPr lang="fr-FR" i="1">
                                  <a:latin typeface="Cambria Math" charset="0"/>
                                </a:rPr>
                                <m:t>𝑁</m:t>
                              </m:r>
                              <m:d>
                                <m:dPr>
                                  <m:ctrlPr>
                                    <a:rPr lang="fr-FR" i="1">
                                      <a:latin typeface="Cambria Math" charset="0"/>
                                    </a:rPr>
                                  </m:ctrlPr>
                                </m:dPr>
                                <m:e>
                                  <m:r>
                                    <a:rPr lang="fr-FR" i="1">
                                      <a:latin typeface="Cambria Math" charset="0"/>
                                    </a:rPr>
                                    <m:t>𝑖</m:t>
                                  </m:r>
                                </m:e>
                              </m:d>
                            </m:sub>
                            <m:sup/>
                            <m:e>
                              <m:sSub>
                                <m:sSubPr>
                                  <m:ctrlPr>
                                    <a:rPr lang="en-US" i="1">
                                      <a:latin typeface="Cambria Math" charset="0"/>
                                    </a:rPr>
                                  </m:ctrlPr>
                                </m:sSubPr>
                                <m:e>
                                  <m:r>
                                    <a:rPr lang="fr-FR" i="1">
                                      <a:latin typeface="Cambria Math" charset="0"/>
                                    </a:rPr>
                                    <m:t>𝑎</m:t>
                                  </m:r>
                                </m:e>
                                <m:sub>
                                  <m:r>
                                    <a:rPr lang="fr-FR" i="1">
                                      <a:latin typeface="Cambria Math" charset="0"/>
                                    </a:rPr>
                                    <m:t>𝑖</m:t>
                                  </m:r>
                                  <m:r>
                                    <a:rPr lang="fr-FR" i="1">
                                      <a:latin typeface="Cambria Math" charset="0"/>
                                    </a:rPr>
                                    <m:t>,</m:t>
                                  </m:r>
                                  <m:r>
                                    <a:rPr lang="fr-FR" i="1">
                                      <a:latin typeface="Cambria Math" charset="0"/>
                                    </a:rPr>
                                    <m:t>𝑗</m:t>
                                  </m:r>
                                </m:sub>
                              </m:sSub>
                              <m:sSub>
                                <m:sSubPr>
                                  <m:ctrlPr>
                                    <a:rPr lang="en-US" i="1">
                                      <a:latin typeface="Cambria Math" charset="0"/>
                                    </a:rPr>
                                  </m:ctrlPr>
                                </m:sSubPr>
                                <m:e>
                                  <m:r>
                                    <a:rPr lang="fr-FR" b="0" i="1" smtClean="0">
                                      <a:latin typeface="Cambria Math" charset="0"/>
                                    </a:rPr>
                                    <m:t>𝜇</m:t>
                                  </m:r>
                                </m:e>
                                <m:sub>
                                  <m:r>
                                    <a:rPr lang="fr-FR" i="1">
                                      <a:latin typeface="Cambria Math" charset="0"/>
                                    </a:rPr>
                                    <m:t>𝑗</m:t>
                                  </m:r>
                                </m:sub>
                              </m:sSub>
                            </m:e>
                          </m:nary>
                        </m:e>
                      </m:d>
                      <m:r>
                        <a:rPr lang="fr-FR" b="0" i="1" smtClean="0">
                          <a:latin typeface="Cambria Math" charset="0"/>
                        </a:rPr>
                        <m:t>−1</m:t>
                      </m:r>
                    </m:oMath>
                  </m:oMathPara>
                </a14:m>
                <a:endParaRPr lang="en-US" dirty="0" smtClean="0"/>
              </a:p>
              <a:p>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836619" y="1163414"/>
                <a:ext cx="8094730" cy="2459071"/>
              </a:xfrm>
              <a:prstGeom prst="rect">
                <a:avLst/>
              </a:prstGeom>
              <a:blipFill rotWithShape="0">
                <a:blip r:embed="rId3"/>
                <a:stretch>
                  <a:fillRect l="-602" t="-1489" r="-452"/>
                </a:stretch>
              </a:blipFill>
            </p:spPr>
            <p:txBody>
              <a:bodyPr/>
              <a:lstStyle/>
              <a:p>
                <a:r>
                  <a:rPr lang="en-US">
                    <a:noFill/>
                  </a:rPr>
                  <a:t> </a:t>
                </a:r>
              </a:p>
            </p:txBody>
          </p:sp>
        </mc:Fallback>
      </mc:AlternateContent>
      <p:sp>
        <p:nvSpPr>
          <p:cNvPr id="9" name="TextBox 8"/>
          <p:cNvSpPr txBox="1"/>
          <p:nvPr/>
        </p:nvSpPr>
        <p:spPr>
          <a:xfrm>
            <a:off x="836619" y="3348327"/>
            <a:ext cx="8179790" cy="1200329"/>
          </a:xfrm>
          <a:prstGeom prst="rect">
            <a:avLst/>
          </a:prstGeom>
          <a:noFill/>
        </p:spPr>
        <p:txBody>
          <a:bodyPr wrap="square" rtlCol="0">
            <a:spAutoFit/>
          </a:bodyPr>
          <a:lstStyle/>
          <a:p>
            <a:r>
              <a:rPr lang="en-US" dirty="0" smtClean="0"/>
              <a:t>Interestingly, the mean field problem is non convex. Different initialization can yield different fixed points, as illustrated below with a=10 and the potentials b as plotted. The starting point 0 tends to give the expected result.</a:t>
            </a:r>
          </a:p>
          <a:p>
            <a:endParaRPr lang="en-US" dirty="0"/>
          </a:p>
        </p:txBody>
      </p:sp>
    </p:spTree>
    <p:extLst>
      <p:ext uri="{BB962C8B-B14F-4D97-AF65-F5344CB8AC3E}">
        <p14:creationId xmlns:p14="http://schemas.microsoft.com/office/powerpoint/2010/main" val="161680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LBP-message-pass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890" y="1267993"/>
            <a:ext cx="2743200" cy="2514600"/>
          </a:xfrm>
          <a:prstGeom prst="rect">
            <a:avLst/>
          </a:prstGeom>
        </p:spPr>
      </p:pic>
      <p:sp>
        <p:nvSpPr>
          <p:cNvPr id="6" name="ZoneTexte 5"/>
          <p:cNvSpPr txBox="1"/>
          <p:nvPr/>
        </p:nvSpPr>
        <p:spPr>
          <a:xfrm>
            <a:off x="2526944" y="446358"/>
            <a:ext cx="4872999" cy="646331"/>
          </a:xfrm>
          <a:prstGeom prst="rect">
            <a:avLst/>
          </a:prstGeom>
          <a:noFill/>
        </p:spPr>
        <p:txBody>
          <a:bodyPr wrap="none" rtlCol="0">
            <a:spAutoFit/>
          </a:bodyPr>
          <a:lstStyle/>
          <a:p>
            <a:r>
              <a:rPr lang="en-US" sz="3600" dirty="0" smtClean="0"/>
              <a:t>Loopy belief propagation</a:t>
            </a:r>
            <a:endParaRPr lang="en-US" sz="3600" dirty="0"/>
          </a:p>
        </p:txBody>
      </p:sp>
      <p:sp>
        <p:nvSpPr>
          <p:cNvPr id="7" name="ZoneTexte 6"/>
          <p:cNvSpPr txBox="1"/>
          <p:nvPr/>
        </p:nvSpPr>
        <p:spPr>
          <a:xfrm>
            <a:off x="559267" y="1395686"/>
            <a:ext cx="4896985" cy="2862322"/>
          </a:xfrm>
          <a:prstGeom prst="rect">
            <a:avLst/>
          </a:prstGeom>
          <a:noFill/>
        </p:spPr>
        <p:txBody>
          <a:bodyPr wrap="square" rtlCol="0">
            <a:spAutoFit/>
          </a:bodyPr>
          <a:lstStyle/>
          <a:p>
            <a:pPr algn="just"/>
            <a:r>
              <a:rPr lang="en-US" dirty="0" smtClean="0"/>
              <a:t>The belief propagation is a message passing algorithm that computes exact inference on trees. It can be used in graphs with cycles as well, however its convergence is not guaranteed and the result is not exact. It is then called loopy belief propagation (LBP).</a:t>
            </a:r>
          </a:p>
          <a:p>
            <a:pPr algn="just"/>
            <a:r>
              <a:rPr lang="en-US" dirty="0" smtClean="0"/>
              <a:t>Each node send a message to its neighbors telling them how likely he believes they are in a certain state. Messages are exchanged between nodes until the beliefs are stable (if ever).</a:t>
            </a:r>
            <a:endParaRPr lang="en-US" dirty="0"/>
          </a:p>
        </p:txBody>
      </p:sp>
      <mc:AlternateContent xmlns:mc="http://schemas.openxmlformats.org/markup-compatibility/2006">
        <mc:Choice xmlns:a14="http://schemas.microsoft.com/office/drawing/2010/main" Requires="a14">
          <p:sp>
            <p:nvSpPr>
              <p:cNvPr id="8" name="ZoneTexte 7"/>
              <p:cNvSpPr txBox="1"/>
              <p:nvPr/>
            </p:nvSpPr>
            <p:spPr>
              <a:xfrm>
                <a:off x="6093470" y="3967259"/>
                <a:ext cx="3541419" cy="646331"/>
              </a:xfrm>
              <a:prstGeom prst="rect">
                <a:avLst/>
              </a:prstGeom>
              <a:noFill/>
            </p:spPr>
            <p:txBody>
              <a:bodyPr wrap="none" rtlCol="0">
                <a:spAutoFit/>
              </a:bodyPr>
              <a:lstStyle/>
              <a:p>
                <a:r>
                  <a:rPr lang="en-US" dirty="0" smtClean="0"/>
                  <a:t>Message passing from </a:t>
                </a:r>
                <a14:m>
                  <m:oMath xmlns:m="http://schemas.openxmlformats.org/officeDocument/2006/math">
                    <m:sSub>
                      <m:sSubPr>
                        <m:ctrlPr>
                          <a:rPr lang="en-US" i="1" dirty="0" smtClean="0">
                            <a:latin typeface="Cambria Math" charset="0"/>
                          </a:rPr>
                        </m:ctrlPr>
                      </m:sSubPr>
                      <m:e>
                        <m:r>
                          <a:rPr lang="fr-FR" b="0" i="1" dirty="0" smtClean="0">
                            <a:latin typeface="Cambria Math" charset="0"/>
                          </a:rPr>
                          <m:t>𝑥</m:t>
                        </m:r>
                      </m:e>
                      <m:sub>
                        <m:r>
                          <a:rPr lang="fr-FR" b="0" i="1" dirty="0" smtClean="0">
                            <a:latin typeface="Cambria Math" charset="0"/>
                          </a:rPr>
                          <m:t>1</m:t>
                        </m:r>
                      </m:sub>
                    </m:sSub>
                  </m:oMath>
                </a14:m>
                <a:r>
                  <a:rPr lang="en-US" dirty="0" smtClean="0"/>
                  <a:t> to </a:t>
                </a:r>
                <a14:m>
                  <m:oMath xmlns:m="http://schemas.openxmlformats.org/officeDocument/2006/math">
                    <m:sSub>
                      <m:sSubPr>
                        <m:ctrlPr>
                          <a:rPr lang="en-US" i="1" dirty="0">
                            <a:latin typeface="Cambria Math" charset="0"/>
                          </a:rPr>
                        </m:ctrlPr>
                      </m:sSubPr>
                      <m:e>
                        <m:r>
                          <a:rPr lang="fr-FR" i="1" dirty="0">
                            <a:latin typeface="Cambria Math" charset="0"/>
                          </a:rPr>
                          <m:t>𝑥</m:t>
                        </m:r>
                      </m:e>
                      <m:sub>
                        <m:r>
                          <a:rPr lang="fr-FR" b="0" i="1" dirty="0" smtClean="0">
                            <a:latin typeface="Cambria Math" charset="0"/>
                          </a:rPr>
                          <m:t>2</m:t>
                        </m:r>
                      </m:sub>
                    </m:sSub>
                  </m:oMath>
                </a14:m>
                <a:r>
                  <a:rPr lang="en-US" dirty="0" smtClean="0"/>
                  <a:t> with</a:t>
                </a:r>
              </a:p>
              <a:p>
                <a:r>
                  <a:rPr lang="en-US" dirty="0" smtClean="0"/>
                  <a:t>potential A and neighbors B, C, D</a:t>
                </a:r>
                <a:endParaRPr lang="en-US" dirty="0"/>
              </a:p>
            </p:txBody>
          </p:sp>
        </mc:Choice>
        <mc:Fallback>
          <p:sp>
            <p:nvSpPr>
              <p:cNvPr id="8" name="ZoneTexte 7"/>
              <p:cNvSpPr txBox="1">
                <a:spLocks noRot="1" noChangeAspect="1" noMove="1" noResize="1" noEditPoints="1" noAdjustHandles="1" noChangeArrowheads="1" noChangeShapeType="1" noTextEdit="1"/>
              </p:cNvSpPr>
              <p:nvPr/>
            </p:nvSpPr>
            <p:spPr>
              <a:xfrm>
                <a:off x="6093470" y="3967259"/>
                <a:ext cx="3541419" cy="646331"/>
              </a:xfrm>
              <a:prstGeom prst="rect">
                <a:avLst/>
              </a:prstGeom>
              <a:blipFill rotWithShape="0">
                <a:blip r:embed="rId3"/>
                <a:stretch>
                  <a:fillRect l="-1549" t="-5660" r="-688"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726360" y="4627341"/>
                <a:ext cx="5367110" cy="828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fr-FR" b="0" i="1" smtClean="0">
                              <a:latin typeface="Cambria Math" charset="0"/>
                            </a:rPr>
                            <m:t>𝑚</m:t>
                          </m:r>
                        </m:e>
                        <m:sub>
                          <m:r>
                            <a:rPr lang="fr-FR" b="0" i="1" smtClean="0">
                              <a:latin typeface="Cambria Math" charset="0"/>
                            </a:rPr>
                            <m:t>𝑗</m:t>
                          </m:r>
                          <m:r>
                            <a:rPr lang="is-IS" b="0" i="1" smtClean="0">
                              <a:latin typeface="Cambria Math" charset="0"/>
                              <a:ea typeface="Cambria Math" charset="0"/>
                              <a:cs typeface="Cambria Math" charset="0"/>
                            </a:rPr>
                            <m:t>→</m:t>
                          </m:r>
                          <m:r>
                            <a:rPr lang="fr-FR" i="1">
                              <a:latin typeface="Cambria Math" charset="0"/>
                            </a:rPr>
                            <m:t>𝑖</m:t>
                          </m:r>
                        </m:sub>
                      </m:sSub>
                      <m:r>
                        <a:rPr lang="fr-FR" b="0" i="1" smtClean="0">
                          <a:latin typeface="Cambria Math" charset="0"/>
                        </a:rPr>
                        <m:t>(</m:t>
                      </m:r>
                      <m:sSub>
                        <m:sSubPr>
                          <m:ctrlPr>
                            <a:rPr lang="en-US" b="0" i="1" smtClean="0">
                              <a:latin typeface="Cambria Math" charset="0"/>
                            </a:rPr>
                          </m:ctrlPr>
                        </m:sSubPr>
                        <m:e>
                          <m:r>
                            <a:rPr lang="fr-FR" b="0" i="1" smtClean="0">
                              <a:latin typeface="Cambria Math" charset="0"/>
                            </a:rPr>
                            <m:t>𝑥</m:t>
                          </m:r>
                        </m:e>
                        <m:sub>
                          <m:r>
                            <a:rPr lang="fr-FR" b="0" i="1" smtClean="0">
                              <a:latin typeface="Cambria Math" charset="0"/>
                            </a:rPr>
                            <m:t>𝑖</m:t>
                          </m:r>
                        </m:sub>
                      </m:sSub>
                      <m:r>
                        <a:rPr lang="fr-FR" b="0" i="1" smtClean="0">
                          <a:latin typeface="Cambria Math" charset="0"/>
                        </a:rPr>
                        <m:t>)</m:t>
                      </m:r>
                      <m:r>
                        <a:rPr lang="fr-FR" i="1">
                          <a:latin typeface="Cambria Math" charset="0"/>
                        </a:rPr>
                        <m:t>=</m:t>
                      </m:r>
                      <m:r>
                        <a:rPr lang="fr-FR" b="0" i="1" smtClean="0">
                          <a:latin typeface="Cambria Math" charset="0"/>
                        </a:rPr>
                        <m:t> </m:t>
                      </m:r>
                      <m:nary>
                        <m:naryPr>
                          <m:chr m:val="∑"/>
                          <m:supHide m:val="on"/>
                          <m:ctrlPr>
                            <a:rPr lang="fr-FR" b="0" i="1" smtClean="0">
                              <a:latin typeface="Cambria Math" charset="0"/>
                            </a:rPr>
                          </m:ctrlPr>
                        </m:naryPr>
                        <m:sub>
                          <m:sSub>
                            <m:sSubPr>
                              <m:ctrlPr>
                                <a:rPr lang="en-US" b="0" i="1" smtClean="0">
                                  <a:latin typeface="Cambria Math" charset="0"/>
                                </a:rPr>
                              </m:ctrlPr>
                            </m:sSubPr>
                            <m:e>
                              <m:r>
                                <a:rPr lang="fr-FR" b="0" i="1" smtClean="0">
                                  <a:latin typeface="Cambria Math" charset="0"/>
                                </a:rPr>
                                <m:t>𝑥</m:t>
                              </m:r>
                            </m:e>
                            <m:sub>
                              <m:r>
                                <a:rPr lang="fr-FR" b="0" i="1" smtClean="0">
                                  <a:latin typeface="Cambria Math" charset="0"/>
                                </a:rPr>
                                <m:t>𝑗</m:t>
                              </m:r>
                            </m:sub>
                          </m:sSub>
                        </m:sub>
                        <m:sup/>
                        <m:e>
                          <m:sSub>
                            <m:sSubPr>
                              <m:ctrlPr>
                                <a:rPr lang="en-US" b="0" i="1" smtClean="0">
                                  <a:latin typeface="Cambria Math" charset="0"/>
                                </a:rPr>
                              </m:ctrlPr>
                            </m:sSubPr>
                            <m:e>
                              <m:r>
                                <a:rPr lang="fr-FR" b="0" i="1" smtClean="0">
                                  <a:latin typeface="Cambria Math" charset="0"/>
                                </a:rPr>
                                <m:t>𝜓</m:t>
                              </m:r>
                            </m:e>
                            <m:sub>
                              <m:r>
                                <a:rPr lang="fr-FR" b="0" i="1" smtClean="0">
                                  <a:latin typeface="Cambria Math" charset="0"/>
                                </a:rPr>
                                <m:t>𝑗</m:t>
                              </m:r>
                            </m:sub>
                          </m:sSub>
                          <m:r>
                            <a:rPr lang="fr-FR" b="0" i="1" smtClean="0">
                              <a:latin typeface="Cambria Math" charset="0"/>
                            </a:rPr>
                            <m:t>(</m:t>
                          </m:r>
                          <m:sSub>
                            <m:sSubPr>
                              <m:ctrlPr>
                                <a:rPr lang="en-US" b="0" i="1" smtClean="0">
                                  <a:latin typeface="Cambria Math" charset="0"/>
                                </a:rPr>
                              </m:ctrlPr>
                            </m:sSubPr>
                            <m:e>
                              <m:r>
                                <a:rPr lang="fr-FR" b="0" i="1" smtClean="0">
                                  <a:latin typeface="Cambria Math" charset="0"/>
                                </a:rPr>
                                <m:t>𝑥</m:t>
                              </m:r>
                            </m:e>
                            <m:sub>
                              <m:r>
                                <a:rPr lang="fr-FR" b="0" i="1" smtClean="0">
                                  <a:latin typeface="Cambria Math" charset="0"/>
                                </a:rPr>
                                <m:t>𝑗</m:t>
                              </m:r>
                            </m:sub>
                          </m:sSub>
                          <m:r>
                            <a:rPr lang="fr-FR" b="0" i="1" smtClean="0">
                              <a:latin typeface="Cambria Math" charset="0"/>
                            </a:rPr>
                            <m:t>)</m:t>
                          </m:r>
                          <m:sSub>
                            <m:sSubPr>
                              <m:ctrlPr>
                                <a:rPr lang="en-US" b="0" i="1" smtClean="0">
                                  <a:latin typeface="Cambria Math" charset="0"/>
                                </a:rPr>
                              </m:ctrlPr>
                            </m:sSubPr>
                            <m:e>
                              <m:r>
                                <a:rPr lang="fr-FR" b="0" i="1" smtClean="0">
                                  <a:latin typeface="Cambria Math" charset="0"/>
                                </a:rPr>
                                <m:t>𝜓</m:t>
                              </m:r>
                            </m:e>
                            <m:sub>
                              <m:r>
                                <a:rPr lang="fr-FR" b="0" i="1" smtClean="0">
                                  <a:latin typeface="Cambria Math" charset="0"/>
                                </a:rPr>
                                <m:t>𝑗</m:t>
                              </m:r>
                              <m:r>
                                <a:rPr lang="fr-FR" b="0" i="1" smtClean="0">
                                  <a:latin typeface="Cambria Math" charset="0"/>
                                </a:rPr>
                                <m:t>,</m:t>
                              </m:r>
                              <m:r>
                                <a:rPr lang="fr-FR" b="0" i="1" smtClean="0">
                                  <a:latin typeface="Cambria Math" charset="0"/>
                                </a:rPr>
                                <m:t>𝑖</m:t>
                              </m:r>
                            </m:sub>
                          </m:sSub>
                          <m:r>
                            <a:rPr lang="fr-FR" b="0" i="1" smtClean="0">
                              <a:latin typeface="Cambria Math" charset="0"/>
                            </a:rPr>
                            <m:t>(</m:t>
                          </m:r>
                          <m:sSub>
                            <m:sSubPr>
                              <m:ctrlPr>
                                <a:rPr lang="en-US" b="0" i="1" smtClean="0">
                                  <a:latin typeface="Cambria Math" charset="0"/>
                                </a:rPr>
                              </m:ctrlPr>
                            </m:sSubPr>
                            <m:e>
                              <m:r>
                                <a:rPr lang="fr-FR" b="0" i="1" smtClean="0">
                                  <a:latin typeface="Cambria Math" charset="0"/>
                                </a:rPr>
                                <m:t>𝑥</m:t>
                              </m:r>
                            </m:e>
                            <m:sub>
                              <m:r>
                                <a:rPr lang="fr-FR" b="0" i="1" smtClean="0">
                                  <a:latin typeface="Cambria Math" charset="0"/>
                                </a:rPr>
                                <m:t>𝑖</m:t>
                              </m:r>
                            </m:sub>
                          </m:sSub>
                          <m:r>
                            <a:rPr lang="fr-FR" b="0" i="1" smtClean="0">
                              <a:latin typeface="Cambria Math" charset="0"/>
                            </a:rPr>
                            <m:t>,</m:t>
                          </m:r>
                          <m:sSub>
                            <m:sSubPr>
                              <m:ctrlPr>
                                <a:rPr lang="en-US" b="0" i="1" smtClean="0">
                                  <a:latin typeface="Cambria Math" charset="0"/>
                                </a:rPr>
                              </m:ctrlPr>
                            </m:sSubPr>
                            <m:e>
                              <m:r>
                                <a:rPr lang="fr-FR" b="0" i="1" smtClean="0">
                                  <a:latin typeface="Cambria Math" charset="0"/>
                                </a:rPr>
                                <m:t>𝑥</m:t>
                              </m:r>
                            </m:e>
                            <m:sub>
                              <m:r>
                                <a:rPr lang="fr-FR" b="0" i="1" smtClean="0">
                                  <a:latin typeface="Cambria Math" charset="0"/>
                                </a:rPr>
                                <m:t>𝑗</m:t>
                              </m:r>
                            </m:sub>
                          </m:sSub>
                          <m:r>
                            <a:rPr lang="fr-FR" b="0" i="1" smtClean="0">
                              <a:latin typeface="Cambria Math" charset="0"/>
                            </a:rPr>
                            <m:t>)</m:t>
                          </m:r>
                        </m:e>
                      </m:nary>
                      <m:nary>
                        <m:naryPr>
                          <m:chr m:val="∏"/>
                          <m:supHide m:val="on"/>
                          <m:ctrlPr>
                            <a:rPr lang="fr-FR" b="0" i="1" smtClean="0">
                              <a:latin typeface="Cambria Math" charset="0"/>
                            </a:rPr>
                          </m:ctrlPr>
                        </m:naryPr>
                        <m:sub>
                          <m:r>
                            <m:rPr>
                              <m:brk m:alnAt="7"/>
                            </m:rPr>
                            <a:rPr lang="fr-FR" b="0" i="1" smtClean="0">
                              <a:latin typeface="Cambria Math" charset="0"/>
                            </a:rPr>
                            <m:t>𝑘</m:t>
                          </m:r>
                          <m:r>
                            <a:rPr lang="fr-FR" b="0" i="1" smtClean="0">
                              <a:latin typeface="Cambria Math" charset="0"/>
                              <a:ea typeface="Cambria Math" charset="0"/>
                              <a:cs typeface="Cambria Math" charset="0"/>
                            </a:rPr>
                            <m:t>∈</m:t>
                          </m:r>
                          <m:r>
                            <a:rPr lang="fr-FR" b="0" i="1" smtClean="0">
                              <a:latin typeface="Cambria Math" charset="0"/>
                              <a:ea typeface="Cambria Math" charset="0"/>
                              <a:cs typeface="Cambria Math" charset="0"/>
                            </a:rPr>
                            <m:t>𝑁</m:t>
                          </m:r>
                          <m:d>
                            <m:dPr>
                              <m:ctrlPr>
                                <a:rPr lang="fr-FR" b="0" i="1" smtClean="0">
                                  <a:latin typeface="Cambria Math" charset="0"/>
                                  <a:ea typeface="Cambria Math" charset="0"/>
                                  <a:cs typeface="Cambria Math" charset="0"/>
                                </a:rPr>
                              </m:ctrlPr>
                            </m:dPr>
                            <m:e>
                              <m:r>
                                <m:rPr>
                                  <m:brk m:alnAt="7"/>
                                </m:rPr>
                                <a:rPr lang="fr-FR" b="0" i="1" smtClean="0">
                                  <a:latin typeface="Cambria Math" charset="0"/>
                                  <a:ea typeface="Cambria Math" charset="0"/>
                                  <a:cs typeface="Cambria Math" charset="0"/>
                                </a:rPr>
                                <m:t>𝑗</m:t>
                              </m:r>
                            </m:e>
                          </m:d>
                          <m:r>
                            <m:rPr>
                              <m:brk m:alnAt="7"/>
                            </m:rPr>
                            <a:rPr lang="fr-FR" i="1">
                              <a:latin typeface="Cambria Math" charset="0"/>
                              <a:ea typeface="Cambria Math" charset="0"/>
                              <a:cs typeface="Cambria Math" charset="0"/>
                            </a:rPr>
                            <m:t>∖</m:t>
                          </m:r>
                          <m:d>
                            <m:dPr>
                              <m:begChr m:val="{"/>
                              <m:endChr m:val="}"/>
                              <m:ctrlPr>
                                <a:rPr lang="fr-FR" i="1" smtClean="0">
                                  <a:latin typeface="Cambria Math" charset="0"/>
                                  <a:ea typeface="Cambria Math" charset="0"/>
                                  <a:cs typeface="Cambria Math" charset="0"/>
                                </a:rPr>
                              </m:ctrlPr>
                            </m:dPr>
                            <m:e>
                              <m:r>
                                <a:rPr lang="fr-FR" b="0" i="1" smtClean="0">
                                  <a:latin typeface="Cambria Math" charset="0"/>
                                  <a:ea typeface="Cambria Math" charset="0"/>
                                  <a:cs typeface="Cambria Math" charset="0"/>
                                </a:rPr>
                                <m:t>𝑖</m:t>
                              </m:r>
                            </m:e>
                          </m:d>
                        </m:sub>
                        <m:sup/>
                        <m:e>
                          <m:sSub>
                            <m:sSubPr>
                              <m:ctrlPr>
                                <a:rPr lang="en-US" i="1">
                                  <a:latin typeface="Cambria Math" charset="0"/>
                                </a:rPr>
                              </m:ctrlPr>
                            </m:sSubPr>
                            <m:e>
                              <m:r>
                                <a:rPr lang="fr-FR" i="1">
                                  <a:latin typeface="Cambria Math" charset="0"/>
                                </a:rPr>
                                <m:t>𝑚</m:t>
                              </m:r>
                            </m:e>
                            <m:sub>
                              <m:r>
                                <a:rPr lang="fr-FR" b="0" i="1" smtClean="0">
                                  <a:latin typeface="Cambria Math" charset="0"/>
                                </a:rPr>
                                <m:t>𝑘</m:t>
                              </m:r>
                              <m:r>
                                <a:rPr lang="is-IS" i="1">
                                  <a:latin typeface="Cambria Math" charset="0"/>
                                  <a:ea typeface="Cambria Math" charset="0"/>
                                  <a:cs typeface="Cambria Math" charset="0"/>
                                </a:rPr>
                                <m:t>→</m:t>
                              </m:r>
                              <m:r>
                                <a:rPr lang="fr-FR" b="0" i="1" smtClean="0">
                                  <a:latin typeface="Cambria Math" charset="0"/>
                                </a:rPr>
                                <m:t>𝑗</m:t>
                              </m:r>
                            </m:sub>
                          </m:sSub>
                          <m:r>
                            <a:rPr lang="fr-FR" b="0" i="1" smtClean="0">
                              <a:latin typeface="Cambria Math" charset="0"/>
                            </a:rPr>
                            <m:t>(</m:t>
                          </m:r>
                          <m:sSub>
                            <m:sSubPr>
                              <m:ctrlPr>
                                <a:rPr lang="en-US" b="0" i="1" smtClean="0">
                                  <a:latin typeface="Cambria Math" charset="0"/>
                                </a:rPr>
                              </m:ctrlPr>
                            </m:sSubPr>
                            <m:e>
                              <m:r>
                                <a:rPr lang="fr-FR" b="0" i="1" smtClean="0">
                                  <a:latin typeface="Cambria Math" charset="0"/>
                                </a:rPr>
                                <m:t>𝑥</m:t>
                              </m:r>
                            </m:e>
                            <m:sub>
                              <m:r>
                                <a:rPr lang="fr-FR" b="0" i="1" smtClean="0">
                                  <a:latin typeface="Cambria Math" charset="0"/>
                                </a:rPr>
                                <m:t>𝑗</m:t>
                              </m:r>
                            </m:sub>
                          </m:sSub>
                          <m:r>
                            <a:rPr lang="fr-FR" b="0" i="1" smtClean="0">
                              <a:latin typeface="Cambria Math" charset="0"/>
                            </a:rPr>
                            <m:t>)</m:t>
                          </m:r>
                        </m:e>
                      </m:nary>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726360" y="4627341"/>
                <a:ext cx="5367110" cy="82856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136525" y="5455901"/>
                <a:ext cx="5742467" cy="80592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fr-FR" b="0" i="1" smtClean="0">
                          <a:latin typeface="Cambria Math" charset="0"/>
                        </a:rPr>
                        <m:t>𝑝</m:t>
                      </m:r>
                      <m:r>
                        <a:rPr lang="fr-FR" i="1">
                          <a:latin typeface="Cambria Math" charset="0"/>
                        </a:rPr>
                        <m:t>(</m:t>
                      </m:r>
                      <m:sSub>
                        <m:sSubPr>
                          <m:ctrlPr>
                            <a:rPr lang="en-US" i="1">
                              <a:latin typeface="Cambria Math" charset="0"/>
                            </a:rPr>
                          </m:ctrlPr>
                        </m:sSubPr>
                        <m:e>
                          <m:r>
                            <a:rPr lang="fr-FR" i="1">
                              <a:latin typeface="Cambria Math" charset="0"/>
                            </a:rPr>
                            <m:t>𝑥</m:t>
                          </m:r>
                        </m:e>
                        <m:sub>
                          <m:r>
                            <a:rPr lang="fr-FR" i="1">
                              <a:latin typeface="Cambria Math" charset="0"/>
                            </a:rPr>
                            <m:t>𝑖</m:t>
                          </m:r>
                        </m:sub>
                      </m:sSub>
                      <m:r>
                        <a:rPr lang="fr-FR" i="1">
                          <a:latin typeface="Cambria Math" charset="0"/>
                        </a:rPr>
                        <m:t>)</m:t>
                      </m:r>
                      <m:r>
                        <a:rPr lang="fr-FR" i="1">
                          <a:latin typeface="Cambria Math" charset="0"/>
                        </a:rPr>
                        <m:t>=</m:t>
                      </m:r>
                      <m:f>
                        <m:fPr>
                          <m:ctrlPr>
                            <a:rPr lang="mr-IN" i="1" smtClean="0">
                              <a:latin typeface="Cambria Math" charset="0"/>
                            </a:rPr>
                          </m:ctrlPr>
                        </m:fPr>
                        <m:num>
                          <m:r>
                            <a:rPr lang="fr-FR" b="0" i="1" smtClean="0">
                              <a:latin typeface="Cambria Math" charset="0"/>
                            </a:rPr>
                            <m:t>1</m:t>
                          </m:r>
                        </m:num>
                        <m:den>
                          <m:r>
                            <a:rPr lang="fr-FR" b="0" i="1" smtClean="0">
                              <a:latin typeface="Cambria Math" charset="0"/>
                            </a:rPr>
                            <m:t>𝑍</m:t>
                          </m:r>
                        </m:den>
                      </m:f>
                      <m:sSub>
                        <m:sSubPr>
                          <m:ctrlPr>
                            <a:rPr lang="en-US" i="1">
                              <a:latin typeface="Cambria Math" charset="0"/>
                            </a:rPr>
                          </m:ctrlPr>
                        </m:sSubPr>
                        <m:e>
                          <m:r>
                            <a:rPr lang="fr-FR" i="1">
                              <a:latin typeface="Cambria Math" charset="0"/>
                            </a:rPr>
                            <m:t>𝜓</m:t>
                          </m:r>
                        </m:e>
                        <m:sub>
                          <m:r>
                            <a:rPr lang="fr-FR" i="1">
                              <a:latin typeface="Cambria Math" charset="0"/>
                            </a:rPr>
                            <m:t>𝑖</m:t>
                          </m:r>
                        </m:sub>
                      </m:sSub>
                      <m:r>
                        <a:rPr lang="fr-FR" i="1">
                          <a:latin typeface="Cambria Math" charset="0"/>
                        </a:rPr>
                        <m:t>(</m:t>
                      </m:r>
                      <m:sSub>
                        <m:sSubPr>
                          <m:ctrlPr>
                            <a:rPr lang="en-US" i="1">
                              <a:latin typeface="Cambria Math" charset="0"/>
                            </a:rPr>
                          </m:ctrlPr>
                        </m:sSubPr>
                        <m:e>
                          <m:r>
                            <a:rPr lang="fr-FR" i="1">
                              <a:latin typeface="Cambria Math" charset="0"/>
                            </a:rPr>
                            <m:t>𝑥</m:t>
                          </m:r>
                        </m:e>
                        <m:sub>
                          <m:r>
                            <a:rPr lang="fr-FR" i="1">
                              <a:latin typeface="Cambria Math" charset="0"/>
                            </a:rPr>
                            <m:t>𝑖</m:t>
                          </m:r>
                        </m:sub>
                      </m:sSub>
                      <m:r>
                        <a:rPr lang="fr-FR" i="1">
                          <a:latin typeface="Cambria Math" charset="0"/>
                        </a:rPr>
                        <m:t>)</m:t>
                      </m:r>
                      <m:nary>
                        <m:naryPr>
                          <m:chr m:val="∏"/>
                          <m:supHide m:val="on"/>
                          <m:ctrlPr>
                            <a:rPr lang="fr-FR" i="1">
                              <a:latin typeface="Cambria Math" charset="0"/>
                            </a:rPr>
                          </m:ctrlPr>
                        </m:naryPr>
                        <m:sub>
                          <m:r>
                            <m:rPr>
                              <m:brk m:alnAt="7"/>
                            </m:rPr>
                            <a:rPr lang="fr-FR" i="1">
                              <a:latin typeface="Cambria Math" charset="0"/>
                            </a:rPr>
                            <m:t>𝑘</m:t>
                          </m:r>
                          <m:r>
                            <a:rPr lang="fr-FR" i="1">
                              <a:latin typeface="Cambria Math" charset="0"/>
                              <a:ea typeface="Cambria Math" charset="0"/>
                              <a:cs typeface="Cambria Math" charset="0"/>
                            </a:rPr>
                            <m:t>∈</m:t>
                          </m:r>
                          <m:r>
                            <a:rPr lang="fr-FR" i="1">
                              <a:latin typeface="Cambria Math" charset="0"/>
                              <a:ea typeface="Cambria Math" charset="0"/>
                              <a:cs typeface="Cambria Math" charset="0"/>
                            </a:rPr>
                            <m:t>𝑁</m:t>
                          </m:r>
                          <m:d>
                            <m:dPr>
                              <m:ctrlPr>
                                <a:rPr lang="fr-FR" i="1">
                                  <a:latin typeface="Cambria Math" charset="0"/>
                                  <a:ea typeface="Cambria Math" charset="0"/>
                                  <a:cs typeface="Cambria Math" charset="0"/>
                                </a:rPr>
                              </m:ctrlPr>
                            </m:dPr>
                            <m:e>
                              <m:r>
                                <a:rPr lang="fr-FR" b="0" i="1" smtClean="0">
                                  <a:latin typeface="Cambria Math" charset="0"/>
                                  <a:ea typeface="Cambria Math" charset="0"/>
                                  <a:cs typeface="Cambria Math" charset="0"/>
                                </a:rPr>
                                <m:t>𝑖</m:t>
                              </m:r>
                            </m:e>
                          </m:d>
                        </m:sub>
                        <m:sup/>
                        <m:e>
                          <m:sSub>
                            <m:sSubPr>
                              <m:ctrlPr>
                                <a:rPr lang="en-US" i="1">
                                  <a:latin typeface="Cambria Math" charset="0"/>
                                </a:rPr>
                              </m:ctrlPr>
                            </m:sSubPr>
                            <m:e>
                              <m:r>
                                <a:rPr lang="fr-FR" i="1">
                                  <a:latin typeface="Cambria Math" charset="0"/>
                                </a:rPr>
                                <m:t>𝑚</m:t>
                              </m:r>
                            </m:e>
                            <m:sub>
                              <m:r>
                                <a:rPr lang="fr-FR" i="1">
                                  <a:latin typeface="Cambria Math" charset="0"/>
                                </a:rPr>
                                <m:t>𝑘</m:t>
                              </m:r>
                              <m:r>
                                <a:rPr lang="is-IS" i="1">
                                  <a:latin typeface="Cambria Math" charset="0"/>
                                  <a:ea typeface="Cambria Math" charset="0"/>
                                  <a:cs typeface="Cambria Math" charset="0"/>
                                </a:rPr>
                                <m:t>→</m:t>
                              </m:r>
                              <m:r>
                                <a:rPr lang="fr-FR" b="0" i="1" smtClean="0">
                                  <a:latin typeface="Cambria Math" charset="0"/>
                                </a:rPr>
                                <m:t>𝑖</m:t>
                              </m:r>
                            </m:sub>
                          </m:sSub>
                          <m:r>
                            <a:rPr lang="fr-FR" i="1">
                              <a:latin typeface="Cambria Math" charset="0"/>
                            </a:rPr>
                            <m:t>(</m:t>
                          </m:r>
                          <m:sSub>
                            <m:sSubPr>
                              <m:ctrlPr>
                                <a:rPr lang="en-US" i="1">
                                  <a:latin typeface="Cambria Math" charset="0"/>
                                </a:rPr>
                              </m:ctrlPr>
                            </m:sSubPr>
                            <m:e>
                              <m:r>
                                <a:rPr lang="fr-FR" i="1">
                                  <a:latin typeface="Cambria Math" charset="0"/>
                                </a:rPr>
                                <m:t>𝑥</m:t>
                              </m:r>
                            </m:e>
                            <m:sub>
                              <m:r>
                                <a:rPr lang="fr-FR" b="0" i="1" smtClean="0">
                                  <a:latin typeface="Cambria Math" charset="0"/>
                                </a:rPr>
                                <m:t>𝑖</m:t>
                              </m:r>
                            </m:sub>
                          </m:sSub>
                          <m:r>
                            <a:rPr lang="fr-FR" i="1">
                              <a:latin typeface="Cambria Math" charset="0"/>
                            </a:rPr>
                            <m:t>)</m:t>
                          </m:r>
                        </m:e>
                      </m:nary>
                    </m:oMath>
                  </m:oMathPara>
                </a14:m>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136525" y="5455901"/>
                <a:ext cx="5742467" cy="80592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960805" y="4802645"/>
                <a:ext cx="3324949" cy="130651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fr-FR" i="1">
                              <a:latin typeface="Cambria Math" charset="0"/>
                            </a:rPr>
                            <m:t>𝜓</m:t>
                          </m:r>
                        </m:e>
                        <m:sub>
                          <m:r>
                            <a:rPr lang="fr-FR" i="1">
                              <a:latin typeface="Cambria Math" charset="0"/>
                            </a:rPr>
                            <m:t>𝑖</m:t>
                          </m:r>
                        </m:sub>
                      </m:sSub>
                      <m:d>
                        <m:dPr>
                          <m:ctrlPr>
                            <a:rPr lang="fr-FR" i="1">
                              <a:latin typeface="Cambria Math" charset="0"/>
                            </a:rPr>
                          </m:ctrlPr>
                        </m:dPr>
                        <m:e>
                          <m:sSub>
                            <m:sSubPr>
                              <m:ctrlPr>
                                <a:rPr lang="en-US" i="1">
                                  <a:latin typeface="Cambria Math" charset="0"/>
                                </a:rPr>
                              </m:ctrlPr>
                            </m:sSubPr>
                            <m:e>
                              <m:r>
                                <a:rPr lang="fr-FR" i="1">
                                  <a:latin typeface="Cambria Math" charset="0"/>
                                </a:rPr>
                                <m:t>𝑥</m:t>
                              </m:r>
                            </m:e>
                            <m:sub>
                              <m:r>
                                <a:rPr lang="fr-FR" i="1">
                                  <a:latin typeface="Cambria Math" charset="0"/>
                                </a:rPr>
                                <m:t>𝑖</m:t>
                              </m:r>
                            </m:sub>
                          </m:sSub>
                        </m:e>
                      </m:d>
                      <m:r>
                        <a:rPr lang="fr-FR" b="0" i="1" smtClean="0">
                          <a:latin typeface="Cambria Math" charset="0"/>
                        </a:rPr>
                        <m:t>=</m:t>
                      </m:r>
                      <m:func>
                        <m:funcPr>
                          <m:ctrlPr>
                            <a:rPr lang="fr-FR" b="0" i="1" smtClean="0">
                              <a:latin typeface="Cambria Math" charset="0"/>
                            </a:rPr>
                          </m:ctrlPr>
                        </m:funcPr>
                        <m:fName>
                          <m:r>
                            <m:rPr>
                              <m:sty m:val="p"/>
                            </m:rPr>
                            <a:rPr lang="fr-FR" b="0" i="0" smtClean="0">
                              <a:latin typeface="Cambria Math" charset="0"/>
                            </a:rPr>
                            <m:t>exp</m:t>
                          </m:r>
                        </m:fName>
                        <m:e>
                          <m:d>
                            <m:dPr>
                              <m:ctrlPr>
                                <a:rPr lang="fr-FR" b="0" i="1" smtClean="0">
                                  <a:latin typeface="Cambria Math" charset="0"/>
                                </a:rPr>
                              </m:ctrlPr>
                            </m:dPr>
                            <m:e>
                              <m:sSub>
                                <m:sSubPr>
                                  <m:ctrlPr>
                                    <a:rPr lang="en-US" b="0" i="1" smtClean="0">
                                      <a:latin typeface="Cambria Math" charset="0"/>
                                    </a:rPr>
                                  </m:ctrlPr>
                                </m:sSubPr>
                                <m:e>
                                  <m:f>
                                    <m:fPr>
                                      <m:ctrlPr>
                                        <a:rPr lang="mr-IN" b="0" i="1" smtClean="0">
                                          <a:latin typeface="Cambria Math" charset="0"/>
                                        </a:rPr>
                                      </m:ctrlPr>
                                    </m:fPr>
                                    <m:num>
                                      <m:r>
                                        <a:rPr lang="fr-FR" b="0" i="1" smtClean="0">
                                          <a:latin typeface="Cambria Math" charset="0"/>
                                        </a:rPr>
                                        <m:t>1</m:t>
                                      </m:r>
                                    </m:num>
                                    <m:den>
                                      <m:r>
                                        <a:rPr lang="fr-FR" b="0" i="1" smtClean="0">
                                          <a:latin typeface="Cambria Math" charset="0"/>
                                        </a:rPr>
                                        <m:t>2</m:t>
                                      </m:r>
                                    </m:den>
                                  </m:f>
                                  <m:r>
                                    <a:rPr lang="fr-FR" b="0" i="1" smtClean="0">
                                      <a:latin typeface="Cambria Math" charset="0"/>
                                    </a:rPr>
                                    <m:t>𝑏</m:t>
                                  </m:r>
                                </m:e>
                                <m:sub>
                                  <m:r>
                                    <a:rPr lang="fr-FR" b="0" i="1" smtClean="0">
                                      <a:latin typeface="Cambria Math" charset="0"/>
                                    </a:rPr>
                                    <m:t>𝑖</m:t>
                                  </m:r>
                                </m:sub>
                              </m:sSub>
                              <m:r>
                                <a:rPr lang="fr-FR" b="0" i="1" smtClean="0">
                                  <a:latin typeface="Cambria Math" charset="0"/>
                                </a:rPr>
                                <m:t>.</m:t>
                              </m:r>
                              <m:sSub>
                                <m:sSubPr>
                                  <m:ctrlPr>
                                    <a:rPr lang="en-US" b="0" i="1" smtClean="0">
                                      <a:latin typeface="Cambria Math" charset="0"/>
                                    </a:rPr>
                                  </m:ctrlPr>
                                </m:sSubPr>
                                <m:e>
                                  <m:r>
                                    <a:rPr lang="fr-FR" b="0" i="1" smtClean="0">
                                      <a:latin typeface="Cambria Math" charset="0"/>
                                    </a:rPr>
                                    <m:t>𝑥</m:t>
                                  </m:r>
                                </m:e>
                                <m:sub>
                                  <m:r>
                                    <a:rPr lang="fr-FR" b="0" i="1" smtClean="0">
                                      <a:latin typeface="Cambria Math" charset="0"/>
                                    </a:rPr>
                                    <m:t>𝑖</m:t>
                                  </m:r>
                                </m:sub>
                              </m:sSub>
                            </m:e>
                          </m:d>
                        </m:e>
                      </m:func>
                    </m:oMath>
                  </m:oMathPara>
                </a14:m>
                <a:endParaRPr lang="fr-FR" b="0" dirty="0" smtClean="0"/>
              </a:p>
              <a:p>
                <a:endParaRPr lang="fr-FR" sz="900" b="0" dirty="0" smtClean="0"/>
              </a:p>
              <a:p>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fr-FR" i="1">
                              <a:latin typeface="Cambria Math" charset="0"/>
                            </a:rPr>
                            <m:t>𝜓</m:t>
                          </m:r>
                        </m:e>
                        <m:sub>
                          <m:r>
                            <a:rPr lang="fr-FR" i="1">
                              <a:latin typeface="Cambria Math" charset="0"/>
                            </a:rPr>
                            <m:t>𝑖</m:t>
                          </m:r>
                          <m:r>
                            <a:rPr lang="fr-FR" b="0" i="1" smtClean="0">
                              <a:latin typeface="Cambria Math" charset="0"/>
                            </a:rPr>
                            <m:t>,</m:t>
                          </m:r>
                          <m:r>
                            <a:rPr lang="fr-FR" b="0" i="1" smtClean="0">
                              <a:latin typeface="Cambria Math" charset="0"/>
                            </a:rPr>
                            <m:t>𝑗</m:t>
                          </m:r>
                        </m:sub>
                      </m:sSub>
                      <m:d>
                        <m:dPr>
                          <m:ctrlPr>
                            <a:rPr lang="fr-FR" i="1">
                              <a:latin typeface="Cambria Math" charset="0"/>
                            </a:rPr>
                          </m:ctrlPr>
                        </m:dPr>
                        <m:e>
                          <m:sSub>
                            <m:sSubPr>
                              <m:ctrlPr>
                                <a:rPr lang="en-US" i="1">
                                  <a:latin typeface="Cambria Math" charset="0"/>
                                </a:rPr>
                              </m:ctrlPr>
                            </m:sSubPr>
                            <m:e>
                              <m:r>
                                <a:rPr lang="fr-FR" i="1">
                                  <a:latin typeface="Cambria Math" charset="0"/>
                                </a:rPr>
                                <m:t>𝑥</m:t>
                              </m:r>
                            </m:e>
                            <m:sub>
                              <m:r>
                                <a:rPr lang="fr-FR" i="1">
                                  <a:latin typeface="Cambria Math" charset="0"/>
                                </a:rPr>
                                <m:t>𝑖</m:t>
                              </m:r>
                            </m:sub>
                          </m:sSub>
                          <m:r>
                            <a:rPr lang="fr-FR" b="0" i="1" smtClean="0">
                              <a:latin typeface="Cambria Math" charset="0"/>
                            </a:rPr>
                            <m:t>,</m:t>
                          </m:r>
                          <m:sSub>
                            <m:sSubPr>
                              <m:ctrlPr>
                                <a:rPr lang="en-US" i="1">
                                  <a:latin typeface="Cambria Math" charset="0"/>
                                </a:rPr>
                              </m:ctrlPr>
                            </m:sSubPr>
                            <m:e>
                              <m:r>
                                <a:rPr lang="fr-FR" i="1">
                                  <a:latin typeface="Cambria Math" charset="0"/>
                                </a:rPr>
                                <m:t>𝑥</m:t>
                              </m:r>
                            </m:e>
                            <m:sub>
                              <m:r>
                                <a:rPr lang="fr-FR" b="0" i="1" smtClean="0">
                                  <a:latin typeface="Cambria Math" charset="0"/>
                                </a:rPr>
                                <m:t>𝑗</m:t>
                              </m:r>
                            </m:sub>
                          </m:sSub>
                        </m:e>
                      </m:d>
                      <m:r>
                        <a:rPr lang="fr-FR" i="1">
                          <a:latin typeface="Cambria Math" charset="0"/>
                        </a:rPr>
                        <m:t>=</m:t>
                      </m:r>
                      <m:func>
                        <m:funcPr>
                          <m:ctrlPr>
                            <a:rPr lang="fr-FR" i="1">
                              <a:latin typeface="Cambria Math" charset="0"/>
                            </a:rPr>
                          </m:ctrlPr>
                        </m:funcPr>
                        <m:fName>
                          <m:r>
                            <m:rPr>
                              <m:sty m:val="p"/>
                            </m:rPr>
                            <a:rPr lang="fr-FR">
                              <a:latin typeface="Cambria Math" charset="0"/>
                            </a:rPr>
                            <m:t>exp</m:t>
                          </m:r>
                        </m:fName>
                        <m:e>
                          <m:d>
                            <m:dPr>
                              <m:ctrlPr>
                                <a:rPr lang="fr-FR" i="1">
                                  <a:latin typeface="Cambria Math" charset="0"/>
                                </a:rPr>
                              </m:ctrlPr>
                            </m:dPr>
                            <m:e>
                              <m:sSub>
                                <m:sSubPr>
                                  <m:ctrlPr>
                                    <a:rPr lang="en-US" i="1" smtClean="0">
                                      <a:latin typeface="Cambria Math" charset="0"/>
                                    </a:rPr>
                                  </m:ctrlPr>
                                </m:sSubPr>
                                <m:e>
                                  <m:f>
                                    <m:fPr>
                                      <m:ctrlPr>
                                        <a:rPr lang="mr-IN" i="1">
                                          <a:latin typeface="Cambria Math" charset="0"/>
                                        </a:rPr>
                                      </m:ctrlPr>
                                    </m:fPr>
                                    <m:num>
                                      <m:r>
                                        <a:rPr lang="fr-FR" i="1">
                                          <a:latin typeface="Cambria Math" charset="0"/>
                                        </a:rPr>
                                        <m:t>1</m:t>
                                      </m:r>
                                    </m:num>
                                    <m:den>
                                      <m:r>
                                        <a:rPr lang="fr-FR" i="1">
                                          <a:latin typeface="Cambria Math" charset="0"/>
                                        </a:rPr>
                                        <m:t>2</m:t>
                                      </m:r>
                                    </m:den>
                                  </m:f>
                                  <m:r>
                                    <a:rPr lang="fr-FR" b="0" i="1" smtClean="0">
                                      <a:latin typeface="Cambria Math" charset="0"/>
                                    </a:rPr>
                                    <m:t>𝑎</m:t>
                                  </m:r>
                                </m:e>
                                <m:sub>
                                  <m:r>
                                    <a:rPr lang="fr-FR" b="0" i="1" smtClean="0">
                                      <a:latin typeface="Cambria Math" charset="0"/>
                                    </a:rPr>
                                    <m:t>𝑖</m:t>
                                  </m:r>
                                  <m:r>
                                    <a:rPr lang="fr-FR" b="0" i="1" smtClean="0">
                                      <a:latin typeface="Cambria Math" charset="0"/>
                                    </a:rPr>
                                    <m:t>,</m:t>
                                  </m:r>
                                  <m:r>
                                    <a:rPr lang="fr-FR" b="0" i="1" smtClean="0">
                                      <a:latin typeface="Cambria Math" charset="0"/>
                                    </a:rPr>
                                    <m:t>𝑗</m:t>
                                  </m:r>
                                </m:sub>
                              </m:sSub>
                              <m:r>
                                <a:rPr lang="fr-FR" i="1">
                                  <a:latin typeface="Cambria Math" charset="0"/>
                                </a:rPr>
                                <m:t>.</m:t>
                              </m:r>
                              <m:sSub>
                                <m:sSubPr>
                                  <m:ctrlPr>
                                    <a:rPr lang="en-US" i="1">
                                      <a:latin typeface="Cambria Math" charset="0"/>
                                    </a:rPr>
                                  </m:ctrlPr>
                                </m:sSubPr>
                                <m:e>
                                  <m:r>
                                    <a:rPr lang="fr-FR" i="1">
                                      <a:latin typeface="Cambria Math" charset="0"/>
                                    </a:rPr>
                                    <m:t>𝑥</m:t>
                                  </m:r>
                                </m:e>
                                <m:sub>
                                  <m:r>
                                    <a:rPr lang="fr-FR" i="1">
                                      <a:latin typeface="Cambria Math" charset="0"/>
                                    </a:rPr>
                                    <m:t>𝑖</m:t>
                                  </m:r>
                                </m:sub>
                              </m:sSub>
                              <m:r>
                                <a:rPr lang="fr-FR" b="0" i="1" smtClean="0">
                                  <a:latin typeface="Cambria Math" charset="0"/>
                                </a:rPr>
                                <m:t>.</m:t>
                              </m:r>
                              <m:sSub>
                                <m:sSubPr>
                                  <m:ctrlPr>
                                    <a:rPr lang="en-US" i="1">
                                      <a:latin typeface="Cambria Math" charset="0"/>
                                    </a:rPr>
                                  </m:ctrlPr>
                                </m:sSubPr>
                                <m:e>
                                  <m:r>
                                    <a:rPr lang="fr-FR" i="1">
                                      <a:latin typeface="Cambria Math" charset="0"/>
                                    </a:rPr>
                                    <m:t>𝑥</m:t>
                                  </m:r>
                                </m:e>
                                <m:sub>
                                  <m:r>
                                    <a:rPr lang="fr-FR" b="0" i="1" smtClean="0">
                                      <a:latin typeface="Cambria Math" charset="0"/>
                                    </a:rPr>
                                    <m:t>𝑗</m:t>
                                  </m:r>
                                </m:sub>
                              </m:sSub>
                            </m:e>
                          </m:d>
                        </m:e>
                      </m:func>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5960805" y="4802645"/>
                <a:ext cx="3324949" cy="130651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576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46" t="62016" r="62843" b="10543"/>
          <a:stretch/>
        </p:blipFill>
        <p:spPr>
          <a:xfrm>
            <a:off x="5750057" y="3486493"/>
            <a:ext cx="1818168" cy="188196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266" t="62171" r="62842" b="10853"/>
          <a:stretch/>
        </p:blipFill>
        <p:spPr>
          <a:xfrm>
            <a:off x="7568225" y="3497126"/>
            <a:ext cx="1775637" cy="185006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56" t="7597" r="63308" b="65581"/>
          <a:stretch/>
        </p:blipFill>
        <p:spPr>
          <a:xfrm>
            <a:off x="3985053" y="3507758"/>
            <a:ext cx="1765004" cy="1839433"/>
          </a:xfrm>
          <a:prstGeom prst="rect">
            <a:avLst/>
          </a:prstGeom>
        </p:spPr>
      </p:pic>
      <p:sp>
        <p:nvSpPr>
          <p:cNvPr id="6" name="ZoneTexte 8"/>
          <p:cNvSpPr txBox="1"/>
          <p:nvPr/>
        </p:nvSpPr>
        <p:spPr>
          <a:xfrm>
            <a:off x="831140" y="3486493"/>
            <a:ext cx="2714019" cy="2031325"/>
          </a:xfrm>
          <a:prstGeom prst="rect">
            <a:avLst/>
          </a:prstGeom>
          <a:noFill/>
        </p:spPr>
        <p:txBody>
          <a:bodyPr wrap="square" rtlCol="0">
            <a:spAutoFit/>
          </a:bodyPr>
          <a:lstStyle/>
          <a:p>
            <a:pPr algn="just"/>
            <a:r>
              <a:rPr lang="en-US" dirty="0" smtClean="0"/>
              <a:t>The choice of the message passing scheme also impacts the results. Different sequences will generally produce different results as seen against.</a:t>
            </a:r>
          </a:p>
          <a:p>
            <a:endParaRPr lang="en-US" dirty="0"/>
          </a:p>
        </p:txBody>
      </p:sp>
      <p:sp>
        <p:nvSpPr>
          <p:cNvPr id="7" name="ZoneTexte 9"/>
          <p:cNvSpPr txBox="1"/>
          <p:nvPr/>
        </p:nvSpPr>
        <p:spPr>
          <a:xfrm>
            <a:off x="592823" y="1557093"/>
            <a:ext cx="8591991" cy="923330"/>
          </a:xfrm>
          <a:prstGeom prst="rect">
            <a:avLst/>
          </a:prstGeom>
          <a:noFill/>
        </p:spPr>
        <p:txBody>
          <a:bodyPr wrap="square" rtlCol="0">
            <a:spAutoFit/>
          </a:bodyPr>
          <a:lstStyle/>
          <a:p>
            <a:pPr algn="just"/>
            <a:r>
              <a:rPr lang="en-US" dirty="0" smtClean="0"/>
              <a:t>Messages tend to explode. The log-sum-</a:t>
            </a:r>
            <a:r>
              <a:rPr lang="en-US" dirty="0" err="1" smtClean="0"/>
              <a:t>exp</a:t>
            </a:r>
            <a:r>
              <a:rPr lang="en-US" dirty="0" smtClean="0"/>
              <a:t> trick proved to be </a:t>
            </a:r>
            <a:r>
              <a:rPr lang="en-US" dirty="0" smtClean="0"/>
              <a:t>inefficient. We had to normalize the messages at each iteration so that messages sent between two nodes sum to 1 on the different states.</a:t>
            </a:r>
            <a:endParaRPr lang="en-US" dirty="0"/>
          </a:p>
        </p:txBody>
      </p:sp>
      <p:sp>
        <p:nvSpPr>
          <p:cNvPr id="8" name="TextBox 7"/>
          <p:cNvSpPr txBox="1"/>
          <p:nvPr/>
        </p:nvSpPr>
        <p:spPr>
          <a:xfrm>
            <a:off x="2739607" y="397170"/>
            <a:ext cx="4298421" cy="707886"/>
          </a:xfrm>
          <a:prstGeom prst="rect">
            <a:avLst/>
          </a:prstGeom>
          <a:noFill/>
        </p:spPr>
        <p:txBody>
          <a:bodyPr wrap="none" rtlCol="0">
            <a:spAutoFit/>
          </a:bodyPr>
          <a:lstStyle/>
          <a:p>
            <a:r>
              <a:rPr lang="en-US" sz="4000" dirty="0" smtClean="0"/>
              <a:t>Convergence of LBP</a:t>
            </a:r>
            <a:endParaRPr lang="en-US" sz="4000" dirty="0"/>
          </a:p>
        </p:txBody>
      </p:sp>
      <mc:AlternateContent xmlns:mc="http://schemas.openxmlformats.org/markup-compatibility/2006">
        <mc:Choice xmlns:a14="http://schemas.microsoft.com/office/drawing/2010/main" Requires="a14">
          <p:sp>
            <p:nvSpPr>
              <p:cNvPr id="9" name="TextBox 8"/>
              <p:cNvSpPr txBox="1"/>
              <p:nvPr/>
            </p:nvSpPr>
            <p:spPr>
              <a:xfrm>
                <a:off x="3206979" y="2676611"/>
                <a:ext cx="3363678" cy="61369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fr-FR" i="1">
                              <a:latin typeface="Cambria Math" charset="0"/>
                            </a:rPr>
                            <m:t>𝑚</m:t>
                          </m:r>
                        </m:e>
                        <m:sub>
                          <m:r>
                            <a:rPr lang="fr-FR" b="0" i="1" smtClean="0">
                              <a:latin typeface="Cambria Math" charset="0"/>
                            </a:rPr>
                            <m:t>𝑖</m:t>
                          </m:r>
                          <m:r>
                            <a:rPr lang="is-IS" i="1">
                              <a:latin typeface="Cambria Math" charset="0"/>
                              <a:ea typeface="Cambria Math" charset="0"/>
                              <a:cs typeface="Cambria Math" charset="0"/>
                            </a:rPr>
                            <m:t>→</m:t>
                          </m:r>
                          <m:r>
                            <a:rPr lang="fr-FR" b="0" i="1" smtClean="0">
                              <a:latin typeface="Cambria Math" charset="0"/>
                            </a:rPr>
                            <m:t>𝑗</m:t>
                          </m:r>
                        </m:sub>
                      </m:sSub>
                      <m:r>
                        <a:rPr lang="fr-FR" b="0" i="1" smtClean="0">
                          <a:latin typeface="Cambria Math" charset="0"/>
                        </a:rPr>
                        <m:t>(</m:t>
                      </m:r>
                      <m:sSub>
                        <m:sSubPr>
                          <m:ctrlPr>
                            <a:rPr lang="en-US" b="0" i="1" smtClean="0">
                              <a:latin typeface="Cambria Math" charset="0"/>
                            </a:rPr>
                          </m:ctrlPr>
                        </m:sSubPr>
                        <m:e>
                          <m:r>
                            <a:rPr lang="fr-FR" b="0" i="1" smtClean="0">
                              <a:latin typeface="Cambria Math" charset="0"/>
                            </a:rPr>
                            <m:t>𝑥</m:t>
                          </m:r>
                        </m:e>
                        <m:sub>
                          <m:r>
                            <a:rPr lang="fr-FR" b="0" i="1" smtClean="0">
                              <a:latin typeface="Cambria Math" charset="0"/>
                            </a:rPr>
                            <m:t>𝑗</m:t>
                          </m:r>
                        </m:sub>
                      </m:sSub>
                      <m:r>
                        <a:rPr lang="fr-FR" b="0" i="1" smtClean="0">
                          <a:latin typeface="Cambria Math" charset="0"/>
                        </a:rPr>
                        <m:t>)</m:t>
                      </m:r>
                      <m:r>
                        <a:rPr lang="fr-FR" i="1">
                          <a:latin typeface="Cambria Math" charset="0"/>
                        </a:rPr>
                        <m:t>=</m:t>
                      </m:r>
                      <m:r>
                        <a:rPr lang="fr-FR" b="0" i="1" smtClean="0">
                          <a:latin typeface="Cambria Math" charset="0"/>
                        </a:rPr>
                        <m:t> </m:t>
                      </m:r>
                      <m:f>
                        <m:fPr>
                          <m:ctrlPr>
                            <a:rPr lang="mr-IN" b="0" i="1" smtClean="0">
                              <a:latin typeface="Cambria Math" charset="0"/>
                            </a:rPr>
                          </m:ctrlPr>
                        </m:fPr>
                        <m:num>
                          <m:sSub>
                            <m:sSubPr>
                              <m:ctrlPr>
                                <a:rPr lang="en-US" i="1">
                                  <a:latin typeface="Cambria Math" charset="0"/>
                                </a:rPr>
                              </m:ctrlPr>
                            </m:sSubPr>
                            <m:e>
                              <m:r>
                                <a:rPr lang="fr-FR" i="1">
                                  <a:latin typeface="Cambria Math" charset="0"/>
                                </a:rPr>
                                <m:t>𝑚</m:t>
                              </m:r>
                            </m:e>
                            <m:sub>
                              <m:r>
                                <a:rPr lang="fr-FR" i="1">
                                  <a:latin typeface="Cambria Math" charset="0"/>
                                </a:rPr>
                                <m:t>𝑖</m:t>
                              </m:r>
                              <m:r>
                                <a:rPr lang="is-IS" i="1">
                                  <a:latin typeface="Cambria Math" charset="0"/>
                                  <a:ea typeface="Cambria Math" charset="0"/>
                                  <a:cs typeface="Cambria Math" charset="0"/>
                                </a:rPr>
                                <m:t>→</m:t>
                              </m:r>
                              <m:r>
                                <a:rPr lang="fr-FR" i="1">
                                  <a:latin typeface="Cambria Math" charset="0"/>
                                </a:rPr>
                                <m:t>𝑗</m:t>
                              </m:r>
                            </m:sub>
                          </m:sSub>
                          <m:r>
                            <a:rPr lang="fr-FR" i="1">
                              <a:latin typeface="Cambria Math" charset="0"/>
                            </a:rPr>
                            <m:t>(</m:t>
                          </m:r>
                          <m:sSub>
                            <m:sSubPr>
                              <m:ctrlPr>
                                <a:rPr lang="en-US" i="1">
                                  <a:latin typeface="Cambria Math" charset="0"/>
                                </a:rPr>
                              </m:ctrlPr>
                            </m:sSubPr>
                            <m:e>
                              <m:r>
                                <a:rPr lang="fr-FR" i="1">
                                  <a:latin typeface="Cambria Math" charset="0"/>
                                </a:rPr>
                                <m:t>𝑥</m:t>
                              </m:r>
                            </m:e>
                            <m:sub>
                              <m:r>
                                <a:rPr lang="fr-FR" i="1">
                                  <a:latin typeface="Cambria Math" charset="0"/>
                                </a:rPr>
                                <m:t>𝑗</m:t>
                              </m:r>
                            </m:sub>
                          </m:sSub>
                          <m:r>
                            <a:rPr lang="fr-FR" i="1">
                              <a:latin typeface="Cambria Math" charset="0"/>
                            </a:rPr>
                            <m:t>)</m:t>
                          </m:r>
                        </m:num>
                        <m:den>
                          <m:sSub>
                            <m:sSubPr>
                              <m:ctrlPr>
                                <a:rPr lang="en-US" i="1">
                                  <a:latin typeface="Cambria Math" charset="0"/>
                                </a:rPr>
                              </m:ctrlPr>
                            </m:sSubPr>
                            <m:e>
                              <m:r>
                                <a:rPr lang="fr-FR" i="1">
                                  <a:latin typeface="Cambria Math" charset="0"/>
                                </a:rPr>
                                <m:t>𝑚</m:t>
                              </m:r>
                            </m:e>
                            <m:sub>
                              <m:r>
                                <a:rPr lang="fr-FR" i="1">
                                  <a:latin typeface="Cambria Math" charset="0"/>
                                </a:rPr>
                                <m:t>𝑖</m:t>
                              </m:r>
                              <m:r>
                                <a:rPr lang="is-IS" i="1">
                                  <a:latin typeface="Cambria Math" charset="0"/>
                                  <a:ea typeface="Cambria Math" charset="0"/>
                                  <a:cs typeface="Cambria Math" charset="0"/>
                                </a:rPr>
                                <m:t>→</m:t>
                              </m:r>
                              <m:r>
                                <a:rPr lang="fr-FR" i="1">
                                  <a:latin typeface="Cambria Math" charset="0"/>
                                </a:rPr>
                                <m:t>𝑗</m:t>
                              </m:r>
                            </m:sub>
                          </m:sSub>
                          <m:d>
                            <m:dPr>
                              <m:ctrlPr>
                                <a:rPr lang="fr-FR" i="1">
                                  <a:latin typeface="Cambria Math" charset="0"/>
                                </a:rPr>
                              </m:ctrlPr>
                            </m:dPr>
                            <m:e>
                              <m:r>
                                <a:rPr lang="fr-FR" b="0" i="1" smtClean="0">
                                  <a:latin typeface="Cambria Math" charset="0"/>
                                </a:rPr>
                                <m:t>1</m:t>
                              </m:r>
                            </m:e>
                          </m:d>
                          <m:r>
                            <a:rPr lang="fr-FR" b="0" i="1" smtClean="0">
                              <a:latin typeface="Cambria Math" charset="0"/>
                            </a:rPr>
                            <m:t>+</m:t>
                          </m:r>
                          <m:sSub>
                            <m:sSubPr>
                              <m:ctrlPr>
                                <a:rPr lang="en-US" i="1">
                                  <a:latin typeface="Cambria Math" charset="0"/>
                                </a:rPr>
                              </m:ctrlPr>
                            </m:sSubPr>
                            <m:e>
                              <m:r>
                                <a:rPr lang="fr-FR" i="1">
                                  <a:latin typeface="Cambria Math" charset="0"/>
                                </a:rPr>
                                <m:t>𝑚</m:t>
                              </m:r>
                            </m:e>
                            <m:sub>
                              <m:r>
                                <a:rPr lang="fr-FR" i="1">
                                  <a:latin typeface="Cambria Math" charset="0"/>
                                </a:rPr>
                                <m:t>𝑖</m:t>
                              </m:r>
                              <m:r>
                                <a:rPr lang="is-IS" i="1">
                                  <a:latin typeface="Cambria Math" charset="0"/>
                                  <a:ea typeface="Cambria Math" charset="0"/>
                                  <a:cs typeface="Cambria Math" charset="0"/>
                                </a:rPr>
                                <m:t>→</m:t>
                              </m:r>
                              <m:r>
                                <a:rPr lang="fr-FR" i="1">
                                  <a:latin typeface="Cambria Math" charset="0"/>
                                </a:rPr>
                                <m:t>𝑗</m:t>
                              </m:r>
                            </m:sub>
                          </m:sSub>
                          <m:r>
                            <a:rPr lang="fr-FR" i="1">
                              <a:latin typeface="Cambria Math" charset="0"/>
                            </a:rPr>
                            <m:t>(</m:t>
                          </m:r>
                          <m:r>
                            <a:rPr lang="fr-FR" b="0" i="1" smtClean="0">
                              <a:latin typeface="Cambria Math" charset="0"/>
                            </a:rPr>
                            <m:t>−1</m:t>
                          </m:r>
                          <m:r>
                            <a:rPr lang="fr-FR" i="1">
                              <a:latin typeface="Cambria Math" charset="0"/>
                            </a:rPr>
                            <m:t>)</m:t>
                          </m:r>
                        </m:den>
                      </m:f>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3206979" y="2676611"/>
                <a:ext cx="3363678" cy="613694"/>
              </a:xfrm>
              <a:prstGeom prst="rect">
                <a:avLst/>
              </a:prstGeom>
              <a:blipFill rotWithShape="0">
                <a:blip r:embed="rId4"/>
                <a:stretch>
                  <a:fillRect/>
                </a:stretch>
              </a:blipFill>
            </p:spPr>
            <p:txBody>
              <a:bodyPr/>
              <a:lstStyle/>
              <a:p>
                <a:r>
                  <a:rPr lang="en-US">
                    <a:noFill/>
                  </a:rPr>
                  <a:t> </a:t>
                </a:r>
              </a:p>
            </p:txBody>
          </p:sp>
        </mc:Fallback>
      </mc:AlternateContent>
      <p:sp>
        <p:nvSpPr>
          <p:cNvPr id="10" name="TextBox 9"/>
          <p:cNvSpPr txBox="1"/>
          <p:nvPr/>
        </p:nvSpPr>
        <p:spPr>
          <a:xfrm>
            <a:off x="935665" y="5890437"/>
            <a:ext cx="6174319" cy="369332"/>
          </a:xfrm>
          <a:prstGeom prst="rect">
            <a:avLst/>
          </a:prstGeom>
          <a:noFill/>
        </p:spPr>
        <p:txBody>
          <a:bodyPr wrap="none" rtlCol="0">
            <a:spAutoFit/>
          </a:bodyPr>
          <a:lstStyle/>
          <a:p>
            <a:r>
              <a:rPr lang="en-US" dirty="0" smtClean="0"/>
              <a:t>Even so, our algorithm does not produce very convincing results.</a:t>
            </a:r>
            <a:endParaRPr lang="en-US" dirty="0"/>
          </a:p>
        </p:txBody>
      </p:sp>
    </p:spTree>
    <p:extLst>
      <p:ext uri="{BB962C8B-B14F-4D97-AF65-F5344CB8AC3E}">
        <p14:creationId xmlns:p14="http://schemas.microsoft.com/office/powerpoint/2010/main" val="74592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841" t="7543" r="7831" b="10776"/>
          <a:stretch/>
        </p:blipFill>
        <p:spPr>
          <a:xfrm>
            <a:off x="521278" y="2322722"/>
            <a:ext cx="4175392" cy="414260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1266" t="8061" r="8268" b="11163"/>
          <a:stretch/>
        </p:blipFill>
        <p:spPr>
          <a:xfrm>
            <a:off x="5321766" y="2322722"/>
            <a:ext cx="4141210" cy="4157170"/>
          </a:xfrm>
          <a:prstGeom prst="rect">
            <a:avLst/>
          </a:prstGeom>
        </p:spPr>
      </p:pic>
      <p:sp>
        <p:nvSpPr>
          <p:cNvPr id="9" name="TextBox 8"/>
          <p:cNvSpPr txBox="1"/>
          <p:nvPr/>
        </p:nvSpPr>
        <p:spPr>
          <a:xfrm>
            <a:off x="2352826" y="292078"/>
            <a:ext cx="5496698" cy="707886"/>
          </a:xfrm>
          <a:prstGeom prst="rect">
            <a:avLst/>
          </a:prstGeom>
          <a:noFill/>
        </p:spPr>
        <p:txBody>
          <a:bodyPr wrap="none" rtlCol="0">
            <a:spAutoFit/>
          </a:bodyPr>
          <a:lstStyle/>
          <a:p>
            <a:r>
              <a:rPr lang="en-US" sz="4000" dirty="0" smtClean="0"/>
              <a:t>Results with observations</a:t>
            </a:r>
            <a:endParaRPr lang="en-US" sz="4000" dirty="0"/>
          </a:p>
        </p:txBody>
      </p:sp>
      <p:sp>
        <p:nvSpPr>
          <p:cNvPr id="10" name="TextBox 9"/>
          <p:cNvSpPr txBox="1"/>
          <p:nvPr/>
        </p:nvSpPr>
        <p:spPr>
          <a:xfrm>
            <a:off x="704612" y="999964"/>
            <a:ext cx="8793126" cy="1200329"/>
          </a:xfrm>
          <a:prstGeom prst="rect">
            <a:avLst/>
          </a:prstGeom>
          <a:noFill/>
        </p:spPr>
        <p:txBody>
          <a:bodyPr wrap="square" rtlCol="0">
            <a:spAutoFit/>
          </a:bodyPr>
          <a:lstStyle/>
          <a:p>
            <a:r>
              <a:rPr lang="en-US" dirty="0" smtClean="0"/>
              <a:t>Practically, we want to start from observed nodes and infer the rest of the distribution. This is  what we implemented for mean field and loopy belief propagation. On the charts below, the first line is the observation, the second is obtained by mean field, and the third by loopy belief propagation. In every cases, a=3. On the left, b=0, and on the right b is random.</a:t>
            </a:r>
            <a:endParaRPr lang="en-US" dirty="0"/>
          </a:p>
        </p:txBody>
      </p:sp>
      <p:sp>
        <p:nvSpPr>
          <p:cNvPr id="11" name="TextBox 10"/>
          <p:cNvSpPr txBox="1"/>
          <p:nvPr/>
        </p:nvSpPr>
        <p:spPr>
          <a:xfrm>
            <a:off x="4707399" y="2757516"/>
            <a:ext cx="547650" cy="369332"/>
          </a:xfrm>
          <a:prstGeom prst="rect">
            <a:avLst/>
          </a:prstGeom>
          <a:noFill/>
        </p:spPr>
        <p:txBody>
          <a:bodyPr wrap="none" rtlCol="0">
            <a:spAutoFit/>
          </a:bodyPr>
          <a:lstStyle/>
          <a:p>
            <a:r>
              <a:rPr lang="en-US" smtClean="0"/>
              <a:t>Obs</a:t>
            </a:r>
            <a:endParaRPr lang="en-US" dirty="0"/>
          </a:p>
        </p:txBody>
      </p:sp>
      <p:sp>
        <p:nvSpPr>
          <p:cNvPr id="12" name="TextBox 11"/>
          <p:cNvSpPr txBox="1"/>
          <p:nvPr/>
        </p:nvSpPr>
        <p:spPr>
          <a:xfrm>
            <a:off x="4737407" y="4233749"/>
            <a:ext cx="487634" cy="369332"/>
          </a:xfrm>
          <a:prstGeom prst="rect">
            <a:avLst/>
          </a:prstGeom>
          <a:noFill/>
        </p:spPr>
        <p:txBody>
          <a:bodyPr wrap="none" rtlCol="0">
            <a:spAutoFit/>
          </a:bodyPr>
          <a:lstStyle/>
          <a:p>
            <a:r>
              <a:rPr lang="en-US" dirty="0" smtClean="0"/>
              <a:t>MF</a:t>
            </a:r>
            <a:endParaRPr lang="en-US" dirty="0"/>
          </a:p>
        </p:txBody>
      </p:sp>
      <p:sp>
        <p:nvSpPr>
          <p:cNvPr id="13" name="TextBox 12"/>
          <p:cNvSpPr txBox="1"/>
          <p:nvPr/>
        </p:nvSpPr>
        <p:spPr>
          <a:xfrm>
            <a:off x="4729340" y="5525316"/>
            <a:ext cx="526106" cy="369332"/>
          </a:xfrm>
          <a:prstGeom prst="rect">
            <a:avLst/>
          </a:prstGeom>
          <a:noFill/>
        </p:spPr>
        <p:txBody>
          <a:bodyPr wrap="none" rtlCol="0">
            <a:spAutoFit/>
          </a:bodyPr>
          <a:lstStyle/>
          <a:p>
            <a:r>
              <a:rPr lang="en-US" dirty="0" smtClean="0"/>
              <a:t>LBP</a:t>
            </a:r>
            <a:endParaRPr lang="en-US" dirty="0"/>
          </a:p>
        </p:txBody>
      </p:sp>
    </p:spTree>
    <p:extLst>
      <p:ext uri="{BB962C8B-B14F-4D97-AF65-F5344CB8AC3E}">
        <p14:creationId xmlns:p14="http://schemas.microsoft.com/office/powerpoint/2010/main" val="1030634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TotalTime>
  <Words>1089</Words>
  <Application>Microsoft Macintosh PowerPoint</Application>
  <PresentationFormat>A4 Paper (210x297 mm)</PresentationFormat>
  <Paragraphs>42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Cambria Math</vt:lpstr>
      <vt:lpstr>Mangal</vt:lpstr>
      <vt:lpstr>Arial</vt:lpstr>
      <vt:lpstr>Office Theme</vt:lpstr>
      <vt:lpstr>Approximate inference on the Ising grid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dc:title>
  <dc:creator>Microsoft Office User</dc:creator>
  <cp:lastModifiedBy>Microsoft Office User</cp:lastModifiedBy>
  <cp:revision>31</cp:revision>
  <dcterms:created xsi:type="dcterms:W3CDTF">2017-01-03T16:03:21Z</dcterms:created>
  <dcterms:modified xsi:type="dcterms:W3CDTF">2017-01-04T03:06:58Z</dcterms:modified>
</cp:coreProperties>
</file>