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1" r:id="rId6"/>
    <p:sldId id="264" r:id="rId7"/>
    <p:sldId id="356" r:id="rId8"/>
    <p:sldId id="263" r:id="rId9"/>
    <p:sldId id="265" r:id="rId10"/>
    <p:sldId id="266" r:id="rId11"/>
    <p:sldId id="357" r:id="rId12"/>
    <p:sldId id="268" r:id="rId13"/>
    <p:sldId id="271" r:id="rId14"/>
    <p:sldId id="273" r:id="rId15"/>
    <p:sldId id="358" r:id="rId16"/>
    <p:sldId id="270" r:id="rId17"/>
    <p:sldId id="359" r:id="rId18"/>
    <p:sldId id="361" r:id="rId19"/>
    <p:sldId id="353" r:id="rId20"/>
    <p:sldId id="354" r:id="rId21"/>
    <p:sldId id="362" r:id="rId22"/>
    <p:sldId id="363" r:id="rId23"/>
  </p:sldIdLst>
  <p:sldSz cx="9144000" cy="5143500" type="screen16x9"/>
  <p:notesSz cx="6858000" cy="9144000"/>
  <p:embeddedFontLst>
    <p:embeddedFont>
      <p:font typeface="Karla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0882A1-97C6-48C6-A1EA-3B3E4CC94D5A}">
  <a:tblStyle styleId="{790882A1-97C6-48C6-A1EA-3B3E4CC94D5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88" autoAdjust="0"/>
  </p:normalViewPr>
  <p:slideViewPr>
    <p:cSldViewPr snapToGrid="0">
      <p:cViewPr varScale="1">
        <p:scale>
          <a:sx n="112" d="100"/>
          <a:sy n="112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2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nativeclient/2011/08/29/microsoft-is-aligning-with-odbc-for-native-relational-data-acces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1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DATETIME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53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17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9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En</a:t>
            </a:r>
            <a:r>
              <a:rPr lang="fr-FR" baseline="0"/>
              <a:t> gros l’idee était de reproduire la structure de la base de donnée dans un objet en C#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2428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73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85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24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5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Chaque fournisseur de données permet la communication avec un type de base de donnees au travers d’une API ;Application Programming Interface, l’interface qui permet l’acces du logicel par un autre,</a:t>
            </a:r>
          </a:p>
          <a:p>
            <a:pPr lvl="0" rtl="0">
              <a:spcBef>
                <a:spcPts val="0"/>
              </a:spcBef>
              <a:buNone/>
            </a:pPr>
            <a:endParaRPr lang="fr-FR"/>
          </a:p>
          <a:p>
            <a:pPr lvl="0" rtl="0">
              <a:spcBef>
                <a:spcPts val="0"/>
              </a:spcBef>
              <a:buNone/>
            </a:pPr>
            <a:r>
              <a:rPr lang="fr-FR"/>
              <a:t>Ces fournisseurs permettent de recuperer et transferer des modifications entre l’application et la base de données.</a:t>
            </a:r>
          </a:p>
          <a:p>
            <a:pPr lvl="0" rtl="0">
              <a:spcBef>
                <a:spcPts val="0"/>
              </a:spcBef>
              <a:buNone/>
            </a:pPr>
            <a:endParaRPr lang="fr-FR"/>
          </a:p>
          <a:p>
            <a:pPr lvl="0" rtl="0">
              <a:spcBef>
                <a:spcPts val="0"/>
              </a:spcBef>
              <a:buNone/>
            </a:pPr>
            <a:r>
              <a:rPr lang="fr-FR"/>
              <a:t>Toutes </a:t>
            </a:r>
          </a:p>
          <a:p>
            <a:pPr lvl="0" rtl="0">
              <a:spcBef>
                <a:spcPts val="0"/>
              </a:spcBef>
              <a:buNone/>
            </a:pPr>
            <a:endParaRPr lang="fr-FR"/>
          </a:p>
          <a:p>
            <a:pPr lvl="0" rtl="0">
              <a:spcBef>
                <a:spcPts val="0"/>
              </a:spcBef>
              <a:buNone/>
            </a:pPr>
            <a:endParaRPr lang="fr-FR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45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SQL et Oracle sont optimisés pour ces base</a:t>
            </a:r>
          </a:p>
          <a:p>
            <a:pPr lvl="0" rtl="0">
              <a:spcBef>
                <a:spcPts val="0"/>
              </a:spcBef>
              <a:buNone/>
            </a:pPr>
            <a:endParaRPr lang="fr-FR"/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 is a technology-agnostic open standard supported by most software vendors. OLEDB is a </a:t>
            </a:r>
            <a:r>
              <a:rPr lang="en-US" sz="11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technology-specific</a:t>
            </a:r>
            <a:r>
              <a:rPr lang="en-US"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Microsoft's API from the COM-era (COM was a component and interoperability technology before .NET)</a:t>
            </a:r>
          </a:p>
          <a:p>
            <a:pPr lvl="0" rtl="0">
              <a:spcBef>
                <a:spcPts val="0"/>
              </a:spcBef>
              <a:buNone/>
            </a:pPr>
            <a:endParaRPr lang="en-US" sz="11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actually </a:t>
            </a:r>
            <a:r>
              <a:rPr lang="en-US" sz="11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deprecated OLE DB as a data access technology</a:t>
            </a:r>
            <a:r>
              <a:rPr lang="en-US"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SQL Server releases after v11 (SQL Server 2012). For a couple of years before this point, they had been producing and updating the SQL Server Native Client, which supported both ODBC and OLE DB technologies.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779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25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TableDirect</a:t>
            </a:r>
            <a:r>
              <a:rPr lang="en-US"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only supported by the .NET Framework Data Provider for </a:t>
            </a:r>
            <a:r>
              <a:rPr lang="en-US" sz="11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 DB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table access is not supported when CommandType is set to </a:t>
            </a:r>
            <a:r>
              <a:rPr lang="en-US" sz="11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TableDirect</a:t>
            </a:r>
            <a:r>
              <a:rPr lang="en-US"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353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5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66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172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4441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400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0898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99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60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005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934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798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14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105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678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7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331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748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221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84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07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0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77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8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lIns="91425" tIns="91425" rIns="91425" bIns="91425" anchorCtr="0"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de cours ADO.NET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992586" y="1199645"/>
            <a:ext cx="5324100" cy="354689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ExecuteNonQuery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: </a:t>
            </a:r>
            <a: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Utilisé pour des requêtes qui ne renvoient aucun résultats (INSERT,DELETE,UPDATE )</a:t>
            </a:r>
            <a:b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ExecuteReader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: </a:t>
            </a:r>
            <a: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	Utilisé pour des requetes quirenvoient plusieurs lignes (SELECT TOP 100 …)</a:t>
            </a:r>
            <a:b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ExecuteScalar : </a:t>
            </a:r>
            <a: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Utilisé pour des requetes quirenvoient une nombre (SELECT COUNT(*) …</a:t>
            </a:r>
            <a:b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Dispose : </a:t>
            </a:r>
            <a:r>
              <a:rPr lang="fr-FR" sz="1800" b="0">
                <a:solidFill>
                  <a:schemeClr val="tx2">
                    <a:lumMod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Libère toutes les ressources utilisées</a:t>
            </a:r>
            <a:br>
              <a:rPr lang="en" sz="1800" b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</a:br>
            <a:endParaRPr lang="en" sz="1800" b="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838350" y="88595"/>
            <a:ext cx="5934000" cy="12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SQL C</a:t>
            </a:r>
            <a:r>
              <a:rPr lang="fr-FR"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mmand Méthodes </a:t>
            </a:r>
            <a:endParaRPr lang="en" sz="2400" b="1">
              <a:solidFill>
                <a:srgbClr val="03A9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71" y="148796"/>
            <a:ext cx="4781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DEMO SQL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ExecuteQuery</a:t>
            </a:r>
          </a:p>
          <a:p>
            <a:r>
              <a:rPr lang="fr-FR"/>
              <a:t>ExecuteScalar</a:t>
            </a:r>
          </a:p>
          <a:p>
            <a:r>
              <a:rPr lang="fr-FR"/>
              <a:t>ExecuteNonQuery</a:t>
            </a:r>
          </a:p>
        </p:txBody>
      </p:sp>
    </p:spTree>
    <p:extLst>
      <p:ext uri="{BB962C8B-B14F-4D97-AF65-F5344CB8AC3E}">
        <p14:creationId xmlns:p14="http://schemas.microsoft.com/office/powerpoint/2010/main" val="252225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915194" y="1486504"/>
            <a:ext cx="5979876" cy="498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 sz="1800" b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800" b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Select * from Customers where City = “Berlin”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93763"/>
            <a:ext cx="5324475" cy="485775"/>
          </a:xfrm>
        </p:spPr>
        <p:txBody>
          <a:bodyPr>
            <a:normAutofit fontScale="90000"/>
          </a:bodyPr>
          <a:lstStyle/>
          <a:p>
            <a:r>
              <a:rPr lang="fr-FR"/>
              <a:t>Passer des parametres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94" y="2817212"/>
            <a:ext cx="6210300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" y="1971803"/>
            <a:ext cx="67056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69" y="3751306"/>
            <a:ext cx="618172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950" y="2276"/>
            <a:ext cx="61150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ExecuteReader : Récupération de champs spécifiques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0" y="2074907"/>
            <a:ext cx="7105650" cy="24765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38350" y="137919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40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2 manières de faire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894600" y="704522"/>
            <a:ext cx="5780340" cy="88144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Il est possible d’appeler une procédure stockée depuis notre code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94600" y="321650"/>
            <a:ext cx="4328189" cy="7657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rocédure Stockée</a:t>
            </a:r>
          </a:p>
          <a:p>
            <a:pPr lvl="0" rtl="0">
              <a:spcBef>
                <a:spcPts val="0"/>
              </a:spcBef>
              <a:buNone/>
            </a:pPr>
            <a:endParaRPr lang="en" sz="2400" b="1">
              <a:solidFill>
                <a:srgbClr val="03A9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0" y="1549086"/>
            <a:ext cx="715327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259186"/>
            <a:ext cx="5324100" cy="485699"/>
          </a:xfrm>
        </p:spPr>
        <p:txBody>
          <a:bodyPr>
            <a:normAutofit fontScale="90000"/>
          </a:bodyPr>
          <a:lstStyle/>
          <a:p>
            <a:r>
              <a:rPr lang="fr-FR"/>
              <a:t>A vous de travailler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744885"/>
            <a:ext cx="5324100" cy="2255700"/>
          </a:xfrm>
        </p:spPr>
        <p:txBody>
          <a:bodyPr>
            <a:normAutofit lnSpcReduction="10000"/>
          </a:bodyPr>
          <a:lstStyle/>
          <a:p>
            <a:r>
              <a:rPr lang="fr-FR"/>
              <a:t>Configurer la connection à NorthWindDb</a:t>
            </a:r>
          </a:p>
          <a:p>
            <a:endParaRPr lang="fr-FR"/>
          </a:p>
          <a:p>
            <a:r>
              <a:rPr lang="fr-FR"/>
              <a:t>Créer une méthode qui récupére les 20 premiers Customers vivant en France et renvoie une liste</a:t>
            </a:r>
          </a:p>
          <a:p>
            <a:endParaRPr lang="fr-FR"/>
          </a:p>
          <a:p>
            <a:r>
              <a:rPr lang="fr-FR"/>
              <a:t> Récupérer le résultat de la procédure CustOrderHist pour le customerId BLONP</a:t>
            </a:r>
          </a:p>
          <a:p>
            <a:endParaRPr lang="fr-FR"/>
          </a:p>
          <a:p>
            <a:r>
              <a:rPr lang="fr-FR"/>
              <a:t>Insérer une nouvelle ligne dans la table Customers</a:t>
            </a:r>
          </a:p>
          <a:p>
            <a:endParaRPr lang="fr-FR"/>
          </a:p>
          <a:p>
            <a:r>
              <a:rPr lang="fr-FR"/>
              <a:t>Modifier le pays de cette meme ligne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9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 idx="4294967295"/>
          </p:nvPr>
        </p:nvSpPr>
        <p:spPr>
          <a:xfrm>
            <a:off x="0" y="433388"/>
            <a:ext cx="4833938" cy="57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ea typeface="Karla"/>
                <a:cs typeface="Karla"/>
              </a:rPr>
              <a:t>Transaction</a:t>
            </a:r>
            <a:endParaRPr lang="en" b="0">
              <a:solidFill>
                <a:srgbClr val="7F7F7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14" y="1005016"/>
            <a:ext cx="6656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Karla" panose="020B0604020202020204" charset="0"/>
                <a:ea typeface="Karla" panose="020B0604020202020204" charset="0"/>
              </a:rPr>
              <a:t>Une transaction est une unité de travail. </a:t>
            </a:r>
          </a:p>
          <a:p>
            <a:endParaRPr lang="fr-FR" sz="2000"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sz="2000">
                <a:latin typeface="Karla" panose="020B0604020202020204" charset="0"/>
                <a:ea typeface="Karla" panose="020B0604020202020204" charset="0"/>
              </a:rPr>
              <a:t>Lorsqu'une transaction aboutit, toutes les modifications de données apportées lors de la transaction sont validées et intégrées de façon permanente à la base de données. </a:t>
            </a:r>
          </a:p>
          <a:p>
            <a:endParaRPr lang="fr-FR" sz="2000"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sz="2000">
                <a:latin typeface="Karla" panose="020B0604020202020204" charset="0"/>
                <a:ea typeface="Karla" panose="020B0604020202020204" charset="0"/>
              </a:rPr>
              <a:t>Si une transaction rencontre des erreurs et doit être annulée ou restaurée, toutes les modifications de données sont supprimées.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17" y="0"/>
            <a:ext cx="6205283" cy="5420497"/>
          </a:xfrm>
          <a:prstGeom prst="rect">
            <a:avLst/>
          </a:prstGeom>
        </p:spPr>
      </p:pic>
      <p:sp>
        <p:nvSpPr>
          <p:cNvPr id="3" name="Shape 217"/>
          <p:cNvSpPr txBox="1">
            <a:spLocks/>
          </p:cNvSpPr>
          <p:nvPr/>
        </p:nvSpPr>
        <p:spPr>
          <a:xfrm>
            <a:off x="453082" y="129325"/>
            <a:ext cx="4834870" cy="570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15000"/>
              </a:lnSpc>
            </a:pPr>
            <a:r>
              <a:rPr lang="en">
                <a:ea typeface="Karla"/>
                <a:cs typeface="Karla"/>
              </a:rPr>
              <a:t>Transaction</a:t>
            </a:r>
            <a:endParaRPr lang="en" b="0">
              <a:solidFill>
                <a:srgbClr val="7F7F7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07525" y="2042984"/>
            <a:ext cx="1210962" cy="4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ight Arrow 4"/>
          <p:cNvSpPr/>
          <p:nvPr/>
        </p:nvSpPr>
        <p:spPr>
          <a:xfrm>
            <a:off x="1404552" y="4584357"/>
            <a:ext cx="1210962" cy="4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ight Arrow 5"/>
          <p:cNvSpPr/>
          <p:nvPr/>
        </p:nvSpPr>
        <p:spPr>
          <a:xfrm>
            <a:off x="1404552" y="3752335"/>
            <a:ext cx="1210962" cy="4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5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000" y="1515762"/>
            <a:ext cx="53950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Karla" panose="020B0604020202020204" charset="0"/>
                <a:ea typeface="Karla" panose="020B0604020202020204" charset="0"/>
              </a:rPr>
              <a:t>ADO.NET permet d’intéragir avec une base de données à partir de code .NET</a:t>
            </a:r>
          </a:p>
          <a:p>
            <a:endParaRPr lang="fr-FR" sz="2000" b="1"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sz="2000">
                <a:latin typeface="Karla" panose="020B0604020202020204" charset="0"/>
                <a:ea typeface="Karla" panose="020B0604020202020204" charset="0"/>
              </a:rPr>
              <a:t>Même si la technologie est ancienne vous êtes quasiment certain de la trouver en entreprise dans presque tous vos projets.</a:t>
            </a:r>
          </a:p>
          <a:p>
            <a:endParaRPr lang="fr-FR" b="1">
              <a:latin typeface="Karla" panose="020B0604020202020204" charset="0"/>
              <a:ea typeface="Karla" panose="020B0604020202020204" charset="0"/>
            </a:endParaRPr>
          </a:p>
          <a:p>
            <a:endParaRPr lang="fr-FR" b="1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8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title"/>
          </p:nvPr>
        </p:nvSpPr>
        <p:spPr>
          <a:xfrm>
            <a:off x="841000" y="416275"/>
            <a:ext cx="6003000" cy="96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ADO.NET et DataSet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DataSet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606511" y="1379275"/>
            <a:ext cx="5827800" cy="32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666666"/>
              </a:buClr>
            </a:pPr>
            <a:r>
              <a:rPr lang="en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Un DataSet est une structure de données, composée de DataTables sur laquelle il est possible de faire des modifications/lecture de manière déconnectée.</a:t>
            </a: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Karla"/>
              <a:buChar char="➔"/>
            </a:pPr>
            <a:endParaRPr lang="en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8600" lvl="0" rtl="0">
              <a:spcBef>
                <a:spcPts val="0"/>
              </a:spcBef>
              <a:buClr>
                <a:srgbClr val="666666"/>
              </a:buClr>
            </a:pPr>
            <a:r>
              <a:rPr lang="en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Avantages</a:t>
            </a:r>
          </a:p>
          <a:p>
            <a:pPr marL="514350" lvl="0" indent="-285750" rtl="0">
              <a:spcBef>
                <a:spcPts val="0"/>
              </a:spcBef>
              <a:buClr>
                <a:srgbClr val="666666"/>
              </a:buClr>
              <a:buFont typeface="Arial" panose="020B0604020202020204" pitchFamily="34" charset="0"/>
              <a:buChar char="•"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Mode Déconnecté : Moins de connection à la base de données donc (en théorie) moins de stress sur la base.</a:t>
            </a: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Karla"/>
              <a:buChar char="➔"/>
            </a:pPr>
            <a:endParaRPr lang="en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28600" lvl="0" rtl="0">
              <a:spcBef>
                <a:spcPts val="0"/>
              </a:spcBef>
              <a:buClr>
                <a:srgbClr val="666666"/>
              </a:buClr>
            </a:pPr>
            <a:r>
              <a:rPr lang="en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Inconvénients</a:t>
            </a:r>
          </a:p>
          <a:p>
            <a:pPr marL="514350" lvl="2" indent="-285750">
              <a:buClr>
                <a:srgbClr val="666666"/>
              </a:buClr>
              <a:buFont typeface="Arial" panose="020B0604020202020204" pitchFamily="34" charset="0"/>
              <a:buChar char="•"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Concurrence : Si plusieurs utilisateurs modifient la meme donnée.</a:t>
            </a:r>
          </a:p>
          <a:p>
            <a:pPr marL="514350" lvl="2" indent="-285750">
              <a:buClr>
                <a:srgbClr val="666666"/>
              </a:buClr>
              <a:buFont typeface="Arial" panose="020B0604020202020204" pitchFamily="34" charset="0"/>
              <a:buChar char="•"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La gourmandise est un vilain défaut (mémoire + temps d’execution)</a:t>
            </a:r>
          </a:p>
          <a:p>
            <a:pPr marL="228600" lvl="0" rtl="0">
              <a:spcBef>
                <a:spcPts val="0"/>
              </a:spcBef>
              <a:buClr>
                <a:srgbClr val="666666"/>
              </a:buClr>
            </a:pPr>
            <a:endParaRPr lang="en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Karla"/>
              <a:buChar char="➔"/>
            </a:pPr>
            <a:r>
              <a:rPr lang="en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TRES PEU UTILISE ACTUELLEMENT (Remplacé par L’ORM EntityFramework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 algn="r" defTabSz="457200">
              <a:spcBef>
                <a:spcPct val="0"/>
              </a:spcBef>
            </a:pPr>
            <a:r>
              <a:rPr lang="en-US" sz="5400"/>
              <a:t>1.</a:t>
            </a:r>
          </a:p>
          <a:p>
            <a:pPr lvl="0" algn="r" defTabSz="457200">
              <a:spcBef>
                <a:spcPct val="0"/>
              </a:spcBef>
            </a:pPr>
            <a:r>
              <a:rPr lang="en-US" sz="5400"/>
              <a:t>ADO.NET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841000" y="416275"/>
            <a:ext cx="6003000" cy="96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b="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Comment travailler avec un DATASET ?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841000" y="1536938"/>
            <a:ext cx="5827800" cy="309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1379275"/>
            <a:ext cx="8055865" cy="325703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73735" y="2446638"/>
            <a:ext cx="667265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ight Arrow 5"/>
          <p:cNvSpPr/>
          <p:nvPr/>
        </p:nvSpPr>
        <p:spPr>
          <a:xfrm>
            <a:off x="173734" y="2884224"/>
            <a:ext cx="667265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173733" y="3292503"/>
            <a:ext cx="667265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173732" y="3891233"/>
            <a:ext cx="667265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3" y="247135"/>
            <a:ext cx="8740625" cy="44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0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Exercice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7968" y="1672281"/>
            <a:ext cx="575824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Karla" panose="020B0604020202020204" charset="0"/>
                <a:ea typeface="Karla" panose="020B0604020202020204" charset="0"/>
              </a:rPr>
              <a:t>Créer une classe Customer avec les colonnes en base de données</a:t>
            </a:r>
          </a:p>
          <a:p>
            <a:endParaRPr lang="fr-FR" sz="1800"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sz="1800">
                <a:latin typeface="Karla" panose="020B0604020202020204" charset="0"/>
                <a:ea typeface="Karla" panose="020B0604020202020204" charset="0"/>
              </a:rPr>
              <a:t>Créer une classe CustomerRepository </a:t>
            </a:r>
          </a:p>
          <a:p>
            <a:r>
              <a:rPr lang="fr-FR" sz="1800">
                <a:latin typeface="Karla" panose="020B0604020202020204" charset="0"/>
                <a:ea typeface="Karla" panose="020B0604020202020204" charset="0"/>
              </a:rPr>
              <a:t>Dans cette class implémenter les méthodes suivantes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>
                <a:latin typeface="Karla" panose="020B0604020202020204" charset="0"/>
                <a:ea typeface="Karla" panose="020B0604020202020204" charset="0"/>
              </a:rPr>
              <a:t>GetCustomerById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>
                <a:latin typeface="Karla" panose="020B0604020202020204" charset="0"/>
                <a:ea typeface="Karla" panose="020B0604020202020204" charset="0"/>
              </a:rPr>
              <a:t>GetCustomersByCountry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>
                <a:latin typeface="Karla" panose="020B0604020202020204" charset="0"/>
                <a:ea typeface="Karla" panose="020B0604020202020204" charset="0"/>
              </a:rPr>
              <a:t>UpdateCustomerCity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>
                <a:latin typeface="Karla" panose="020B0604020202020204" charset="0"/>
                <a:ea typeface="Karla" panose="020B0604020202020204" charset="0"/>
              </a:rPr>
              <a:t>DeleteCustomerByName</a:t>
            </a:r>
          </a:p>
          <a:p>
            <a:endParaRPr lang="fr-FR" sz="1800">
              <a:latin typeface="Karla" panose="020B0604020202020204" charset="0"/>
              <a:ea typeface="Karla" panose="020B0604020202020204" charset="0"/>
            </a:endParaRP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Shape 96"/>
          <p:cNvSpPr txBox="1">
            <a:spLocks noGrp="1"/>
          </p:cNvSpPr>
          <p:nvPr>
            <p:ph type="ctrTitle" idx="4294967295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defTabSz="457200"/>
            <a:r>
              <a:rPr lang="en-US" sz="3600"/>
              <a:t>Qu’est-ce qu’ ADO.NET?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2813992" y="1620436"/>
            <a:ext cx="1836151" cy="2911076"/>
            <a:chOff x="6718575" y="2318625"/>
            <a:chExt cx="256950" cy="407375"/>
          </a:xfrm>
        </p:grpSpPr>
        <p:sp>
          <p:nvSpPr>
            <p:cNvPr id="98" name="Shape 9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791330" y="1876276"/>
            <a:ext cx="6015000" cy="272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0" dirty="0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ADO.NET est une technologie permettant </a:t>
            </a:r>
            <a:r>
              <a:rPr lang="en" b="0" dirty="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d’interagir avec une base de données </a:t>
            </a:r>
            <a:r>
              <a:rPr lang="en" b="0" dirty="0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à partir d’une application .NET.</a:t>
            </a:r>
            <a:br>
              <a:rPr lang="en" b="0" dirty="0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" b="0" dirty="0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" b="0" dirty="0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" b="0" dirty="0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</a:br>
            <a:endParaRPr lang="en" b="0" dirty="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791330" y="123757"/>
            <a:ext cx="4381500" cy="12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3A9F4"/>
                </a:solidFill>
                <a:latin typeface="Montserrat"/>
                <a:ea typeface="Montserrat"/>
                <a:cs typeface="Montserrat"/>
                <a:sym typeface="Montserrat"/>
              </a:rPr>
              <a:t>Qu’est-ce qu’ ADO.NET?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17541" y="1750206"/>
            <a:ext cx="2845200" cy="129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Présentation générale</a:t>
            </a:r>
            <a:r>
              <a:rPr lang="en" sz="24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3A9F4"/>
                </a:solidFill>
              </a:rPr>
              <a:t>Fonctionnement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580637" y="4185475"/>
            <a:ext cx="3127200" cy="3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69" y="300251"/>
            <a:ext cx="6065422" cy="3885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Connecteurs disponibles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59027" y="1479974"/>
            <a:ext cx="5692345" cy="3215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45833"/>
            </a:pPr>
            <a:r>
              <a:rPr lang="en" b="1">
                <a:solidFill>
                  <a:schemeClr val="dk2"/>
                </a:solidFill>
              </a:rPr>
              <a:t>SQL Server </a:t>
            </a:r>
            <a:r>
              <a:rPr lang="en">
                <a:solidFill>
                  <a:schemeClr val="dk2"/>
                </a:solidFill>
              </a:rPr>
              <a:t>(System.Data.SqlClient)</a:t>
            </a:r>
          </a:p>
          <a:p>
            <a:pPr marL="342900" indent="-342900">
              <a:buClr>
                <a:schemeClr val="dk1"/>
              </a:buClr>
              <a:buSzPct val="45833"/>
            </a:pPr>
            <a:endParaRPr lang="en">
              <a:solidFill>
                <a:schemeClr val="dk2"/>
              </a:solidFill>
            </a:endParaRPr>
          </a:p>
          <a:p>
            <a:pPr marL="342900" indent="-342900">
              <a:buClr>
                <a:schemeClr val="dk1"/>
              </a:buClr>
              <a:buSzPct val="45833"/>
            </a:pPr>
            <a:r>
              <a:rPr lang="en" b="1">
                <a:solidFill>
                  <a:schemeClr val="dk2"/>
                </a:solidFill>
              </a:rPr>
              <a:t>Oracle</a:t>
            </a:r>
            <a:r>
              <a:rPr lang="en">
                <a:solidFill>
                  <a:schemeClr val="dk2"/>
                </a:solidFill>
              </a:rPr>
              <a:t> (System.Data.OracleClient)</a:t>
            </a:r>
          </a:p>
          <a:p>
            <a:pPr marL="342900" indent="-342900">
              <a:buClr>
                <a:schemeClr val="dk1"/>
              </a:buClr>
              <a:buSzPct val="45833"/>
            </a:pPr>
            <a:endParaRPr lang="en">
              <a:solidFill>
                <a:schemeClr val="dk2"/>
              </a:solidFill>
            </a:endParaRPr>
          </a:p>
          <a:p>
            <a:pPr marL="342900" indent="-342900">
              <a:buClr>
                <a:schemeClr val="dk1"/>
              </a:buClr>
              <a:buSzPct val="45833"/>
            </a:pPr>
            <a:r>
              <a:rPr lang="en" b="1">
                <a:solidFill>
                  <a:schemeClr val="dk2"/>
                </a:solidFill>
              </a:rPr>
              <a:t>OLE DB </a:t>
            </a:r>
            <a:r>
              <a:rPr lang="en">
                <a:solidFill>
                  <a:schemeClr val="dk2"/>
                </a:solidFill>
              </a:rPr>
              <a:t>: BD relationnelles + Excel + Fichiers plats … (System.Data.OldDb) </a:t>
            </a:r>
            <a:r>
              <a:rPr lang="en" i="1">
                <a:solidFill>
                  <a:schemeClr val="dk2"/>
                </a:solidFill>
              </a:rPr>
              <a:t>OBSOLETE</a:t>
            </a:r>
          </a:p>
          <a:p>
            <a:pPr marL="342900" indent="-342900">
              <a:buClr>
                <a:schemeClr val="dk1"/>
              </a:buClr>
              <a:buSzPct val="45833"/>
            </a:pPr>
            <a:r>
              <a:rPr lang="en" i="1">
                <a:solidFill>
                  <a:schemeClr val="dk2"/>
                </a:solidFill>
              </a:rPr>
              <a:t>=&gt;</a:t>
            </a:r>
            <a:r>
              <a:rPr lang="fr-FR" b="1" i="1">
                <a:solidFill>
                  <a:schemeClr val="dk2"/>
                </a:solidFill>
              </a:rPr>
              <a:t>SQL Server Native Client</a:t>
            </a:r>
            <a:endParaRPr lang="en" b="1" i="1">
              <a:solidFill>
                <a:schemeClr val="dk2"/>
              </a:solidFill>
            </a:endParaRPr>
          </a:p>
          <a:p>
            <a:pPr marL="342900" indent="-342900">
              <a:buClr>
                <a:schemeClr val="dk1"/>
              </a:buClr>
              <a:buSzPct val="45833"/>
            </a:pPr>
            <a:endParaRPr lang="en">
              <a:solidFill>
                <a:schemeClr val="dk2"/>
              </a:solidFill>
            </a:endParaRPr>
          </a:p>
          <a:p>
            <a:pPr marL="342900" indent="-342900">
              <a:buClr>
                <a:schemeClr val="dk1"/>
              </a:buClr>
              <a:buSzPct val="45833"/>
            </a:pPr>
            <a:r>
              <a:rPr lang="en" b="1">
                <a:solidFill>
                  <a:schemeClr val="dk2"/>
                </a:solidFill>
              </a:rPr>
              <a:t>ODBC</a:t>
            </a:r>
            <a:r>
              <a:rPr lang="en">
                <a:solidFill>
                  <a:schemeClr val="dk2"/>
                </a:solidFill>
              </a:rPr>
              <a:t> : BD relationnelles (System.Data.Odbc) </a:t>
            </a:r>
          </a:p>
          <a:p>
            <a:pPr marL="342900" indent="-342900">
              <a:buClr>
                <a:schemeClr val="dk1"/>
              </a:buClr>
              <a:buSzPct val="45833"/>
            </a:pPr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DEMO SqlConnectionString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Connection base de données</a:t>
            </a:r>
          </a:p>
          <a:p>
            <a:r>
              <a:rPr lang="fr-FR"/>
              <a:t>SqlConnection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" y="2545492"/>
            <a:ext cx="7607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2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 idx="4294967295"/>
          </p:nvPr>
        </p:nvSpPr>
        <p:spPr>
          <a:xfrm>
            <a:off x="0" y="1289050"/>
            <a:ext cx="7446963" cy="2751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fr-FR" sz="2000">
                <a:latin typeface="Karla" panose="020B0604020202020204" charset="0"/>
                <a:ea typeface="Karla" panose="020B0604020202020204" charset="0"/>
              </a:rPr>
              <a:t>Stocke les informations sur la commande et permet son exécution sur le serveur de base de données.</a:t>
            </a:r>
            <a:br>
              <a:rPr lang="fr-FR" sz="2000">
                <a:latin typeface="Karla" panose="020B0604020202020204" charset="0"/>
                <a:ea typeface="Karla" panose="020B0604020202020204" charset="0"/>
              </a:rPr>
            </a:br>
            <a:br>
              <a:rPr lang="fr-FR" sz="2000">
                <a:latin typeface="Karla" panose="020B0604020202020204" charset="0"/>
                <a:ea typeface="Karla" panose="020B0604020202020204" charset="0"/>
              </a:rPr>
            </a:br>
            <a:br>
              <a:rPr lang="fr-FR" sz="2000">
                <a:latin typeface="Karla" panose="020B0604020202020204" charset="0"/>
                <a:ea typeface="Karla" panose="020B0604020202020204" charset="0"/>
              </a:rPr>
            </a:br>
            <a:br>
              <a:rPr lang="fr-FR" sz="2000">
                <a:latin typeface="Karla" panose="020B0604020202020204" charset="0"/>
                <a:ea typeface="Karla" panose="020B0604020202020204" charset="0"/>
              </a:rPr>
            </a:br>
            <a:br>
              <a:rPr lang="fr-FR" sz="2000">
                <a:latin typeface="Karla" panose="020B0604020202020204" charset="0"/>
                <a:ea typeface="Karla" panose="020B0604020202020204" charset="0"/>
              </a:rPr>
            </a:br>
            <a:br>
              <a:rPr lang="fr-FR" sz="2000">
                <a:latin typeface="Karla" panose="020B0604020202020204" charset="0"/>
                <a:ea typeface="Karla" panose="020B0604020202020204" charset="0"/>
              </a:rPr>
            </a:br>
            <a:endParaRPr lang="en" sz="200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title" idx="4294967295"/>
          </p:nvPr>
        </p:nvSpPr>
        <p:spPr>
          <a:xfrm>
            <a:off x="0" y="425450"/>
            <a:ext cx="4802188" cy="9429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SQL Command</a:t>
            </a:r>
            <a:endParaRPr lang="en" b="0">
              <a:solidFill>
                <a:srgbClr val="7F7F7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9" y="2350101"/>
            <a:ext cx="84201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 idx="4294967295"/>
          </p:nvPr>
        </p:nvSpPr>
        <p:spPr>
          <a:xfrm>
            <a:off x="0" y="1831975"/>
            <a:ext cx="7448550" cy="2752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CommandText : 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La requête SQL sous forme d’une string</a:t>
            </a:r>
            <a:b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Connection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: Attache la Connection</a:t>
            </a:r>
            <a:b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CommandTimeOut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: Tiemout par défaut 30 secondes</a:t>
            </a:r>
            <a:b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CommandType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: Text, TableDirect(OLEDB), StoredProcedure</a:t>
            </a:r>
            <a:b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Parameters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: Liste de paramètres nécessaire à l’execution de la requête.</a:t>
            </a:r>
            <a:b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en" sz="180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Transaction</a:t>
            </a:r>
            <a:r>
              <a:rPr lang="en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: </a:t>
            </a:r>
            <a:r>
              <a:rPr lang="fr-FR" sz="1800" b="0">
                <a:solidFill>
                  <a:schemeClr val="tx2">
                    <a:lumMod val="2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Obtient ou définit l'objet SqlTransaction dans lequel SqlCommand s'exécute.</a:t>
            </a:r>
            <a:br>
              <a:rPr lang="en" sz="1800" b="0">
                <a:latin typeface="Karla" panose="020B0604020202020204" charset="0"/>
                <a:ea typeface="Karla" panose="020B0604020202020204" charset="0"/>
              </a:rPr>
            </a:br>
            <a:br>
              <a:rPr lang="en" sz="1800" b="0">
                <a:latin typeface="Karla" panose="020B0604020202020204" charset="0"/>
                <a:ea typeface="Karla" panose="020B0604020202020204" charset="0"/>
              </a:rPr>
            </a:br>
            <a:endParaRPr lang="en" sz="1800" b="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0" y="433388"/>
            <a:ext cx="5075238" cy="9429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SQl Command : Propriétés principales</a:t>
            </a:r>
            <a:endParaRPr lang="en" b="0">
              <a:solidFill>
                <a:srgbClr val="7F7F7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9" y="4563975"/>
            <a:ext cx="7701638" cy="47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517</Words>
  <Application>Microsoft Office PowerPoint</Application>
  <PresentationFormat>Affichage à l'écran (16:9)</PresentationFormat>
  <Paragraphs>96</Paragraphs>
  <Slides>22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Trebuchet MS</vt:lpstr>
      <vt:lpstr>Montserrat</vt:lpstr>
      <vt:lpstr>Arial</vt:lpstr>
      <vt:lpstr>Karla</vt:lpstr>
      <vt:lpstr>Wingdings 3</vt:lpstr>
      <vt:lpstr>Facette</vt:lpstr>
      <vt:lpstr>Support de cours ADO.NET</vt:lpstr>
      <vt:lpstr>1. ADO.NET</vt:lpstr>
      <vt:lpstr>Qu’est-ce qu’ ADO.NET?</vt:lpstr>
      <vt:lpstr>ADO.NET est une technologie permettant d’interagir avec une base de données à partir d’une application .NET.    </vt:lpstr>
      <vt:lpstr>Présentation générale  Fonctionnement</vt:lpstr>
      <vt:lpstr>Connecteurs disponibles</vt:lpstr>
      <vt:lpstr>DEMO SqlConnectionString</vt:lpstr>
      <vt:lpstr>Stocke les informations sur la commande et permet son exécution sur le serveur de base de données.      </vt:lpstr>
      <vt:lpstr>CommandText : La requête SQL sous forme d’une string Connection : Attache la Connection CommandTimeOut : Tiemout par défaut 30 secondes CommandType : Text, TableDirect(OLEDB), StoredProcedure Parameters : Liste de paramètres nécessaire à l’execution de la requête. Transaction : Obtient ou définit l'objet SqlTransaction dans lequel SqlCommand s'exécute.  </vt:lpstr>
      <vt:lpstr>ExecuteNonQuery : Utilisé pour des requêtes qui ne renvoient aucun résultats (INSERT,DELETE,UPDATE )  ExecuteReader :  Utilisé pour des requetes quirenvoient plusieurs lignes (SELECT TOP 100 …)  ExecuteScalar : Utilisé pour des requetes quirenvoient une nombre (SELECT COUNT(*) …  Dispose : Libère toutes les ressources utilisées </vt:lpstr>
      <vt:lpstr>DEMO SQL COMMAND</vt:lpstr>
      <vt:lpstr>Passer des parametres </vt:lpstr>
      <vt:lpstr>ExecuteReader : Récupération de champs spécifiques</vt:lpstr>
      <vt:lpstr>Il est possible d’appeler une procédure stockée depuis notre code</vt:lpstr>
      <vt:lpstr>A vous de travailler !</vt:lpstr>
      <vt:lpstr>Transaction</vt:lpstr>
      <vt:lpstr>Présentation PowerPoint</vt:lpstr>
      <vt:lpstr>Conclusion</vt:lpstr>
      <vt:lpstr>ADO.NET et DataSet DataSet</vt:lpstr>
      <vt:lpstr>Comment travailler avec un DATASET ?</vt:lpstr>
      <vt:lpstr>Présentation PowerPoint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de cours ASP.NET</dc:title>
  <dc:creator>Thomaspro</dc:creator>
  <cp:lastModifiedBy>Benoit BRICE</cp:lastModifiedBy>
  <cp:revision>48</cp:revision>
  <dcterms:modified xsi:type="dcterms:W3CDTF">2019-10-10T12:50:35Z</dcterms:modified>
</cp:coreProperties>
</file>