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3"/>
  </p:notesMasterIdLst>
  <p:sldIdLst>
    <p:sldId id="256" r:id="rId2"/>
    <p:sldId id="259" r:id="rId3"/>
    <p:sldId id="262" r:id="rId4"/>
    <p:sldId id="264" r:id="rId5"/>
    <p:sldId id="265" r:id="rId6"/>
    <p:sldId id="266" r:id="rId7"/>
    <p:sldId id="271" r:id="rId8"/>
    <p:sldId id="268" r:id="rId9"/>
    <p:sldId id="274" r:id="rId10"/>
    <p:sldId id="275" r:id="rId11"/>
    <p:sldId id="276" r:id="rId12"/>
    <p:sldId id="277" r:id="rId13"/>
    <p:sldId id="280" r:id="rId14"/>
    <p:sldId id="281" r:id="rId15"/>
    <p:sldId id="282" r:id="rId16"/>
    <p:sldId id="373" r:id="rId17"/>
    <p:sldId id="356" r:id="rId18"/>
    <p:sldId id="360" r:id="rId19"/>
    <p:sldId id="362" r:id="rId20"/>
    <p:sldId id="363" r:id="rId21"/>
    <p:sldId id="364" r:id="rId22"/>
    <p:sldId id="365" r:id="rId23"/>
    <p:sldId id="366" r:id="rId24"/>
    <p:sldId id="397" r:id="rId25"/>
    <p:sldId id="367" r:id="rId26"/>
    <p:sldId id="368" r:id="rId27"/>
    <p:sldId id="370" r:id="rId28"/>
    <p:sldId id="369" r:id="rId29"/>
    <p:sldId id="371" r:id="rId30"/>
    <p:sldId id="372" r:id="rId31"/>
    <p:sldId id="375" r:id="rId32"/>
    <p:sldId id="392" r:id="rId33"/>
    <p:sldId id="374" r:id="rId34"/>
    <p:sldId id="376" r:id="rId35"/>
    <p:sldId id="377" r:id="rId36"/>
    <p:sldId id="378" r:id="rId37"/>
    <p:sldId id="382" r:id="rId38"/>
    <p:sldId id="386" r:id="rId39"/>
    <p:sldId id="384" r:id="rId40"/>
    <p:sldId id="385" r:id="rId41"/>
    <p:sldId id="380" r:id="rId42"/>
    <p:sldId id="387" r:id="rId43"/>
    <p:sldId id="390" r:id="rId44"/>
    <p:sldId id="379" r:id="rId45"/>
    <p:sldId id="388" r:id="rId46"/>
    <p:sldId id="389" r:id="rId47"/>
    <p:sldId id="391" r:id="rId48"/>
    <p:sldId id="393" r:id="rId49"/>
    <p:sldId id="396" r:id="rId50"/>
    <p:sldId id="394" r:id="rId51"/>
    <p:sldId id="395" r:id="rId52"/>
  </p:sldIdLst>
  <p:sldSz cx="9144000" cy="5143500" type="screen16x9"/>
  <p:notesSz cx="6858000" cy="9144000"/>
  <p:embeddedFontLst>
    <p:embeddedFont>
      <p:font typeface="Karla" panose="020B0604020202020204" charset="0"/>
      <p:regular r:id="rId54"/>
      <p:bold r:id="rId55"/>
      <p:italic r:id="rId56"/>
      <p:boldItalic r:id="rId57"/>
    </p:embeddedFont>
    <p:embeddedFont>
      <p:font typeface="Montserrat"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pro" initials="T" lastIdx="1" clrIdx="0">
    <p:extLst>
      <p:ext uri="{19B8F6BF-5375-455C-9EA6-DF929625EA0E}">
        <p15:presenceInfo xmlns:p15="http://schemas.microsoft.com/office/powerpoint/2012/main" userId="Thomasp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0882A1-97C6-48C6-A1EA-3B3E4CC94D5A}">
  <a:tblStyle styleId="{790882A1-97C6-48C6-A1EA-3B3E4CC94D5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36" autoAdjust="0"/>
  </p:normalViewPr>
  <p:slideViewPr>
    <p:cSldViewPr snapToGrid="0">
      <p:cViewPr varScale="1">
        <p:scale>
          <a:sx n="85" d="100"/>
          <a:sy n="85"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1T11:28:01.503"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7553320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code.msdn.microsoft.com/LINQ-Join-Operators-dabef4e9#leftouterjoi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199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1052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9256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0316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8367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FR"/>
              <a:t>Notion de disconnection</a:t>
            </a:r>
            <a:endParaRPr/>
          </a:p>
        </p:txBody>
      </p:sp>
    </p:spTree>
    <p:extLst>
      <p:ext uri="{BB962C8B-B14F-4D97-AF65-F5344CB8AC3E}">
        <p14:creationId xmlns:p14="http://schemas.microsoft.com/office/powerpoint/2010/main" val="2986968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59124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Différence entre EDMX et Code First liées aux modif BD</a:t>
            </a:r>
          </a:p>
          <a:p>
            <a:endParaRPr lang="fr-FR"/>
          </a:p>
        </p:txBody>
      </p:sp>
    </p:spTree>
    <p:extLst>
      <p:ext uri="{BB962C8B-B14F-4D97-AF65-F5344CB8AC3E}">
        <p14:creationId xmlns:p14="http://schemas.microsoft.com/office/powerpoint/2010/main" val="540865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DB context  execute queries track changes and update the database</a:t>
            </a:r>
          </a:p>
        </p:txBody>
      </p:sp>
    </p:spTree>
    <p:extLst>
      <p:ext uri="{BB962C8B-B14F-4D97-AF65-F5344CB8AC3E}">
        <p14:creationId xmlns:p14="http://schemas.microsoft.com/office/powerpoint/2010/main" val="174528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Démo</a:t>
            </a:r>
          </a:p>
        </p:txBody>
      </p:sp>
    </p:spTree>
    <p:extLst>
      <p:ext uri="{BB962C8B-B14F-4D97-AF65-F5344CB8AC3E}">
        <p14:creationId xmlns:p14="http://schemas.microsoft.com/office/powerpoint/2010/main" val="4232100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332943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3996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2105157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smtClean="0"/>
              <a:t>https://www.bing.com/videos/search?q=tutorial+entity+framework+code+first&amp;&amp;view=detail&amp;mid=444EF07EA12A59AB4EC9444EF07EA12A59AB4EC9&amp;&amp;FORM=VRDGAR</a:t>
            </a:r>
            <a:endParaRPr lang="fr-FR" dirty="0"/>
          </a:p>
        </p:txBody>
      </p:sp>
    </p:spTree>
    <p:extLst>
      <p:ext uri="{BB962C8B-B14F-4D97-AF65-F5344CB8AC3E}">
        <p14:creationId xmlns:p14="http://schemas.microsoft.com/office/powerpoint/2010/main" val="181603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Update-database –script</a:t>
            </a:r>
          </a:p>
          <a:p>
            <a:endParaRPr lang="fr-FR"/>
          </a:p>
          <a:p>
            <a:r>
              <a:rPr lang="fr-FR" sz="1100" kern="1200">
                <a:solidFill>
                  <a:schemeClr val="tx1"/>
                </a:solidFill>
                <a:latin typeface="+mn-lt"/>
                <a:ea typeface="+mn-ea"/>
                <a:cs typeface="+mn-cs"/>
              </a:rPr>
              <a:t>-force -IgnoreChanges</a:t>
            </a:r>
            <a:endParaRPr lang="fr-FR"/>
          </a:p>
        </p:txBody>
      </p:sp>
    </p:spTree>
    <p:extLst>
      <p:ext uri="{BB962C8B-B14F-4D97-AF65-F5344CB8AC3E}">
        <p14:creationId xmlns:p14="http://schemas.microsoft.com/office/powerpoint/2010/main" val="3561551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z="1100" b="0" i="0" kern="1200">
                <a:solidFill>
                  <a:schemeClr val="tx1"/>
                </a:solidFill>
                <a:effectLst/>
                <a:latin typeface="+mn-lt"/>
                <a:ea typeface="+mn-ea"/>
                <a:cs typeface="+mn-cs"/>
              </a:rPr>
              <a:t>Add-Migration TheBadMigration -Force</a:t>
            </a:r>
            <a:endParaRPr lang="fr-FR"/>
          </a:p>
        </p:txBody>
      </p:sp>
    </p:spTree>
    <p:extLst>
      <p:ext uri="{BB962C8B-B14F-4D97-AF65-F5344CB8AC3E}">
        <p14:creationId xmlns:p14="http://schemas.microsoft.com/office/powerpoint/2010/main" val="2495114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1 million de lignes table </a:t>
            </a:r>
          </a:p>
        </p:txBody>
      </p:sp>
    </p:spTree>
    <p:extLst>
      <p:ext uri="{BB962C8B-B14F-4D97-AF65-F5344CB8AC3E}">
        <p14:creationId xmlns:p14="http://schemas.microsoft.com/office/powerpoint/2010/main" val="1923803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164229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SELECT </a:t>
            </a:r>
          </a:p>
          <a:p>
            <a:r>
              <a:rPr lang="en-US" dirty="0"/>
              <a:t>    [Project2].[C1] AS [C1], </a:t>
            </a:r>
          </a:p>
          <a:p>
            <a:r>
              <a:rPr lang="en-US" dirty="0"/>
              <a:t>    [Project2].[</a:t>
            </a:r>
            <a:r>
              <a:rPr lang="en-US" dirty="0" err="1"/>
              <a:t>CustomerID</a:t>
            </a:r>
            <a:r>
              <a:rPr lang="en-US" dirty="0"/>
              <a:t>] AS [</a:t>
            </a:r>
            <a:r>
              <a:rPr lang="en-US" dirty="0" err="1"/>
              <a:t>CustomerID</a:t>
            </a:r>
            <a:r>
              <a:rPr lang="en-US" dirty="0"/>
              <a:t>], </a:t>
            </a:r>
          </a:p>
          <a:p>
            <a:r>
              <a:rPr lang="en-US" dirty="0"/>
              <a:t>    [Project2].[</a:t>
            </a:r>
            <a:r>
              <a:rPr lang="en-US" dirty="0" err="1"/>
              <a:t>CompanyName</a:t>
            </a:r>
            <a:r>
              <a:rPr lang="en-US" dirty="0"/>
              <a:t>] AS [</a:t>
            </a:r>
            <a:r>
              <a:rPr lang="en-US" dirty="0" err="1"/>
              <a:t>CompanyName</a:t>
            </a:r>
            <a:r>
              <a:rPr lang="en-US" dirty="0"/>
              <a:t>], </a:t>
            </a:r>
          </a:p>
          <a:p>
            <a:r>
              <a:rPr lang="en-US" dirty="0"/>
              <a:t>    [Project2].[</a:t>
            </a:r>
            <a:r>
              <a:rPr lang="en-US" dirty="0" err="1"/>
              <a:t>ContactName</a:t>
            </a:r>
            <a:r>
              <a:rPr lang="en-US" dirty="0"/>
              <a:t>] AS [</a:t>
            </a:r>
            <a:r>
              <a:rPr lang="en-US" dirty="0" err="1"/>
              <a:t>ContactName</a:t>
            </a:r>
            <a:r>
              <a:rPr lang="en-US" dirty="0"/>
              <a:t>], </a:t>
            </a:r>
          </a:p>
          <a:p>
            <a:r>
              <a:rPr lang="en-US" dirty="0"/>
              <a:t>    [Project2].[</a:t>
            </a:r>
            <a:r>
              <a:rPr lang="en-US" dirty="0" err="1"/>
              <a:t>ContactTitle</a:t>
            </a:r>
            <a:r>
              <a:rPr lang="en-US" dirty="0"/>
              <a:t>] AS [</a:t>
            </a:r>
            <a:r>
              <a:rPr lang="en-US" dirty="0" err="1"/>
              <a:t>ContactTitle</a:t>
            </a:r>
            <a:r>
              <a:rPr lang="en-US" dirty="0"/>
              <a:t>], </a:t>
            </a:r>
          </a:p>
          <a:p>
            <a:r>
              <a:rPr lang="en-US" dirty="0"/>
              <a:t>    [Project2].[Address] AS [Address], </a:t>
            </a:r>
          </a:p>
          <a:p>
            <a:r>
              <a:rPr lang="en-US" dirty="0"/>
              <a:t>    [Project2].[City] AS [City], </a:t>
            </a:r>
          </a:p>
          <a:p>
            <a:r>
              <a:rPr lang="en-US" dirty="0"/>
              <a:t>    [Project2].[Region] AS [Region], </a:t>
            </a:r>
          </a:p>
          <a:p>
            <a:r>
              <a:rPr lang="en-US" dirty="0"/>
              <a:t>    [Project2].[</a:t>
            </a:r>
            <a:r>
              <a:rPr lang="en-US" dirty="0" err="1"/>
              <a:t>PostalCode</a:t>
            </a:r>
            <a:r>
              <a:rPr lang="en-US" dirty="0"/>
              <a:t>] AS [</a:t>
            </a:r>
            <a:r>
              <a:rPr lang="en-US" dirty="0" err="1"/>
              <a:t>PostalCode</a:t>
            </a:r>
            <a:r>
              <a:rPr lang="en-US" dirty="0"/>
              <a:t>], </a:t>
            </a:r>
          </a:p>
          <a:p>
            <a:r>
              <a:rPr lang="en-US" dirty="0"/>
              <a:t>    [Project2].[Country] AS [Country], </a:t>
            </a:r>
          </a:p>
          <a:p>
            <a:r>
              <a:rPr lang="en-US" dirty="0"/>
              <a:t>    [Project2].[Phone] AS [Phone], </a:t>
            </a:r>
          </a:p>
          <a:p>
            <a:r>
              <a:rPr lang="en-US" dirty="0"/>
              <a:t>    [Project2].[Fax] AS [Fax], </a:t>
            </a:r>
          </a:p>
          <a:p>
            <a:r>
              <a:rPr lang="en-US" dirty="0"/>
              <a:t>    [Project2].[C2] AS [C2], </a:t>
            </a:r>
          </a:p>
          <a:p>
            <a:r>
              <a:rPr lang="en-US" dirty="0"/>
              <a:t>    [Project2].[</a:t>
            </a:r>
            <a:r>
              <a:rPr lang="en-US" dirty="0" err="1"/>
              <a:t>OrderID</a:t>
            </a:r>
            <a:r>
              <a:rPr lang="en-US" dirty="0"/>
              <a:t>] AS [</a:t>
            </a:r>
            <a:r>
              <a:rPr lang="en-US" dirty="0" err="1"/>
              <a:t>OrderID</a:t>
            </a:r>
            <a:r>
              <a:rPr lang="en-US" dirty="0"/>
              <a:t>], </a:t>
            </a:r>
          </a:p>
          <a:p>
            <a:r>
              <a:rPr lang="en-US" dirty="0"/>
              <a:t>    [Project2].[CustomerID1] AS [CustomerID1], </a:t>
            </a:r>
          </a:p>
          <a:p>
            <a:r>
              <a:rPr lang="en-US" dirty="0"/>
              <a:t>    [Project2].[</a:t>
            </a:r>
            <a:r>
              <a:rPr lang="en-US" dirty="0" err="1"/>
              <a:t>EmployeeID</a:t>
            </a:r>
            <a:r>
              <a:rPr lang="en-US" dirty="0"/>
              <a:t>] AS [</a:t>
            </a:r>
            <a:r>
              <a:rPr lang="en-US" dirty="0" err="1"/>
              <a:t>EmployeeID</a:t>
            </a:r>
            <a:r>
              <a:rPr lang="en-US" dirty="0"/>
              <a:t>], </a:t>
            </a:r>
          </a:p>
          <a:p>
            <a:r>
              <a:rPr lang="en-US" dirty="0"/>
              <a:t>    [Project2].[</a:t>
            </a:r>
            <a:r>
              <a:rPr lang="en-US" dirty="0" err="1"/>
              <a:t>OrderDate</a:t>
            </a:r>
            <a:r>
              <a:rPr lang="en-US" dirty="0"/>
              <a:t>] AS [</a:t>
            </a:r>
            <a:r>
              <a:rPr lang="en-US" dirty="0" err="1"/>
              <a:t>OrderDate</a:t>
            </a:r>
            <a:r>
              <a:rPr lang="en-US" dirty="0"/>
              <a:t>], </a:t>
            </a:r>
          </a:p>
          <a:p>
            <a:r>
              <a:rPr lang="en-US" dirty="0"/>
              <a:t>    [Project2].[</a:t>
            </a:r>
            <a:r>
              <a:rPr lang="en-US" dirty="0" err="1"/>
              <a:t>RequiredDate</a:t>
            </a:r>
            <a:r>
              <a:rPr lang="en-US" dirty="0"/>
              <a:t>] AS [</a:t>
            </a:r>
            <a:r>
              <a:rPr lang="en-US" dirty="0" err="1"/>
              <a:t>RequiredDate</a:t>
            </a:r>
            <a:r>
              <a:rPr lang="en-US" dirty="0"/>
              <a:t>], </a:t>
            </a:r>
          </a:p>
          <a:p>
            <a:r>
              <a:rPr lang="en-US" dirty="0"/>
              <a:t>    [Project2].[</a:t>
            </a:r>
            <a:r>
              <a:rPr lang="en-US" dirty="0" err="1"/>
              <a:t>ShippedDate</a:t>
            </a:r>
            <a:r>
              <a:rPr lang="en-US" dirty="0"/>
              <a:t>] AS [</a:t>
            </a:r>
            <a:r>
              <a:rPr lang="en-US" dirty="0" err="1"/>
              <a:t>ShippedDate</a:t>
            </a:r>
            <a:r>
              <a:rPr lang="en-US" dirty="0"/>
              <a:t>], </a:t>
            </a:r>
          </a:p>
          <a:p>
            <a:r>
              <a:rPr lang="en-US" dirty="0"/>
              <a:t>    [Project2].[</a:t>
            </a:r>
            <a:r>
              <a:rPr lang="en-US" dirty="0" err="1"/>
              <a:t>ShipVia</a:t>
            </a:r>
            <a:r>
              <a:rPr lang="en-US" dirty="0"/>
              <a:t>] AS [</a:t>
            </a:r>
            <a:r>
              <a:rPr lang="en-US" dirty="0" err="1"/>
              <a:t>ShipVia</a:t>
            </a:r>
            <a:r>
              <a:rPr lang="en-US" dirty="0"/>
              <a:t>], </a:t>
            </a:r>
          </a:p>
          <a:p>
            <a:r>
              <a:rPr lang="en-US" dirty="0"/>
              <a:t>    [Project2].[Freight] AS [Freight], </a:t>
            </a:r>
          </a:p>
          <a:p>
            <a:r>
              <a:rPr lang="en-US" dirty="0"/>
              <a:t>    [Project2].[</a:t>
            </a:r>
            <a:r>
              <a:rPr lang="en-US" dirty="0" err="1"/>
              <a:t>ShipName</a:t>
            </a:r>
            <a:r>
              <a:rPr lang="en-US" dirty="0"/>
              <a:t>] AS [</a:t>
            </a:r>
            <a:r>
              <a:rPr lang="en-US" dirty="0" err="1"/>
              <a:t>ShipName</a:t>
            </a:r>
            <a:r>
              <a:rPr lang="en-US" dirty="0"/>
              <a:t>], </a:t>
            </a:r>
          </a:p>
          <a:p>
            <a:r>
              <a:rPr lang="en-US" dirty="0"/>
              <a:t>    [Project2].[</a:t>
            </a:r>
            <a:r>
              <a:rPr lang="en-US" dirty="0" err="1"/>
              <a:t>ShipAddress</a:t>
            </a:r>
            <a:r>
              <a:rPr lang="en-US" dirty="0"/>
              <a:t>] AS [</a:t>
            </a:r>
            <a:r>
              <a:rPr lang="en-US" dirty="0" err="1"/>
              <a:t>ShipAddress</a:t>
            </a:r>
            <a:r>
              <a:rPr lang="en-US" dirty="0"/>
              <a:t>], </a:t>
            </a:r>
          </a:p>
          <a:p>
            <a:r>
              <a:rPr lang="en-US" dirty="0"/>
              <a:t>    [Project2].[</a:t>
            </a:r>
            <a:r>
              <a:rPr lang="en-US" dirty="0" err="1"/>
              <a:t>ShipCity</a:t>
            </a:r>
            <a:r>
              <a:rPr lang="en-US" dirty="0"/>
              <a:t>] AS [</a:t>
            </a:r>
            <a:r>
              <a:rPr lang="en-US" dirty="0" err="1"/>
              <a:t>ShipCity</a:t>
            </a:r>
            <a:r>
              <a:rPr lang="en-US" dirty="0"/>
              <a:t>], </a:t>
            </a:r>
          </a:p>
          <a:p>
            <a:r>
              <a:rPr lang="en-US" dirty="0"/>
              <a:t>    [Project2].[</a:t>
            </a:r>
            <a:r>
              <a:rPr lang="en-US" dirty="0" err="1"/>
              <a:t>ShipRegion</a:t>
            </a:r>
            <a:r>
              <a:rPr lang="en-US" dirty="0"/>
              <a:t>] AS [</a:t>
            </a:r>
            <a:r>
              <a:rPr lang="en-US" dirty="0" err="1"/>
              <a:t>ShipRegion</a:t>
            </a:r>
            <a:r>
              <a:rPr lang="en-US" dirty="0"/>
              <a:t>], </a:t>
            </a:r>
          </a:p>
          <a:p>
            <a:r>
              <a:rPr lang="en-US" dirty="0"/>
              <a:t>    [Project2].[</a:t>
            </a:r>
            <a:r>
              <a:rPr lang="en-US" dirty="0" err="1"/>
              <a:t>ShipPostalCode</a:t>
            </a:r>
            <a:r>
              <a:rPr lang="en-US" dirty="0"/>
              <a:t>] AS [</a:t>
            </a:r>
            <a:r>
              <a:rPr lang="en-US" dirty="0" err="1"/>
              <a:t>ShipPostalCode</a:t>
            </a:r>
            <a:r>
              <a:rPr lang="en-US" dirty="0"/>
              <a:t>], </a:t>
            </a:r>
          </a:p>
          <a:p>
            <a:r>
              <a:rPr lang="en-US" dirty="0"/>
              <a:t>    [Project2].[</a:t>
            </a:r>
            <a:r>
              <a:rPr lang="en-US" dirty="0" err="1"/>
              <a:t>ShipCountry</a:t>
            </a:r>
            <a:r>
              <a:rPr lang="en-US" dirty="0"/>
              <a:t>] AS [</a:t>
            </a:r>
            <a:r>
              <a:rPr lang="en-US" dirty="0" err="1"/>
              <a:t>ShipCountry</a:t>
            </a:r>
            <a:r>
              <a:rPr lang="en-US" dirty="0"/>
              <a:t>]</a:t>
            </a:r>
          </a:p>
          <a:p>
            <a:r>
              <a:rPr lang="en-US" dirty="0"/>
              <a:t>    FROM ( SELECT </a:t>
            </a:r>
          </a:p>
          <a:p>
            <a:r>
              <a:rPr lang="en-US" dirty="0"/>
              <a:t>        [Limit1].[</a:t>
            </a:r>
            <a:r>
              <a:rPr lang="en-US" dirty="0" err="1"/>
              <a:t>CustomerID</a:t>
            </a:r>
            <a:r>
              <a:rPr lang="en-US" dirty="0"/>
              <a:t>] AS [</a:t>
            </a:r>
            <a:r>
              <a:rPr lang="en-US" dirty="0" err="1"/>
              <a:t>CustomerID</a:t>
            </a:r>
            <a:r>
              <a:rPr lang="en-US" dirty="0"/>
              <a:t>], </a:t>
            </a:r>
          </a:p>
          <a:p>
            <a:r>
              <a:rPr lang="en-US" dirty="0"/>
              <a:t>        [Limit1].[</a:t>
            </a:r>
            <a:r>
              <a:rPr lang="en-US" dirty="0" err="1"/>
              <a:t>CompanyName</a:t>
            </a:r>
            <a:r>
              <a:rPr lang="en-US" dirty="0"/>
              <a:t>] AS [</a:t>
            </a:r>
            <a:r>
              <a:rPr lang="en-US" dirty="0" err="1"/>
              <a:t>CompanyName</a:t>
            </a:r>
            <a:r>
              <a:rPr lang="en-US" dirty="0"/>
              <a:t>], </a:t>
            </a:r>
          </a:p>
          <a:p>
            <a:r>
              <a:rPr lang="en-US" dirty="0"/>
              <a:t>        [Limit1].[</a:t>
            </a:r>
            <a:r>
              <a:rPr lang="en-US" dirty="0" err="1"/>
              <a:t>ContactName</a:t>
            </a:r>
            <a:r>
              <a:rPr lang="en-US" dirty="0"/>
              <a:t>] AS [</a:t>
            </a:r>
            <a:r>
              <a:rPr lang="en-US" dirty="0" err="1"/>
              <a:t>ContactName</a:t>
            </a:r>
            <a:r>
              <a:rPr lang="en-US" dirty="0"/>
              <a:t>], </a:t>
            </a:r>
          </a:p>
          <a:p>
            <a:r>
              <a:rPr lang="en-US" dirty="0"/>
              <a:t>        [Limit1].[</a:t>
            </a:r>
            <a:r>
              <a:rPr lang="en-US" dirty="0" err="1"/>
              <a:t>ContactTitle</a:t>
            </a:r>
            <a:r>
              <a:rPr lang="en-US" dirty="0"/>
              <a:t>] AS [</a:t>
            </a:r>
            <a:r>
              <a:rPr lang="en-US" dirty="0" err="1"/>
              <a:t>ContactTitle</a:t>
            </a:r>
            <a:r>
              <a:rPr lang="en-US" dirty="0"/>
              <a:t>], </a:t>
            </a:r>
          </a:p>
          <a:p>
            <a:r>
              <a:rPr lang="en-US" dirty="0"/>
              <a:t>        [Limit1].[Address] AS [Address], </a:t>
            </a:r>
          </a:p>
          <a:p>
            <a:r>
              <a:rPr lang="en-US" dirty="0"/>
              <a:t>        [Limit1].[City] AS [City], </a:t>
            </a:r>
          </a:p>
          <a:p>
            <a:r>
              <a:rPr lang="en-US" dirty="0"/>
              <a:t>        [Limit1].[Region] AS [Region], </a:t>
            </a:r>
          </a:p>
          <a:p>
            <a:r>
              <a:rPr lang="en-US" dirty="0"/>
              <a:t>        [Limit1].[</a:t>
            </a:r>
            <a:r>
              <a:rPr lang="en-US" dirty="0" err="1"/>
              <a:t>PostalCode</a:t>
            </a:r>
            <a:r>
              <a:rPr lang="en-US" dirty="0"/>
              <a:t>] AS [</a:t>
            </a:r>
            <a:r>
              <a:rPr lang="en-US" dirty="0" err="1"/>
              <a:t>PostalCode</a:t>
            </a:r>
            <a:r>
              <a:rPr lang="en-US" dirty="0"/>
              <a:t>], </a:t>
            </a:r>
          </a:p>
          <a:p>
            <a:r>
              <a:rPr lang="en-US" dirty="0"/>
              <a:t>        [Limit1].[Country] AS [Country], </a:t>
            </a:r>
          </a:p>
          <a:p>
            <a:r>
              <a:rPr lang="en-US" dirty="0"/>
              <a:t>        [Limit1].[Phone] AS [Phone], </a:t>
            </a:r>
          </a:p>
          <a:p>
            <a:r>
              <a:rPr lang="en-US" dirty="0"/>
              <a:t>        [Limit1].[Fax] AS [Fax], </a:t>
            </a:r>
          </a:p>
          <a:p>
            <a:r>
              <a:rPr lang="en-US" dirty="0"/>
              <a:t>        [Limit1].[C1] AS [C1], </a:t>
            </a:r>
          </a:p>
          <a:p>
            <a:r>
              <a:rPr lang="en-US" dirty="0"/>
              <a:t>        [Extent2].[</a:t>
            </a:r>
            <a:r>
              <a:rPr lang="en-US" dirty="0" err="1"/>
              <a:t>OrderID</a:t>
            </a:r>
            <a:r>
              <a:rPr lang="en-US" dirty="0"/>
              <a:t>] AS [</a:t>
            </a:r>
            <a:r>
              <a:rPr lang="en-US" dirty="0" err="1"/>
              <a:t>OrderID</a:t>
            </a:r>
            <a:r>
              <a:rPr lang="en-US" dirty="0"/>
              <a:t>], </a:t>
            </a:r>
          </a:p>
          <a:p>
            <a:r>
              <a:rPr lang="en-US" dirty="0"/>
              <a:t>        [Extent2].[</a:t>
            </a:r>
            <a:r>
              <a:rPr lang="en-US" dirty="0" err="1"/>
              <a:t>CustomerID</a:t>
            </a:r>
            <a:r>
              <a:rPr lang="en-US" dirty="0"/>
              <a:t>] AS [CustomerID1], </a:t>
            </a:r>
          </a:p>
          <a:p>
            <a:r>
              <a:rPr lang="en-US" dirty="0"/>
              <a:t>        [Extent2].[</a:t>
            </a:r>
            <a:r>
              <a:rPr lang="en-US" dirty="0" err="1"/>
              <a:t>EmployeeID</a:t>
            </a:r>
            <a:r>
              <a:rPr lang="en-US" dirty="0"/>
              <a:t>] AS [</a:t>
            </a:r>
            <a:r>
              <a:rPr lang="en-US" dirty="0" err="1"/>
              <a:t>EmployeeID</a:t>
            </a:r>
            <a:r>
              <a:rPr lang="en-US" dirty="0"/>
              <a:t>], </a:t>
            </a:r>
          </a:p>
          <a:p>
            <a:r>
              <a:rPr lang="en-US" dirty="0"/>
              <a:t>        [Extent2].[</a:t>
            </a:r>
            <a:r>
              <a:rPr lang="en-US" dirty="0" err="1"/>
              <a:t>OrderDate</a:t>
            </a:r>
            <a:r>
              <a:rPr lang="en-US" dirty="0"/>
              <a:t>] AS [</a:t>
            </a:r>
            <a:r>
              <a:rPr lang="en-US" dirty="0" err="1"/>
              <a:t>OrderDate</a:t>
            </a:r>
            <a:r>
              <a:rPr lang="en-US" dirty="0"/>
              <a:t>], </a:t>
            </a:r>
          </a:p>
          <a:p>
            <a:r>
              <a:rPr lang="en-US" dirty="0"/>
              <a:t>        [Extent2].[</a:t>
            </a:r>
            <a:r>
              <a:rPr lang="en-US" dirty="0" err="1"/>
              <a:t>RequiredDate</a:t>
            </a:r>
            <a:r>
              <a:rPr lang="en-US" dirty="0"/>
              <a:t>] AS [</a:t>
            </a:r>
            <a:r>
              <a:rPr lang="en-US" dirty="0" err="1"/>
              <a:t>RequiredDate</a:t>
            </a:r>
            <a:r>
              <a:rPr lang="en-US" dirty="0"/>
              <a:t>], </a:t>
            </a:r>
          </a:p>
          <a:p>
            <a:r>
              <a:rPr lang="en-US" dirty="0"/>
              <a:t>        [Extent2].[</a:t>
            </a:r>
            <a:r>
              <a:rPr lang="en-US" dirty="0" err="1"/>
              <a:t>ShippedDate</a:t>
            </a:r>
            <a:r>
              <a:rPr lang="en-US" dirty="0"/>
              <a:t>] AS [</a:t>
            </a:r>
            <a:r>
              <a:rPr lang="en-US" dirty="0" err="1"/>
              <a:t>ShippedDate</a:t>
            </a:r>
            <a:r>
              <a:rPr lang="en-US" dirty="0"/>
              <a:t>], </a:t>
            </a:r>
          </a:p>
          <a:p>
            <a:r>
              <a:rPr lang="en-US" dirty="0"/>
              <a:t>        [Extent2].[</a:t>
            </a:r>
            <a:r>
              <a:rPr lang="en-US" dirty="0" err="1"/>
              <a:t>ShipVia</a:t>
            </a:r>
            <a:r>
              <a:rPr lang="en-US" dirty="0"/>
              <a:t>] AS [</a:t>
            </a:r>
            <a:r>
              <a:rPr lang="en-US" dirty="0" err="1"/>
              <a:t>ShipVia</a:t>
            </a:r>
            <a:r>
              <a:rPr lang="en-US" dirty="0"/>
              <a:t>], </a:t>
            </a:r>
          </a:p>
          <a:p>
            <a:r>
              <a:rPr lang="en-US" dirty="0"/>
              <a:t>        [Extent2].[Freight] AS [Freight], </a:t>
            </a:r>
          </a:p>
          <a:p>
            <a:r>
              <a:rPr lang="en-US" dirty="0"/>
              <a:t>        [Extent2].[</a:t>
            </a:r>
            <a:r>
              <a:rPr lang="en-US" dirty="0" err="1"/>
              <a:t>ShipName</a:t>
            </a:r>
            <a:r>
              <a:rPr lang="en-US" dirty="0"/>
              <a:t>] AS [</a:t>
            </a:r>
            <a:r>
              <a:rPr lang="en-US" dirty="0" err="1"/>
              <a:t>ShipName</a:t>
            </a:r>
            <a:r>
              <a:rPr lang="en-US" dirty="0"/>
              <a:t>], </a:t>
            </a:r>
          </a:p>
          <a:p>
            <a:r>
              <a:rPr lang="en-US" dirty="0"/>
              <a:t>        [Extent2].[</a:t>
            </a:r>
            <a:r>
              <a:rPr lang="en-US" dirty="0" err="1"/>
              <a:t>ShipAddress</a:t>
            </a:r>
            <a:r>
              <a:rPr lang="en-US" dirty="0"/>
              <a:t>] AS [</a:t>
            </a:r>
            <a:r>
              <a:rPr lang="en-US" dirty="0" err="1"/>
              <a:t>ShipAddress</a:t>
            </a:r>
            <a:r>
              <a:rPr lang="en-US" dirty="0"/>
              <a:t>], </a:t>
            </a:r>
          </a:p>
          <a:p>
            <a:r>
              <a:rPr lang="en-US" dirty="0"/>
              <a:t>        [Extent2].[</a:t>
            </a:r>
            <a:r>
              <a:rPr lang="en-US" dirty="0" err="1"/>
              <a:t>ShipCity</a:t>
            </a:r>
            <a:r>
              <a:rPr lang="en-US" dirty="0"/>
              <a:t>] AS [</a:t>
            </a:r>
            <a:r>
              <a:rPr lang="en-US" dirty="0" err="1"/>
              <a:t>ShipCity</a:t>
            </a:r>
            <a:r>
              <a:rPr lang="en-US" dirty="0"/>
              <a:t>], </a:t>
            </a:r>
          </a:p>
          <a:p>
            <a:r>
              <a:rPr lang="en-US" dirty="0"/>
              <a:t>        [Extent2].[</a:t>
            </a:r>
            <a:r>
              <a:rPr lang="en-US" dirty="0" err="1"/>
              <a:t>ShipRegion</a:t>
            </a:r>
            <a:r>
              <a:rPr lang="en-US" dirty="0"/>
              <a:t>] AS [</a:t>
            </a:r>
            <a:r>
              <a:rPr lang="en-US" dirty="0" err="1"/>
              <a:t>ShipRegion</a:t>
            </a:r>
            <a:r>
              <a:rPr lang="en-US" dirty="0"/>
              <a:t>], </a:t>
            </a:r>
          </a:p>
          <a:p>
            <a:r>
              <a:rPr lang="en-US" dirty="0"/>
              <a:t>        [Extent2].[</a:t>
            </a:r>
            <a:r>
              <a:rPr lang="en-US" dirty="0" err="1"/>
              <a:t>ShipPostalCode</a:t>
            </a:r>
            <a:r>
              <a:rPr lang="en-US" dirty="0"/>
              <a:t>] AS [</a:t>
            </a:r>
            <a:r>
              <a:rPr lang="en-US" dirty="0" err="1"/>
              <a:t>ShipPostalCode</a:t>
            </a:r>
            <a:r>
              <a:rPr lang="en-US" dirty="0"/>
              <a:t>], </a:t>
            </a:r>
          </a:p>
          <a:p>
            <a:r>
              <a:rPr lang="en-US" dirty="0"/>
              <a:t>        [Extent2].[</a:t>
            </a:r>
            <a:r>
              <a:rPr lang="en-US" dirty="0" err="1"/>
              <a:t>ShipCountry</a:t>
            </a:r>
            <a:r>
              <a:rPr lang="en-US" dirty="0"/>
              <a:t>] AS [</a:t>
            </a:r>
            <a:r>
              <a:rPr lang="en-US" dirty="0" err="1"/>
              <a:t>ShipCountry</a:t>
            </a:r>
            <a:r>
              <a:rPr lang="en-US" dirty="0"/>
              <a:t>], </a:t>
            </a:r>
          </a:p>
          <a:p>
            <a:r>
              <a:rPr lang="en-US" dirty="0"/>
              <a:t>        CASE WHEN ([Extent2].[</a:t>
            </a:r>
            <a:r>
              <a:rPr lang="en-US" dirty="0" err="1"/>
              <a:t>OrderID</a:t>
            </a:r>
            <a:r>
              <a:rPr lang="en-US" dirty="0"/>
              <a:t>] IS NULL) THEN CAST(NULL AS </a:t>
            </a:r>
            <a:r>
              <a:rPr lang="en-US" dirty="0" err="1"/>
              <a:t>int</a:t>
            </a:r>
            <a:r>
              <a:rPr lang="en-US" dirty="0"/>
              <a:t>) ELSE 1 END AS [C2]</a:t>
            </a:r>
          </a:p>
          <a:p>
            <a:r>
              <a:rPr lang="en-US" dirty="0"/>
              <a:t>        FROM   (SELECT TOP (1) </a:t>
            </a:r>
          </a:p>
          <a:p>
            <a:r>
              <a:rPr lang="en-US" dirty="0"/>
              <a:t>            [Extent1].[</a:t>
            </a:r>
            <a:r>
              <a:rPr lang="en-US" dirty="0" err="1"/>
              <a:t>CustomerID</a:t>
            </a:r>
            <a:r>
              <a:rPr lang="en-US" dirty="0"/>
              <a:t>] AS [</a:t>
            </a:r>
            <a:r>
              <a:rPr lang="en-US" dirty="0" err="1"/>
              <a:t>CustomerID</a:t>
            </a:r>
            <a:r>
              <a:rPr lang="en-US" dirty="0"/>
              <a:t>], </a:t>
            </a:r>
          </a:p>
          <a:p>
            <a:r>
              <a:rPr lang="en-US" dirty="0"/>
              <a:t>            [Extent1].[</a:t>
            </a:r>
            <a:r>
              <a:rPr lang="en-US" dirty="0" err="1"/>
              <a:t>CompanyName</a:t>
            </a:r>
            <a:r>
              <a:rPr lang="en-US" dirty="0"/>
              <a:t>] AS [</a:t>
            </a:r>
            <a:r>
              <a:rPr lang="en-US" dirty="0" err="1"/>
              <a:t>CompanyName</a:t>
            </a:r>
            <a:r>
              <a:rPr lang="en-US" dirty="0"/>
              <a:t>], </a:t>
            </a:r>
          </a:p>
          <a:p>
            <a:r>
              <a:rPr lang="en-US" dirty="0"/>
              <a:t>            [Extent1].[</a:t>
            </a:r>
            <a:r>
              <a:rPr lang="en-US" dirty="0" err="1"/>
              <a:t>ContactName</a:t>
            </a:r>
            <a:r>
              <a:rPr lang="en-US" dirty="0"/>
              <a:t>] AS [</a:t>
            </a:r>
            <a:r>
              <a:rPr lang="en-US" dirty="0" err="1"/>
              <a:t>ContactName</a:t>
            </a:r>
            <a:r>
              <a:rPr lang="en-US" dirty="0"/>
              <a:t>], </a:t>
            </a:r>
          </a:p>
          <a:p>
            <a:r>
              <a:rPr lang="en-US" dirty="0"/>
              <a:t>            [Extent1].[</a:t>
            </a:r>
            <a:r>
              <a:rPr lang="en-US" dirty="0" err="1"/>
              <a:t>ContactTitle</a:t>
            </a:r>
            <a:r>
              <a:rPr lang="en-US" dirty="0"/>
              <a:t>] AS [</a:t>
            </a:r>
            <a:r>
              <a:rPr lang="en-US" dirty="0" err="1"/>
              <a:t>ContactTitle</a:t>
            </a:r>
            <a:r>
              <a:rPr lang="en-US" dirty="0"/>
              <a:t>], </a:t>
            </a:r>
          </a:p>
          <a:p>
            <a:r>
              <a:rPr lang="en-US" dirty="0"/>
              <a:t>            [Extent1].[Address] AS [Address], </a:t>
            </a:r>
          </a:p>
          <a:p>
            <a:r>
              <a:rPr lang="en-US" dirty="0"/>
              <a:t>            [Extent1].[City] AS [City], </a:t>
            </a:r>
          </a:p>
          <a:p>
            <a:r>
              <a:rPr lang="en-US" dirty="0"/>
              <a:t>            [Extent1].[Region] AS [Region], </a:t>
            </a:r>
          </a:p>
          <a:p>
            <a:r>
              <a:rPr lang="en-US" dirty="0"/>
              <a:t>            [Extent1].[</a:t>
            </a:r>
            <a:r>
              <a:rPr lang="en-US" dirty="0" err="1"/>
              <a:t>PostalCode</a:t>
            </a:r>
            <a:r>
              <a:rPr lang="en-US" dirty="0"/>
              <a:t>] AS [</a:t>
            </a:r>
            <a:r>
              <a:rPr lang="en-US" dirty="0" err="1"/>
              <a:t>PostalCode</a:t>
            </a:r>
            <a:r>
              <a:rPr lang="en-US" dirty="0"/>
              <a:t>], </a:t>
            </a:r>
          </a:p>
          <a:p>
            <a:r>
              <a:rPr lang="en-US" dirty="0"/>
              <a:t>            [Extent1].[Country] AS [Country], </a:t>
            </a:r>
          </a:p>
          <a:p>
            <a:r>
              <a:rPr lang="en-US" dirty="0"/>
              <a:t>            [Extent1].[Phone] AS [Phone], </a:t>
            </a:r>
          </a:p>
          <a:p>
            <a:r>
              <a:rPr lang="en-US" dirty="0"/>
              <a:t>            [Extent1].[Fax] AS [Fax], </a:t>
            </a:r>
          </a:p>
          <a:p>
            <a:r>
              <a:rPr lang="en-US" dirty="0"/>
              <a:t>            1 AS [C1]</a:t>
            </a:r>
          </a:p>
          <a:p>
            <a:r>
              <a:rPr lang="en-US" dirty="0"/>
              <a:t>            FROM [</a:t>
            </a:r>
            <a:r>
              <a:rPr lang="en-US" dirty="0" err="1"/>
              <a:t>dbo</a:t>
            </a:r>
            <a:r>
              <a:rPr lang="en-US" dirty="0"/>
              <a:t>].[Customers] AS [Extent1]</a:t>
            </a:r>
          </a:p>
          <a:p>
            <a:r>
              <a:rPr lang="en-US" dirty="0"/>
              <a:t>            WHERE </a:t>
            </a:r>
            <a:r>
              <a:rPr lang="en-US" dirty="0" err="1"/>
              <a:t>N'Maria</a:t>
            </a:r>
            <a:r>
              <a:rPr lang="en-US" dirty="0"/>
              <a:t> Anders' = [Extent1].[</a:t>
            </a:r>
            <a:r>
              <a:rPr lang="en-US" dirty="0" err="1"/>
              <a:t>ContactName</a:t>
            </a:r>
            <a:r>
              <a:rPr lang="en-US" dirty="0"/>
              <a:t>] ) AS [Limit1]</a:t>
            </a:r>
          </a:p>
          <a:p>
            <a:r>
              <a:rPr lang="en-US" dirty="0"/>
              <a:t>        LEFT OUTER JOIN [</a:t>
            </a:r>
            <a:r>
              <a:rPr lang="en-US" dirty="0" err="1"/>
              <a:t>dbo</a:t>
            </a:r>
            <a:r>
              <a:rPr lang="en-US" dirty="0"/>
              <a:t>].[Orders] AS [Extent2] ON [Limit1].[</a:t>
            </a:r>
            <a:r>
              <a:rPr lang="en-US" dirty="0" err="1"/>
              <a:t>CustomerID</a:t>
            </a:r>
            <a:r>
              <a:rPr lang="en-US" dirty="0"/>
              <a:t>] = [Extent2].[</a:t>
            </a:r>
            <a:r>
              <a:rPr lang="en-US" dirty="0" err="1"/>
              <a:t>CustomerID</a:t>
            </a:r>
            <a:r>
              <a:rPr lang="en-US" dirty="0"/>
              <a:t>]</a:t>
            </a:r>
          </a:p>
          <a:p>
            <a:r>
              <a:rPr lang="en-US" dirty="0"/>
              <a:t>    )  AS [Project2]</a:t>
            </a:r>
          </a:p>
          <a:p>
            <a:r>
              <a:rPr lang="en-US" dirty="0"/>
              <a:t>    ORDER BY [Project2].[</a:t>
            </a:r>
            <a:r>
              <a:rPr lang="en-US" dirty="0" err="1"/>
              <a:t>CustomerID</a:t>
            </a:r>
            <a:r>
              <a:rPr lang="en-US" dirty="0"/>
              <a:t>] ASC, [Project2].[C2] ASC</a:t>
            </a:r>
            <a:endParaRPr lang="fr-FR" dirty="0"/>
          </a:p>
        </p:txBody>
      </p:sp>
    </p:spTree>
    <p:extLst>
      <p:ext uri="{BB962C8B-B14F-4D97-AF65-F5344CB8AC3E}">
        <p14:creationId xmlns:p14="http://schemas.microsoft.com/office/powerpoint/2010/main" val="243119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Difference entre lazy loading et defferred execution</a:t>
            </a:r>
          </a:p>
        </p:txBody>
      </p:sp>
    </p:spTree>
    <p:extLst>
      <p:ext uri="{BB962C8B-B14F-4D97-AF65-F5344CB8AC3E}">
        <p14:creationId xmlns:p14="http://schemas.microsoft.com/office/powerpoint/2010/main" val="1604647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hlinkClick r:id="rId3"/>
              </a:rPr>
              <a:t>https://code.msdn.microsoft.com/LINQ-Join-Operators-dabef4e9#leftouterjoin</a:t>
            </a:r>
            <a:endParaRPr lang="fr-FR"/>
          </a:p>
        </p:txBody>
      </p:sp>
    </p:spTree>
    <p:extLst>
      <p:ext uri="{BB962C8B-B14F-4D97-AF65-F5344CB8AC3E}">
        <p14:creationId xmlns:p14="http://schemas.microsoft.com/office/powerpoint/2010/main" val="1075952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SELECT c.ContactName,od.Quantity,od.UnitPrice FROM Customers c</a:t>
            </a:r>
          </a:p>
          <a:p>
            <a:r>
              <a:rPr lang="fr-FR"/>
              <a:t>INNER JOIN Orders ON Orders.CustomerID = c.CustomerID</a:t>
            </a:r>
          </a:p>
          <a:p>
            <a:r>
              <a:rPr lang="fr-FR"/>
              <a:t>INNER JOIN [Order Details] od ON od.OrderID = Orders.OrderID</a:t>
            </a:r>
          </a:p>
          <a:p>
            <a:endParaRPr lang="fr-FR"/>
          </a:p>
          <a:p>
            <a:r>
              <a:rPr lang="fr-FR"/>
              <a:t>SELECT c.ContactName,SUM(od.UnitPrice) FROM Customers c</a:t>
            </a:r>
          </a:p>
          <a:p>
            <a:r>
              <a:rPr lang="fr-FR"/>
              <a:t>INNER JOIN Orders ON Orders.CustomerID = c.CustomerID</a:t>
            </a:r>
          </a:p>
          <a:p>
            <a:r>
              <a:rPr lang="fr-FR"/>
              <a:t>INNER JOIN [Order Details] od ON od.OrderID = Orders.OrderID</a:t>
            </a:r>
          </a:p>
          <a:p>
            <a:r>
              <a:rPr lang="fr-FR"/>
              <a:t>GROUP BY c.ContactName</a:t>
            </a:r>
          </a:p>
          <a:p>
            <a:r>
              <a:rPr lang="fr-FR"/>
              <a:t>ORDER BY SUM(od.UnitPrice) desc</a:t>
            </a:r>
          </a:p>
        </p:txBody>
      </p:sp>
    </p:spTree>
    <p:extLst>
      <p:ext uri="{BB962C8B-B14F-4D97-AF65-F5344CB8AC3E}">
        <p14:creationId xmlns:p14="http://schemas.microsoft.com/office/powerpoint/2010/main" val="268723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4897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0124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0036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FR"/>
              <a:t>Pas besoin d’ecrire du code sql</a:t>
            </a:r>
            <a:endParaRPr/>
          </a:p>
        </p:txBody>
      </p:sp>
    </p:spTree>
    <p:extLst>
      <p:ext uri="{BB962C8B-B14F-4D97-AF65-F5344CB8AC3E}">
        <p14:creationId xmlns:p14="http://schemas.microsoft.com/office/powerpoint/2010/main" val="66533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8855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8628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2686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3265700"/>
            <a:ext cx="1906199" cy="10316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1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838250" y="2419350"/>
            <a:ext cx="3148199" cy="225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4"/>
            <a:ext cx="1957200" cy="653699"/>
          </a:xfrm>
          <a:prstGeom prst="rect">
            <a:avLst/>
          </a:prstGeom>
          <a:noFill/>
          <a:ln>
            <a:noFill/>
          </a:ln>
        </p:spPr>
        <p:txBody>
          <a:bodyPr lIns="91425" tIns="91425" rIns="91425" bIns="91425" anchor="t" anchorCtr="0">
            <a:noAutofit/>
          </a:bodyPr>
          <a:lstStyle/>
          <a:p>
            <a:pPr lvl="0">
              <a:spcBef>
                <a:spcPts val="0"/>
              </a:spcBef>
              <a:buNone/>
            </a:pPr>
            <a:r>
              <a:rPr lang="en" sz="12000">
                <a:solidFill>
                  <a:srgbClr val="CCCCCC"/>
                </a:solidFill>
                <a:latin typeface="Montserrat"/>
                <a:ea typeface="Montserrat"/>
                <a:cs typeface="Montserrat"/>
                <a:sym typeface="Montserrat"/>
              </a:rPr>
              <a:t>“</a:t>
            </a:r>
          </a:p>
        </p:txBody>
      </p:sp>
      <p:sp>
        <p:nvSpPr>
          <p:cNvPr id="30" name="Shape 30"/>
          <p:cNvSpPr txBox="1">
            <a:spLocks noGrp="1"/>
          </p:cNvSpPr>
          <p:nvPr>
            <p:ph type="body" idx="1"/>
          </p:nvPr>
        </p:nvSpPr>
        <p:spPr>
          <a:xfrm>
            <a:off x="838250" y="1657350"/>
            <a:ext cx="5324100" cy="2255700"/>
          </a:xfrm>
          <a:prstGeom prst="rect">
            <a:avLst/>
          </a:prstGeom>
        </p:spPr>
        <p:txBody>
          <a:bodyPr lIns="91425" tIns="91425" rIns="91425" bIns="91425" anchor="t" anchorCtr="0"/>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3"/>
        <p:cNvGrpSpPr/>
        <p:nvPr/>
      </p:nvGrpSpPr>
      <p:grpSpPr>
        <a:xfrm>
          <a:off x="0" y="0"/>
          <a:ext cx="0" cy="0"/>
          <a:chOff x="0" y="0"/>
          <a:chExt cx="0" cy="0"/>
        </a:xfrm>
      </p:grpSpPr>
      <p:sp>
        <p:nvSpPr>
          <p:cNvPr id="54" name="Shape 54"/>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6" name="Shape 56"/>
          <p:cNvSpPr txBox="1">
            <a:spLocks noGrp="1"/>
          </p:cNvSpPr>
          <p:nvPr>
            <p:ph type="body" idx="1"/>
          </p:nvPr>
        </p:nvSpPr>
        <p:spPr>
          <a:xfrm>
            <a:off x="841000" y="4025300"/>
            <a:ext cx="7845899" cy="519599"/>
          </a:xfrm>
          <a:prstGeom prst="rect">
            <a:avLst/>
          </a:prstGeom>
        </p:spPr>
        <p:txBody>
          <a:bodyPr lIns="91425" tIns="91425" rIns="91425" bIns="91425" anchor="b" anchorCtr="0"/>
          <a:lstStyle>
            <a:lvl1pPr lvl="0">
              <a:spcBef>
                <a:spcPts val="360"/>
              </a:spcBef>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12825" y="3367250"/>
            <a:ext cx="4229100" cy="1182000"/>
          </a:xfrm>
          <a:prstGeom prst="rect">
            <a:avLst/>
          </a:prstGeom>
        </p:spPr>
        <p:txBody>
          <a:bodyPr lIns="91425" tIns="91425" rIns="91425" bIns="91425" anchor="b" anchorCtr="0">
            <a:noAutofit/>
          </a:bodyPr>
          <a:lstStyle/>
          <a:p>
            <a:pPr lvl="0">
              <a:spcBef>
                <a:spcPts val="0"/>
              </a:spcBef>
              <a:buNone/>
            </a:pPr>
            <a:r>
              <a:rPr lang="en"/>
              <a:t>Support de cours Entity Framework &amp; LINQ to 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61"/>
        <p:cNvGrpSpPr/>
        <p:nvPr/>
      </p:nvGrpSpPr>
      <p:grpSpPr>
        <a:xfrm>
          <a:off x="0" y="0"/>
          <a:ext cx="0" cy="0"/>
          <a:chOff x="0" y="0"/>
          <a:chExt cx="0" cy="0"/>
        </a:xfrm>
      </p:grpSpPr>
      <p:sp>
        <p:nvSpPr>
          <p:cNvPr id="263" name="Shape 263"/>
          <p:cNvSpPr txBox="1"/>
          <p:nvPr/>
        </p:nvSpPr>
        <p:spPr>
          <a:xfrm>
            <a:off x="894600" y="321650"/>
            <a:ext cx="578052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Database First</a:t>
            </a:r>
            <a:endParaRPr lang="en" sz="2400" b="1">
              <a:solidFill>
                <a:srgbClr val="03A9F4"/>
              </a:solidFill>
              <a:latin typeface="Montserrat"/>
              <a:ea typeface="Montserrat"/>
              <a:cs typeface="Montserrat"/>
              <a:sym typeface="Montserrat"/>
            </a:endParaRPr>
          </a:p>
        </p:txBody>
      </p:sp>
      <p:pic>
        <p:nvPicPr>
          <p:cNvPr id="5" name="Picture 4"/>
          <p:cNvPicPr>
            <a:picLocks noChangeAspect="1"/>
          </p:cNvPicPr>
          <p:nvPr/>
        </p:nvPicPr>
        <p:blipFill>
          <a:blip r:embed="rId3"/>
          <a:stretch>
            <a:fillRect/>
          </a:stretch>
        </p:blipFill>
        <p:spPr>
          <a:xfrm>
            <a:off x="585787" y="2819400"/>
            <a:ext cx="6232677" cy="2034540"/>
          </a:xfrm>
          <a:prstGeom prst="rect">
            <a:avLst/>
          </a:prstGeom>
        </p:spPr>
      </p:pic>
      <p:sp>
        <p:nvSpPr>
          <p:cNvPr id="6" name="TextBox 5"/>
          <p:cNvSpPr txBox="1"/>
          <p:nvPr/>
        </p:nvSpPr>
        <p:spPr>
          <a:xfrm>
            <a:off x="830580" y="1440180"/>
            <a:ext cx="5562600" cy="954107"/>
          </a:xfrm>
          <a:prstGeom prst="rect">
            <a:avLst/>
          </a:prstGeom>
          <a:noFill/>
        </p:spPr>
        <p:txBody>
          <a:bodyPr wrap="square" rtlCol="0">
            <a:spAutoFit/>
          </a:bodyPr>
          <a:lstStyle/>
          <a:p>
            <a:r>
              <a:rPr lang="fr-FR">
                <a:solidFill>
                  <a:schemeClr val="tx2">
                    <a:lumMod val="50000"/>
                  </a:schemeClr>
                </a:solidFill>
              </a:rPr>
              <a:t>Avec l’approche Database First, On part des tables présentes en base et EF génère des classes C#.</a:t>
            </a:r>
          </a:p>
          <a:p>
            <a:endParaRPr lang="fr-FR">
              <a:solidFill>
                <a:schemeClr val="tx2">
                  <a:lumMod val="50000"/>
                </a:schemeClr>
              </a:solidFill>
            </a:endParaRPr>
          </a:p>
          <a:p>
            <a:r>
              <a:rPr lang="fr-FR">
                <a:solidFill>
                  <a:schemeClr val="tx2">
                    <a:lumMod val="50000"/>
                  </a:schemeClr>
                </a:solidFill>
              </a:rPr>
              <a:t>C’est le cas d’utilisation le plus fréquent en entreprise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68"/>
        <p:cNvGrpSpPr/>
        <p:nvPr/>
      </p:nvGrpSpPr>
      <p:grpSpPr>
        <a:xfrm>
          <a:off x="0" y="0"/>
          <a:ext cx="0" cy="0"/>
          <a:chOff x="0" y="0"/>
          <a:chExt cx="0" cy="0"/>
        </a:xfrm>
      </p:grpSpPr>
      <p:sp>
        <p:nvSpPr>
          <p:cNvPr id="270" name="Shape 270"/>
          <p:cNvSpPr txBox="1"/>
          <p:nvPr/>
        </p:nvSpPr>
        <p:spPr>
          <a:xfrm>
            <a:off x="894600" y="321650"/>
            <a:ext cx="4381500" cy="997800"/>
          </a:xfrm>
          <a:prstGeom prst="rect">
            <a:avLst/>
          </a:prstGeom>
          <a:noFill/>
          <a:ln>
            <a:noFill/>
          </a:ln>
        </p:spPr>
        <p:txBody>
          <a:bodyPr lIns="91425" tIns="91425" rIns="91425" bIns="91425" anchor="ctr" anchorCtr="0">
            <a:noAutofit/>
          </a:bodyPr>
          <a:lstStyle/>
          <a:p>
            <a:pPr lvl="0">
              <a:spcBef>
                <a:spcPts val="0"/>
              </a:spcBef>
              <a:buNone/>
            </a:pPr>
            <a:r>
              <a:rPr lang="en" sz="2400" b="1">
                <a:solidFill>
                  <a:srgbClr val="999999"/>
                </a:solidFill>
                <a:latin typeface="Montserrat"/>
                <a:ea typeface="Montserrat"/>
                <a:cs typeface="Montserrat"/>
                <a:sym typeface="Montserrat"/>
              </a:rPr>
              <a:t>Code First</a:t>
            </a:r>
          </a:p>
        </p:txBody>
      </p:sp>
      <p:pic>
        <p:nvPicPr>
          <p:cNvPr id="3" name="Picture 2"/>
          <p:cNvPicPr>
            <a:picLocks noChangeAspect="1"/>
          </p:cNvPicPr>
          <p:nvPr/>
        </p:nvPicPr>
        <p:blipFill>
          <a:blip r:embed="rId3"/>
          <a:stretch>
            <a:fillRect/>
          </a:stretch>
        </p:blipFill>
        <p:spPr>
          <a:xfrm>
            <a:off x="771525" y="3093720"/>
            <a:ext cx="5772150" cy="1409700"/>
          </a:xfrm>
          <a:prstGeom prst="rect">
            <a:avLst/>
          </a:prstGeom>
        </p:spPr>
      </p:pic>
      <p:sp>
        <p:nvSpPr>
          <p:cNvPr id="4" name="TextBox 3"/>
          <p:cNvSpPr txBox="1"/>
          <p:nvPr/>
        </p:nvSpPr>
        <p:spPr>
          <a:xfrm>
            <a:off x="894601" y="1319450"/>
            <a:ext cx="5649074" cy="1384995"/>
          </a:xfrm>
          <a:prstGeom prst="rect">
            <a:avLst/>
          </a:prstGeom>
          <a:noFill/>
        </p:spPr>
        <p:txBody>
          <a:bodyPr wrap="square" rtlCol="0">
            <a:spAutoFit/>
          </a:bodyPr>
          <a:lstStyle/>
          <a:p>
            <a:r>
              <a:rPr lang="fr-FR">
                <a:solidFill>
                  <a:schemeClr val="tx2">
                    <a:lumMod val="50000"/>
                  </a:schemeClr>
                </a:solidFill>
              </a:rPr>
              <a:t>Avec l’approche Code First, EF génère les tables (voire même la base de données) à partir des classes C#.</a:t>
            </a:r>
          </a:p>
          <a:p>
            <a:endParaRPr lang="fr-FR">
              <a:solidFill>
                <a:schemeClr val="tx2">
                  <a:lumMod val="50000"/>
                </a:schemeClr>
              </a:solidFill>
            </a:endParaRPr>
          </a:p>
          <a:p>
            <a:r>
              <a:rPr lang="fr-FR">
                <a:solidFill>
                  <a:schemeClr val="tx2">
                    <a:lumMod val="50000"/>
                  </a:schemeClr>
                </a:solidFill>
              </a:rPr>
              <a:t>La dernière version d’EntityFramework EFCore (version Core pas .NET Framework) encourage aggressivement cette approche,</a:t>
            </a:r>
          </a:p>
          <a:p>
            <a:endParaRPr lang="fr-FR">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5"/>
        <p:cNvGrpSpPr/>
        <p:nvPr/>
      </p:nvGrpSpPr>
      <p:grpSpPr>
        <a:xfrm>
          <a:off x="0" y="0"/>
          <a:ext cx="0" cy="0"/>
          <a:chOff x="0" y="0"/>
          <a:chExt cx="0" cy="0"/>
        </a:xfrm>
      </p:grpSpPr>
      <p:sp>
        <p:nvSpPr>
          <p:cNvPr id="277" name="Shape 277"/>
          <p:cNvSpPr txBox="1"/>
          <p:nvPr/>
        </p:nvSpPr>
        <p:spPr>
          <a:xfrm>
            <a:off x="985134" y="321650"/>
            <a:ext cx="5751860" cy="962977"/>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Comment cela fonctionne ? </a:t>
            </a:r>
            <a:r>
              <a:rPr lang="fr-FR" sz="2400" b="1">
                <a:solidFill>
                  <a:srgbClr val="999999"/>
                </a:solidFill>
                <a:latin typeface="Montserrat"/>
                <a:ea typeface="Montserrat"/>
                <a:cs typeface="Montserrat"/>
                <a:sym typeface="Montserrat"/>
              </a:rPr>
              <a:t>Mapping Classe - Table</a:t>
            </a:r>
            <a:endParaRPr lang="en" sz="2400" b="1">
              <a:solidFill>
                <a:srgbClr val="00BCD4"/>
              </a:solidFill>
              <a:latin typeface="Montserrat"/>
              <a:ea typeface="Montserrat"/>
              <a:cs typeface="Montserrat"/>
              <a:sym typeface="Montserrat"/>
            </a:endParaRPr>
          </a:p>
        </p:txBody>
      </p:sp>
      <p:pic>
        <p:nvPicPr>
          <p:cNvPr id="3" name="Picture 2"/>
          <p:cNvPicPr>
            <a:picLocks noChangeAspect="1"/>
          </p:cNvPicPr>
          <p:nvPr/>
        </p:nvPicPr>
        <p:blipFill>
          <a:blip r:embed="rId3"/>
          <a:stretch>
            <a:fillRect/>
          </a:stretch>
        </p:blipFill>
        <p:spPr>
          <a:xfrm>
            <a:off x="334370" y="1284627"/>
            <a:ext cx="8569833" cy="28347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96"/>
        <p:cNvGrpSpPr/>
        <p:nvPr/>
      </p:nvGrpSpPr>
      <p:grpSpPr>
        <a:xfrm>
          <a:off x="0" y="0"/>
          <a:ext cx="0" cy="0"/>
          <a:chOff x="0" y="0"/>
          <a:chExt cx="0" cy="0"/>
        </a:xfrm>
      </p:grpSpPr>
      <p:sp>
        <p:nvSpPr>
          <p:cNvPr id="299" name="Shape 299"/>
          <p:cNvSpPr txBox="1"/>
          <p:nvPr/>
        </p:nvSpPr>
        <p:spPr>
          <a:xfrm>
            <a:off x="746146" y="0"/>
            <a:ext cx="4381500" cy="1282500"/>
          </a:xfrm>
          <a:prstGeom prst="rect">
            <a:avLst/>
          </a:prstGeom>
          <a:noFill/>
          <a:ln>
            <a:noFill/>
          </a:ln>
        </p:spPr>
        <p:txBody>
          <a:bodyPr lIns="91425" tIns="91425" rIns="91425" bIns="91425" anchor="ctr" anchorCtr="0">
            <a:noAutofit/>
          </a:bodyPr>
          <a:lstStyle/>
          <a:p>
            <a:pPr lvl="0"/>
            <a:r>
              <a:rPr lang="fr-FR" sz="2400" b="1">
                <a:solidFill>
                  <a:srgbClr val="999999"/>
                </a:solidFill>
                <a:latin typeface="Montserrat"/>
                <a:ea typeface="Montserrat"/>
                <a:cs typeface="Montserrat"/>
                <a:sym typeface="Montserrat"/>
              </a:rPr>
              <a:t>Génération du SQL</a:t>
            </a:r>
            <a:endParaRPr lang="en" sz="2400" b="1">
              <a:solidFill>
                <a:srgbClr val="00BCD4"/>
              </a:solidFill>
              <a:latin typeface="Montserrat"/>
              <a:ea typeface="Montserrat"/>
              <a:cs typeface="Montserrat"/>
              <a:sym typeface="Montserrat"/>
            </a:endParaRPr>
          </a:p>
        </p:txBody>
      </p:sp>
      <p:pic>
        <p:nvPicPr>
          <p:cNvPr id="4" name="Picture 3"/>
          <p:cNvPicPr>
            <a:picLocks noChangeAspect="1"/>
          </p:cNvPicPr>
          <p:nvPr/>
        </p:nvPicPr>
        <p:blipFill>
          <a:blip r:embed="rId3"/>
          <a:stretch>
            <a:fillRect/>
          </a:stretch>
        </p:blipFill>
        <p:spPr>
          <a:xfrm>
            <a:off x="746146" y="1203508"/>
            <a:ext cx="5956844" cy="185918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40" y="3062690"/>
            <a:ext cx="7428571" cy="204761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303"/>
        <p:cNvGrpSpPr/>
        <p:nvPr/>
      </p:nvGrpSpPr>
      <p:grpSpPr>
        <a:xfrm>
          <a:off x="0" y="0"/>
          <a:ext cx="0" cy="0"/>
          <a:chOff x="0" y="0"/>
          <a:chExt cx="0" cy="0"/>
        </a:xfrm>
      </p:grpSpPr>
      <p:sp>
        <p:nvSpPr>
          <p:cNvPr id="2" name="Title 1"/>
          <p:cNvSpPr>
            <a:spLocks noGrp="1"/>
          </p:cNvSpPr>
          <p:nvPr>
            <p:ph type="title"/>
          </p:nvPr>
        </p:nvSpPr>
        <p:spPr>
          <a:xfrm>
            <a:off x="720655" y="314079"/>
            <a:ext cx="7662854" cy="410198"/>
          </a:xfrm>
        </p:spPr>
        <p:txBody>
          <a:bodyPr/>
          <a:lstStyle/>
          <a:p>
            <a:r>
              <a:rPr lang="fr-FR"/>
              <a:t>Mode Déconnecté </a:t>
            </a:r>
          </a:p>
        </p:txBody>
      </p:sp>
      <p:sp>
        <p:nvSpPr>
          <p:cNvPr id="4" name="TextBox 3"/>
          <p:cNvSpPr txBox="1"/>
          <p:nvPr/>
        </p:nvSpPr>
        <p:spPr>
          <a:xfrm>
            <a:off x="479834" y="3339126"/>
            <a:ext cx="6953061" cy="1169551"/>
          </a:xfrm>
          <a:prstGeom prst="rect">
            <a:avLst/>
          </a:prstGeom>
          <a:noFill/>
        </p:spPr>
        <p:txBody>
          <a:bodyPr wrap="square" rtlCol="0">
            <a:spAutoFit/>
          </a:bodyPr>
          <a:lstStyle/>
          <a:p>
            <a:r>
              <a:rPr lang="fr-FR">
                <a:latin typeface="Montserrat" panose="020B0604020202020204" charset="0"/>
              </a:rPr>
              <a:t>Il est possible de travailler en mode </a:t>
            </a:r>
            <a:r>
              <a:rPr lang="fr-FR">
                <a:solidFill>
                  <a:schemeClr val="accent1"/>
                </a:solidFill>
                <a:latin typeface="Montserrat" panose="020B0604020202020204" charset="0"/>
              </a:rPr>
              <a:t>déconnecté</a:t>
            </a:r>
            <a:r>
              <a:rPr lang="fr-FR">
                <a:latin typeface="Montserrat" panose="020B0604020202020204" charset="0"/>
              </a:rPr>
              <a:t> et faire en local plusieurs modifications sans contacter systématiquement la base de données,</a:t>
            </a:r>
          </a:p>
          <a:p>
            <a:endParaRPr lang="fr-FR">
              <a:latin typeface="Montserrat" panose="020B0604020202020204" charset="0"/>
            </a:endParaRPr>
          </a:p>
          <a:p>
            <a:r>
              <a:rPr lang="fr-FR">
                <a:latin typeface="Montserrat" panose="020B0604020202020204" charset="0"/>
              </a:rPr>
              <a:t>La méthode </a:t>
            </a:r>
            <a:r>
              <a:rPr lang="fr-FR">
                <a:solidFill>
                  <a:schemeClr val="accent1"/>
                </a:solidFill>
                <a:latin typeface="Montserrat" panose="020B0604020202020204" charset="0"/>
              </a:rPr>
              <a:t>SaveChanges</a:t>
            </a:r>
            <a:r>
              <a:rPr lang="fr-FR">
                <a:latin typeface="Montserrat" panose="020B0604020202020204" charset="0"/>
              </a:rPr>
              <a:t>() est utilisée pour pousser nos changements en base</a:t>
            </a:r>
          </a:p>
        </p:txBody>
      </p:sp>
      <p:pic>
        <p:nvPicPr>
          <p:cNvPr id="5" name="Picture 4"/>
          <p:cNvPicPr>
            <a:picLocks noChangeAspect="1"/>
          </p:cNvPicPr>
          <p:nvPr/>
        </p:nvPicPr>
        <p:blipFill>
          <a:blip r:embed="rId3"/>
          <a:stretch>
            <a:fillRect/>
          </a:stretch>
        </p:blipFill>
        <p:spPr>
          <a:xfrm>
            <a:off x="253482" y="724277"/>
            <a:ext cx="8597199" cy="24806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667757" y="2148904"/>
            <a:ext cx="6287100" cy="3105300"/>
          </a:xfrm>
          <a:prstGeom prst="rect">
            <a:avLst/>
          </a:prstGeom>
        </p:spPr>
        <p:txBody>
          <a:bodyPr lIns="91425" tIns="91425" rIns="91425" bIns="91425" anchor="b" anchorCtr="0">
            <a:noAutofit/>
          </a:bodyPr>
          <a:lstStyle/>
          <a:p>
            <a:pPr lvl="0" rtl="0">
              <a:spcBef>
                <a:spcPts val="600"/>
              </a:spcBef>
              <a:buNone/>
            </a:pPr>
            <a:r>
              <a:rPr lang="fr-FR" sz="2000" b="0">
                <a:solidFill>
                  <a:srgbClr val="7F7F7F"/>
                </a:solidFill>
                <a:latin typeface="Karla"/>
                <a:ea typeface="Karla"/>
                <a:cs typeface="Karla"/>
                <a:sym typeface="Karla"/>
              </a:rPr>
              <a:t>En travaillant en Database First, un fichier XML va être créé pour stocker toutes les informations liées au modèle.</a:t>
            </a:r>
            <a:br>
              <a:rPr lang="fr-FR" sz="2000" b="0">
                <a:solidFill>
                  <a:srgbClr val="7F7F7F"/>
                </a:solidFill>
                <a:latin typeface="Karla"/>
                <a:ea typeface="Karla"/>
                <a:cs typeface="Karla"/>
                <a:sym typeface="Karla"/>
              </a:rPr>
            </a:br>
            <a:r>
              <a:rPr lang="fr-FR" sz="2000" b="0">
                <a:solidFill>
                  <a:srgbClr val="7F7F7F"/>
                </a:solidFill>
                <a:latin typeface="Karla"/>
                <a:ea typeface="Karla"/>
                <a:cs typeface="Karla"/>
                <a:sym typeface="Karla"/>
              </a:rPr>
              <a:t/>
            </a:r>
            <a:br>
              <a:rPr lang="fr-FR" sz="2000" b="0">
                <a:solidFill>
                  <a:srgbClr val="7F7F7F"/>
                </a:solidFill>
                <a:latin typeface="Karla"/>
                <a:ea typeface="Karla"/>
                <a:cs typeface="Karla"/>
                <a:sym typeface="Karla"/>
              </a:rPr>
            </a:br>
            <a:r>
              <a:rPr lang="fr-FR" sz="2000" b="0">
                <a:solidFill>
                  <a:srgbClr val="7F7F7F"/>
                </a:solidFill>
                <a:latin typeface="Karla"/>
                <a:ea typeface="Karla"/>
                <a:cs typeface="Karla"/>
                <a:sym typeface="Karla"/>
              </a:rPr>
              <a:t>Un fichier EDMX représente sous forme de graphe cette information,</a:t>
            </a:r>
            <a:br>
              <a:rPr lang="fr-FR" sz="2000" b="0">
                <a:solidFill>
                  <a:srgbClr val="7F7F7F"/>
                </a:solidFill>
                <a:latin typeface="Karla"/>
                <a:ea typeface="Karla"/>
                <a:cs typeface="Karla"/>
                <a:sym typeface="Karla"/>
              </a:rPr>
            </a:br>
            <a:r>
              <a:rPr lang="fr-FR" sz="2000" b="0">
                <a:solidFill>
                  <a:srgbClr val="7F7F7F"/>
                </a:solidFill>
                <a:latin typeface="Karla"/>
                <a:ea typeface="Karla"/>
                <a:cs typeface="Karla"/>
                <a:sym typeface="Karla"/>
              </a:rPr>
              <a:t/>
            </a:r>
            <a:br>
              <a:rPr lang="fr-FR" sz="2000" b="0">
                <a:solidFill>
                  <a:srgbClr val="7F7F7F"/>
                </a:solidFill>
                <a:latin typeface="Karla"/>
                <a:ea typeface="Karla"/>
                <a:cs typeface="Karla"/>
                <a:sym typeface="Karla"/>
              </a:rPr>
            </a:br>
            <a:r>
              <a:rPr lang="fr-FR" sz="2000" b="0">
                <a:solidFill>
                  <a:srgbClr val="7F7F7F"/>
                </a:solidFill>
                <a:latin typeface="Karla"/>
                <a:ea typeface="Karla"/>
                <a:cs typeface="Karla"/>
                <a:sym typeface="Karla"/>
              </a:rPr>
              <a:t>Sous ce fichier apparait la liste des classes C# générée à partir des informations de la base de données</a:t>
            </a:r>
            <a:endParaRPr sz="2000" b="0">
              <a:solidFill>
                <a:srgbClr val="7F7F7F"/>
              </a:solidFill>
              <a:latin typeface="Karla"/>
              <a:ea typeface="Karla"/>
              <a:cs typeface="Karla"/>
              <a:sym typeface="Karla"/>
            </a:endParaRPr>
          </a:p>
          <a:p>
            <a:pPr lvl="0" rtl="0">
              <a:spcBef>
                <a:spcPts val="600"/>
              </a:spcBef>
              <a:buNone/>
            </a:pPr>
            <a:endParaRPr b="0">
              <a:solidFill>
                <a:srgbClr val="7F7F7F"/>
              </a:solidFill>
              <a:latin typeface="Karla"/>
              <a:ea typeface="Karla"/>
              <a:cs typeface="Karla"/>
              <a:sym typeface="Karla"/>
            </a:endParaRPr>
          </a:p>
        </p:txBody>
      </p:sp>
      <p:sp>
        <p:nvSpPr>
          <p:cNvPr id="312" name="Shape 312"/>
          <p:cNvSpPr txBox="1"/>
          <p:nvPr/>
        </p:nvSpPr>
        <p:spPr>
          <a:xfrm>
            <a:off x="776905" y="222062"/>
            <a:ext cx="539670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Database First : EDMX</a:t>
            </a:r>
            <a:endParaRPr lang="en" sz="2400" b="1">
              <a:solidFill>
                <a:srgbClr val="00BCD4"/>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a:t>3. Premiers pas avec EF</a:t>
            </a:r>
          </a:p>
        </p:txBody>
      </p:sp>
    </p:spTree>
    <p:extLst>
      <p:ext uri="{BB962C8B-B14F-4D97-AF65-F5344CB8AC3E}">
        <p14:creationId xmlns:p14="http://schemas.microsoft.com/office/powerpoint/2010/main" val="2455431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fr-FR"/>
              <a:t>A quoi ressemblent les fichiers EDMX ?</a:t>
            </a:r>
          </a:p>
          <a:p>
            <a:r>
              <a:rPr lang="fr-FR"/>
              <a:t>Quelle différence entre databaseFirst et CodeFirst ?</a:t>
            </a:r>
          </a:p>
          <a:p>
            <a:endParaRPr lang="fr-FR"/>
          </a:p>
          <a:p>
            <a:endParaRPr lang="fr-FR"/>
          </a:p>
        </p:txBody>
      </p:sp>
      <p:sp>
        <p:nvSpPr>
          <p:cNvPr id="5" name="Shape 277"/>
          <p:cNvSpPr txBox="1">
            <a:spLocks noGrp="1"/>
          </p:cNvSpPr>
          <p:nvPr>
            <p:ph type="title"/>
          </p:nvPr>
        </p:nvSpPr>
        <p:spPr>
          <a:prstGeom prst="rect">
            <a:avLst/>
          </a:prstGeom>
          <a:noFill/>
          <a:ln>
            <a:noFill/>
          </a:ln>
        </p:spPr>
        <p:txBody>
          <a:bodyPr lIns="91425" tIns="91425" rIns="91425" bIns="91425" anchor="ctr" anchorCtr="0">
            <a:noAutofit/>
          </a:bodyPr>
          <a:lstStyle/>
          <a:p>
            <a:pPr lvl="0" rtl="0">
              <a:spcBef>
                <a:spcPts val="0"/>
              </a:spcBef>
              <a:buNone/>
            </a:pPr>
            <a:r>
              <a:rPr lang="fr-FR" sz="2400" b="1">
                <a:solidFill>
                  <a:srgbClr val="999999"/>
                </a:solidFill>
                <a:latin typeface="Montserrat"/>
                <a:ea typeface="Montserrat"/>
                <a:cs typeface="Montserrat"/>
                <a:sym typeface="Montserrat"/>
              </a:rPr>
              <a:t>DEMO </a:t>
            </a:r>
            <a:endParaRPr lang="en" sz="2400" b="1">
              <a:solidFill>
                <a:srgbClr val="00BCD4"/>
              </a:solidFill>
              <a:latin typeface="Montserrat"/>
              <a:ea typeface="Montserrat"/>
              <a:cs typeface="Montserrat"/>
              <a:sym typeface="Montserrat"/>
            </a:endParaRPr>
          </a:p>
        </p:txBody>
      </p:sp>
    </p:spTree>
    <p:extLst>
      <p:ext uri="{BB962C8B-B14F-4D97-AF65-F5344CB8AC3E}">
        <p14:creationId xmlns:p14="http://schemas.microsoft.com/office/powerpoint/2010/main" val="1066568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640003"/>
            <a:ext cx="5324100" cy="485699"/>
          </a:xfrm>
        </p:spPr>
        <p:txBody>
          <a:bodyPr/>
          <a:lstStyle/>
          <a:p>
            <a:r>
              <a:rPr lang="fr-FR"/>
              <a:t>Accès à la base de donnée avec DbContext </a:t>
            </a:r>
          </a:p>
        </p:txBody>
      </p:sp>
      <p:sp>
        <p:nvSpPr>
          <p:cNvPr id="3" name="Text Placeholder 2"/>
          <p:cNvSpPr>
            <a:spLocks noGrp="1"/>
          </p:cNvSpPr>
          <p:nvPr>
            <p:ph type="body" idx="1"/>
          </p:nvPr>
        </p:nvSpPr>
        <p:spPr>
          <a:xfrm>
            <a:off x="838250" y="1197132"/>
            <a:ext cx="5324100" cy="2255700"/>
          </a:xfrm>
        </p:spPr>
        <p:txBody>
          <a:bodyPr/>
          <a:lstStyle/>
          <a:p>
            <a:r>
              <a:rPr lang="fr-FR" sz="1400"/>
              <a:t>Avec EntityFramework, l’accès la base de données se fait à l’aide d’une classe </a:t>
            </a:r>
            <a:r>
              <a:rPr lang="fr-FR" sz="1400">
                <a:solidFill>
                  <a:schemeClr val="accent1"/>
                </a:solidFill>
              </a:rPr>
              <a:t>DbContext</a:t>
            </a:r>
          </a:p>
        </p:txBody>
      </p:sp>
      <p:pic>
        <p:nvPicPr>
          <p:cNvPr id="5" name="Picture 4"/>
          <p:cNvPicPr>
            <a:picLocks noChangeAspect="1"/>
          </p:cNvPicPr>
          <p:nvPr/>
        </p:nvPicPr>
        <p:blipFill>
          <a:blip r:embed="rId3"/>
          <a:stretch>
            <a:fillRect/>
          </a:stretch>
        </p:blipFill>
        <p:spPr>
          <a:xfrm>
            <a:off x="633741" y="1782046"/>
            <a:ext cx="6581870" cy="3209173"/>
          </a:xfrm>
          <a:prstGeom prst="rect">
            <a:avLst/>
          </a:prstGeom>
        </p:spPr>
      </p:pic>
    </p:spTree>
    <p:extLst>
      <p:ext uri="{BB962C8B-B14F-4D97-AF65-F5344CB8AC3E}">
        <p14:creationId xmlns:p14="http://schemas.microsoft.com/office/powerpoint/2010/main" val="1134843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DbSet</a:t>
            </a:r>
          </a:p>
        </p:txBody>
      </p:sp>
      <p:sp>
        <p:nvSpPr>
          <p:cNvPr id="3" name="Text Placeholder 2"/>
          <p:cNvSpPr>
            <a:spLocks noGrp="1"/>
          </p:cNvSpPr>
          <p:nvPr>
            <p:ph type="body" idx="1"/>
          </p:nvPr>
        </p:nvSpPr>
        <p:spPr/>
        <p:txBody>
          <a:bodyPr/>
          <a:lstStyle/>
          <a:p>
            <a:r>
              <a:rPr lang="fr-FR"/>
              <a:t>Responsable de maintenir en mémoire les entités (collection de Customers par exemple)</a:t>
            </a:r>
          </a:p>
          <a:p>
            <a:r>
              <a:rPr lang="fr-FR"/>
              <a:t>Toutes nos requetes (Select,Where …) se font sur le DbSet</a:t>
            </a:r>
          </a:p>
        </p:txBody>
      </p:sp>
      <p:pic>
        <p:nvPicPr>
          <p:cNvPr id="4" name="Picture 3"/>
          <p:cNvPicPr>
            <a:picLocks noChangeAspect="1"/>
          </p:cNvPicPr>
          <p:nvPr/>
        </p:nvPicPr>
        <p:blipFill>
          <a:blip r:embed="rId2"/>
          <a:stretch>
            <a:fillRect/>
          </a:stretch>
        </p:blipFill>
        <p:spPr>
          <a:xfrm>
            <a:off x="635109" y="3886401"/>
            <a:ext cx="7077075" cy="876300"/>
          </a:xfrm>
          <a:prstGeom prst="rect">
            <a:avLst/>
          </a:prstGeom>
        </p:spPr>
      </p:pic>
      <p:pic>
        <p:nvPicPr>
          <p:cNvPr id="6" name="Picture 5"/>
          <p:cNvPicPr>
            <a:picLocks noChangeAspect="1"/>
          </p:cNvPicPr>
          <p:nvPr/>
        </p:nvPicPr>
        <p:blipFill>
          <a:blip r:embed="rId3"/>
          <a:stretch>
            <a:fillRect/>
          </a:stretch>
        </p:blipFill>
        <p:spPr>
          <a:xfrm>
            <a:off x="889180" y="3128396"/>
            <a:ext cx="4981575" cy="371475"/>
          </a:xfrm>
          <a:prstGeom prst="rect">
            <a:avLst/>
          </a:prstGeom>
        </p:spPr>
      </p:pic>
    </p:spTree>
    <p:extLst>
      <p:ext uri="{BB962C8B-B14F-4D97-AF65-F5344CB8AC3E}">
        <p14:creationId xmlns:p14="http://schemas.microsoft.com/office/powerpoint/2010/main" val="3064354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48300" y="1354750"/>
            <a:ext cx="3928500" cy="2989800"/>
          </a:xfrm>
          <a:prstGeom prst="rect">
            <a:avLst/>
          </a:prstGeom>
        </p:spPr>
        <p:txBody>
          <a:bodyPr lIns="91425" tIns="91425" rIns="91425" bIns="91425" anchor="b" anchorCtr="0">
            <a:noAutofit/>
          </a:bodyPr>
          <a:lstStyle/>
          <a:p>
            <a:pPr lvl="0" rtl="0">
              <a:spcBef>
                <a:spcPts val="0"/>
              </a:spcBef>
              <a:buNone/>
            </a:pPr>
            <a:r>
              <a:rPr lang="en" sz="7200">
                <a:solidFill>
                  <a:srgbClr val="03A9F4"/>
                </a:solidFill>
              </a:rPr>
              <a:t>1.</a:t>
            </a:r>
          </a:p>
          <a:p>
            <a:pPr lvl="0" rtl="0">
              <a:spcBef>
                <a:spcPts val="0"/>
              </a:spcBef>
              <a:buNone/>
            </a:pPr>
            <a:r>
              <a:rPr lang="en"/>
              <a:t>Qu’est ce qu’un ORM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Comment récupérer des données avec EF ?</a:t>
            </a:r>
          </a:p>
        </p:txBody>
      </p:sp>
      <p:sp>
        <p:nvSpPr>
          <p:cNvPr id="3" name="Text Placeholder 2"/>
          <p:cNvSpPr>
            <a:spLocks noGrp="1"/>
          </p:cNvSpPr>
          <p:nvPr>
            <p:ph type="body" idx="1"/>
          </p:nvPr>
        </p:nvSpPr>
        <p:spPr/>
        <p:txBody>
          <a:bodyPr/>
          <a:lstStyle/>
          <a:p>
            <a:r>
              <a:rPr lang="fr-FR"/>
              <a:t>A chaque fois que l’on veut récupérer/intéragir avec des données en base on va créer un DBContext</a:t>
            </a:r>
          </a:p>
          <a:p>
            <a:endParaRPr lang="fr-FR"/>
          </a:p>
          <a:p>
            <a:endParaRPr lang="fr-FR"/>
          </a:p>
        </p:txBody>
      </p:sp>
      <p:pic>
        <p:nvPicPr>
          <p:cNvPr id="6" name="Picture 5"/>
          <p:cNvPicPr>
            <a:picLocks noChangeAspect="1"/>
          </p:cNvPicPr>
          <p:nvPr/>
        </p:nvPicPr>
        <p:blipFill>
          <a:blip r:embed="rId3"/>
          <a:stretch>
            <a:fillRect/>
          </a:stretch>
        </p:blipFill>
        <p:spPr>
          <a:xfrm>
            <a:off x="838250" y="2905326"/>
            <a:ext cx="5172075" cy="981075"/>
          </a:xfrm>
          <a:prstGeom prst="rect">
            <a:avLst/>
          </a:prstGeom>
        </p:spPr>
      </p:pic>
    </p:spTree>
    <p:extLst>
      <p:ext uri="{BB962C8B-B14F-4D97-AF65-F5344CB8AC3E}">
        <p14:creationId xmlns:p14="http://schemas.microsoft.com/office/powerpoint/2010/main" val="1246874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Démo &amp; exercice</a:t>
            </a:r>
          </a:p>
        </p:txBody>
      </p:sp>
      <p:sp>
        <p:nvSpPr>
          <p:cNvPr id="3" name="Text Placeholder 2"/>
          <p:cNvSpPr>
            <a:spLocks noGrp="1"/>
          </p:cNvSpPr>
          <p:nvPr>
            <p:ph type="body" idx="1"/>
          </p:nvPr>
        </p:nvSpPr>
        <p:spPr>
          <a:xfrm>
            <a:off x="838250" y="1504950"/>
            <a:ext cx="6375350" cy="2393950"/>
          </a:xfrm>
        </p:spPr>
        <p:txBody>
          <a:bodyPr/>
          <a:lstStyle/>
          <a:p>
            <a:pPr marL="457200" indent="-457200">
              <a:buFont typeface="+mj-lt"/>
              <a:buAutoNum type="arabicPeriod"/>
            </a:pPr>
            <a:r>
              <a:rPr lang="fr-FR"/>
              <a:t>Ajout Database First EDMX</a:t>
            </a:r>
          </a:p>
          <a:p>
            <a:pPr marL="457200" indent="-457200">
              <a:buFont typeface="+mj-lt"/>
              <a:buAutoNum type="arabicPeriod"/>
            </a:pPr>
            <a:r>
              <a:rPr lang="fr-FR"/>
              <a:t>Vérifier qu’on a bien un fichier DbContext</a:t>
            </a:r>
          </a:p>
          <a:p>
            <a:pPr marL="457200" indent="-457200">
              <a:buFont typeface="+mj-lt"/>
              <a:buAutoNum type="arabicPeriod"/>
            </a:pPr>
            <a:r>
              <a:rPr lang="fr-FR"/>
              <a:t>Vérifier qu’on a bien notre classe Customer</a:t>
            </a:r>
          </a:p>
          <a:p>
            <a:pPr marL="457200" indent="-457200">
              <a:buFont typeface="+mj-lt"/>
              <a:buAutoNum type="arabicPeriod"/>
            </a:pPr>
            <a:r>
              <a:rPr lang="fr-FR"/>
              <a:t>Récupérer la liste de tous les Customers vivant en France.</a:t>
            </a:r>
          </a:p>
          <a:p>
            <a:pPr marL="457200" indent="-457200">
              <a:buFont typeface="+mj-lt"/>
              <a:buAutoNum type="arabicPeriod"/>
            </a:pPr>
            <a:r>
              <a:rPr lang="fr-FR"/>
              <a:t>Récupérer la liste des Orders de l’utilisateur ‘Maria Anders’ de 2 manières différentes</a:t>
            </a:r>
          </a:p>
        </p:txBody>
      </p:sp>
    </p:spTree>
    <p:extLst>
      <p:ext uri="{BB962C8B-B14F-4D97-AF65-F5344CB8AC3E}">
        <p14:creationId xmlns:p14="http://schemas.microsoft.com/office/powerpoint/2010/main" val="2235344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Modifications du schéma de base de données DatabaseFirst</a:t>
            </a:r>
          </a:p>
        </p:txBody>
      </p:sp>
      <p:sp>
        <p:nvSpPr>
          <p:cNvPr id="3" name="Text Placeholder 2"/>
          <p:cNvSpPr>
            <a:spLocks noGrp="1"/>
          </p:cNvSpPr>
          <p:nvPr>
            <p:ph type="body" idx="1"/>
          </p:nvPr>
        </p:nvSpPr>
        <p:spPr/>
        <p:txBody>
          <a:bodyPr/>
          <a:lstStyle/>
          <a:p>
            <a:r>
              <a:rPr lang="fr-FR"/>
              <a:t>EF va regénérer les classes de domaine ( Customer, Order…) dès lors qu’il y a une modification en base de données… si on lui demande.</a:t>
            </a:r>
          </a:p>
          <a:p>
            <a:r>
              <a:rPr lang="fr-FR"/>
              <a:t>Oublier de mettre à jour l’EDMX c’est risquer des exceptions à l’exécution du programme</a:t>
            </a:r>
          </a:p>
        </p:txBody>
      </p:sp>
    </p:spTree>
    <p:extLst>
      <p:ext uri="{BB962C8B-B14F-4D97-AF65-F5344CB8AC3E}">
        <p14:creationId xmlns:p14="http://schemas.microsoft.com/office/powerpoint/2010/main" val="2752801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3087" y="0"/>
            <a:ext cx="6640513" cy="4939225"/>
          </a:xfrm>
          <a:prstGeom prst="rect">
            <a:avLst/>
          </a:prstGeom>
        </p:spPr>
      </p:pic>
    </p:spTree>
    <p:extLst>
      <p:ext uri="{BB962C8B-B14F-4D97-AF65-F5344CB8AC3E}">
        <p14:creationId xmlns:p14="http://schemas.microsoft.com/office/powerpoint/2010/main" val="3197468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 </a:t>
            </a:r>
            <a:r>
              <a:rPr lang="fr-FR" dirty="0" err="1" smtClean="0"/>
              <a:t>object</a:t>
            </a:r>
            <a:r>
              <a:rPr lang="fr-FR" dirty="0" smtClean="0"/>
              <a:t> explorer</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326235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Exercice	</a:t>
            </a:r>
          </a:p>
        </p:txBody>
      </p:sp>
      <p:sp>
        <p:nvSpPr>
          <p:cNvPr id="3" name="Text Placeholder 2"/>
          <p:cNvSpPr>
            <a:spLocks noGrp="1"/>
          </p:cNvSpPr>
          <p:nvPr>
            <p:ph type="body" idx="1"/>
          </p:nvPr>
        </p:nvSpPr>
        <p:spPr>
          <a:xfrm>
            <a:off x="838250" y="1504950"/>
            <a:ext cx="5499050" cy="2914650"/>
          </a:xfrm>
        </p:spPr>
        <p:txBody>
          <a:bodyPr/>
          <a:lstStyle/>
          <a:p>
            <a:r>
              <a:rPr lang="fr-FR"/>
              <a:t>Ajouter un colonne Email à notre table Customers </a:t>
            </a:r>
          </a:p>
          <a:p>
            <a:r>
              <a:rPr lang="fr-FR"/>
              <a:t>Ajouter quelques valeurs à certains utilisateurs</a:t>
            </a:r>
          </a:p>
          <a:p>
            <a:r>
              <a:rPr lang="fr-FR"/>
              <a:t>Mettre à jour l’EDMX et vérifier que la propriété email apparait</a:t>
            </a:r>
          </a:p>
          <a:p>
            <a:r>
              <a:rPr lang="fr-FR"/>
              <a:t>Récupérer les customers qui ont des emails non NULL</a:t>
            </a:r>
          </a:p>
          <a:p>
            <a:endParaRPr lang="fr-FR"/>
          </a:p>
        </p:txBody>
      </p:sp>
    </p:spTree>
    <p:extLst>
      <p:ext uri="{BB962C8B-B14F-4D97-AF65-F5344CB8AC3E}">
        <p14:creationId xmlns:p14="http://schemas.microsoft.com/office/powerpoint/2010/main" val="1286161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50" y="893500"/>
            <a:ext cx="6756250" cy="485699"/>
          </a:xfrm>
        </p:spPr>
        <p:txBody>
          <a:bodyPr/>
          <a:lstStyle/>
          <a:p>
            <a:r>
              <a:rPr lang="fr-FR"/>
              <a:t>Modifications BD CodeFirst : Migrations </a:t>
            </a:r>
          </a:p>
        </p:txBody>
      </p:sp>
      <p:sp>
        <p:nvSpPr>
          <p:cNvPr id="3" name="Text Placeholder 2"/>
          <p:cNvSpPr>
            <a:spLocks noGrp="1"/>
          </p:cNvSpPr>
          <p:nvPr>
            <p:ph type="body" idx="1"/>
          </p:nvPr>
        </p:nvSpPr>
        <p:spPr/>
        <p:txBody>
          <a:bodyPr/>
          <a:lstStyle/>
          <a:p>
            <a:r>
              <a:rPr lang="fr-FR"/>
              <a:t>Pour modifier la base de données on utilise le concept de </a:t>
            </a:r>
            <a:r>
              <a:rPr lang="fr-FR">
                <a:solidFill>
                  <a:schemeClr val="accent1"/>
                </a:solidFill>
              </a:rPr>
              <a:t>Migration</a:t>
            </a:r>
          </a:p>
          <a:p>
            <a:endParaRPr lang="fr-FR"/>
          </a:p>
          <a:p>
            <a:r>
              <a:rPr lang="fr-FR"/>
              <a:t>Une migration </a:t>
            </a:r>
            <a:r>
              <a:rPr lang="fr-FR">
                <a:solidFill>
                  <a:schemeClr val="accent1"/>
                </a:solidFill>
              </a:rPr>
              <a:t>enregistre les changements</a:t>
            </a:r>
            <a:r>
              <a:rPr lang="fr-FR"/>
              <a:t> intervenus sur le Model depuis la dernière migration.</a:t>
            </a:r>
          </a:p>
        </p:txBody>
      </p:sp>
    </p:spTree>
    <p:extLst>
      <p:ext uri="{BB962C8B-B14F-4D97-AF65-F5344CB8AC3E}">
        <p14:creationId xmlns:p14="http://schemas.microsoft.com/office/powerpoint/2010/main" val="1590562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Migrations	</a:t>
            </a:r>
          </a:p>
        </p:txBody>
      </p:sp>
      <p:sp>
        <p:nvSpPr>
          <p:cNvPr id="3" name="Text Placeholder 2"/>
          <p:cNvSpPr>
            <a:spLocks noGrp="1"/>
          </p:cNvSpPr>
          <p:nvPr>
            <p:ph type="body" idx="1"/>
          </p:nvPr>
        </p:nvSpPr>
        <p:spPr>
          <a:xfrm>
            <a:off x="838250" y="1504950"/>
            <a:ext cx="6845250" cy="2774950"/>
          </a:xfrm>
        </p:spPr>
        <p:txBody>
          <a:bodyPr/>
          <a:lstStyle/>
          <a:p>
            <a:endParaRPr lang="fr-FR"/>
          </a:p>
        </p:txBody>
      </p:sp>
      <p:pic>
        <p:nvPicPr>
          <p:cNvPr id="4" name="Picture 3"/>
          <p:cNvPicPr>
            <a:picLocks noChangeAspect="1"/>
          </p:cNvPicPr>
          <p:nvPr/>
        </p:nvPicPr>
        <p:blipFill>
          <a:blip r:embed="rId2"/>
          <a:stretch>
            <a:fillRect/>
          </a:stretch>
        </p:blipFill>
        <p:spPr>
          <a:xfrm>
            <a:off x="215900" y="1612900"/>
            <a:ext cx="8620289" cy="1878351"/>
          </a:xfrm>
          <a:prstGeom prst="rect">
            <a:avLst/>
          </a:prstGeom>
        </p:spPr>
      </p:pic>
    </p:spTree>
    <p:extLst>
      <p:ext uri="{BB962C8B-B14F-4D97-AF65-F5344CB8AC3E}">
        <p14:creationId xmlns:p14="http://schemas.microsoft.com/office/powerpoint/2010/main" val="1021445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Démo Code First Migrations</a:t>
            </a:r>
          </a:p>
        </p:txBody>
      </p:sp>
      <p:sp>
        <p:nvSpPr>
          <p:cNvPr id="3" name="Text Placeholder 2"/>
          <p:cNvSpPr>
            <a:spLocks noGrp="1"/>
          </p:cNvSpPr>
          <p:nvPr>
            <p:ph type="body" idx="1"/>
          </p:nvPr>
        </p:nvSpPr>
        <p:spPr/>
        <p:txBody>
          <a:bodyPr/>
          <a:lstStyle/>
          <a:p>
            <a:r>
              <a:rPr lang="fr-FR"/>
              <a:t>Activer les migrations (enable-migrations)</a:t>
            </a:r>
          </a:p>
          <a:p>
            <a:r>
              <a:rPr lang="fr-FR"/>
              <a:t>Créer une migration et l’enregistrer </a:t>
            </a:r>
          </a:p>
          <a:p>
            <a:r>
              <a:rPr lang="fr-FR"/>
              <a:t>Supprimer une migration</a:t>
            </a:r>
          </a:p>
          <a:p>
            <a:endParaRPr lang="fr-FR"/>
          </a:p>
          <a:p>
            <a:endParaRPr lang="fr-FR"/>
          </a:p>
        </p:txBody>
      </p:sp>
    </p:spTree>
    <p:extLst>
      <p:ext uri="{BB962C8B-B14F-4D97-AF65-F5344CB8AC3E}">
        <p14:creationId xmlns:p14="http://schemas.microsoft.com/office/powerpoint/2010/main" val="206016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Migrations : Commandes </a:t>
            </a:r>
          </a:p>
        </p:txBody>
      </p:sp>
      <p:sp>
        <p:nvSpPr>
          <p:cNvPr id="3" name="Text Placeholder 2"/>
          <p:cNvSpPr>
            <a:spLocks noGrp="1"/>
          </p:cNvSpPr>
          <p:nvPr>
            <p:ph type="body" idx="1"/>
          </p:nvPr>
        </p:nvSpPr>
        <p:spPr/>
        <p:txBody>
          <a:bodyPr/>
          <a:lstStyle/>
          <a:p>
            <a:r>
              <a:rPr lang="fr-FR">
                <a:solidFill>
                  <a:schemeClr val="accent1"/>
                </a:solidFill>
              </a:rPr>
              <a:t>Enable-migrations</a:t>
            </a:r>
            <a:r>
              <a:rPr lang="fr-FR"/>
              <a:t> : active la possibilité de faire des migrations et créé le dossier Migrations</a:t>
            </a:r>
          </a:p>
          <a:p>
            <a:r>
              <a:rPr lang="fr-FR">
                <a:solidFill>
                  <a:schemeClr val="accent1"/>
                </a:solidFill>
              </a:rPr>
              <a:t>add-migration </a:t>
            </a:r>
            <a:r>
              <a:rPr lang="fr-FR" i="1">
                <a:solidFill>
                  <a:schemeClr val="tx1"/>
                </a:solidFill>
              </a:rPr>
              <a:t>NomDeMaMigration </a:t>
            </a:r>
          </a:p>
          <a:p>
            <a:r>
              <a:rPr lang="fr-FR">
                <a:solidFill>
                  <a:schemeClr val="accent1"/>
                </a:solidFill>
              </a:rPr>
              <a:t>update-database </a:t>
            </a:r>
            <a:r>
              <a:rPr lang="fr-FR">
                <a:solidFill>
                  <a:schemeClr val="bg2"/>
                </a:solidFill>
              </a:rPr>
              <a:t>pour appliquer la migration à la base</a:t>
            </a:r>
          </a:p>
          <a:p>
            <a:r>
              <a:rPr lang="fr-FR">
                <a:solidFill>
                  <a:schemeClr val="accent1"/>
                </a:solidFill>
              </a:rPr>
              <a:t>update-database </a:t>
            </a:r>
            <a:r>
              <a:rPr lang="fr-FR">
                <a:solidFill>
                  <a:schemeClr val="bg2"/>
                </a:solidFill>
              </a:rPr>
              <a:t>–</a:t>
            </a:r>
            <a:r>
              <a:rPr lang="fr-FR">
                <a:solidFill>
                  <a:schemeClr val="accent1"/>
                </a:solidFill>
              </a:rPr>
              <a:t>script</a:t>
            </a:r>
            <a:r>
              <a:rPr lang="fr-FR">
                <a:solidFill>
                  <a:schemeClr val="bg2"/>
                </a:solidFill>
              </a:rPr>
              <a:t> pour générer un script SQL</a:t>
            </a:r>
          </a:p>
          <a:p>
            <a:endParaRPr lang="fr-FR">
              <a:solidFill>
                <a:schemeClr val="bg2"/>
              </a:solidFill>
            </a:endParaRPr>
          </a:p>
        </p:txBody>
      </p:sp>
      <p:sp>
        <p:nvSpPr>
          <p:cNvPr id="4" name="TextBox 3"/>
          <p:cNvSpPr txBox="1"/>
          <p:nvPr/>
        </p:nvSpPr>
        <p:spPr>
          <a:xfrm>
            <a:off x="838250" y="4178301"/>
            <a:ext cx="6400800" cy="523220"/>
          </a:xfrm>
          <a:prstGeom prst="rect">
            <a:avLst/>
          </a:prstGeom>
          <a:noFill/>
        </p:spPr>
        <p:txBody>
          <a:bodyPr wrap="square" rtlCol="0">
            <a:spAutoFit/>
          </a:bodyPr>
          <a:lstStyle/>
          <a:p>
            <a:r>
              <a:rPr lang="fr-FR" i="1">
                <a:latin typeface="Montserrat" panose="020B0604020202020204" charset="0"/>
              </a:rPr>
              <a:t>Pour la première migration si la BD contient déjà les tables : add-migration -IgnoreChanges</a:t>
            </a:r>
          </a:p>
        </p:txBody>
      </p:sp>
    </p:spTree>
    <p:extLst>
      <p:ext uri="{BB962C8B-B14F-4D97-AF65-F5344CB8AC3E}">
        <p14:creationId xmlns:p14="http://schemas.microsoft.com/office/powerpoint/2010/main" val="178506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975575" y="1604150"/>
            <a:ext cx="6015000" cy="2726400"/>
          </a:xfrm>
          <a:prstGeom prst="rect">
            <a:avLst/>
          </a:prstGeom>
        </p:spPr>
        <p:txBody>
          <a:bodyPr lIns="91425" tIns="91425" rIns="91425" bIns="91425" anchor="b" anchorCtr="0">
            <a:noAutofit/>
          </a:bodyPr>
          <a:lstStyle/>
          <a:p>
            <a:pPr lvl="0"/>
            <a:r>
              <a:rPr lang="fr-FR" sz="2000" b="0">
                <a:solidFill>
                  <a:srgbClr val="7F7F7F"/>
                </a:solidFill>
                <a:latin typeface="Karla"/>
                <a:ea typeface="Karla"/>
                <a:cs typeface="Karla"/>
                <a:sym typeface="Karla"/>
              </a:rPr>
              <a:t>Un </a:t>
            </a:r>
            <a:r>
              <a:rPr lang="fr-FR" sz="2000" b="0">
                <a:solidFill>
                  <a:schemeClr val="accent1"/>
                </a:solidFill>
                <a:latin typeface="Karla"/>
                <a:ea typeface="Karla"/>
                <a:cs typeface="Karla"/>
                <a:sym typeface="Karla"/>
              </a:rPr>
              <a:t>mapping</a:t>
            </a:r>
            <a:r>
              <a:rPr lang="fr-FR" sz="2000" b="0">
                <a:solidFill>
                  <a:srgbClr val="7F7F7F"/>
                </a:solidFill>
                <a:latin typeface="Karla"/>
                <a:ea typeface="Karla"/>
                <a:cs typeface="Karla"/>
                <a:sym typeface="Karla"/>
              </a:rPr>
              <a:t> </a:t>
            </a:r>
            <a:r>
              <a:rPr lang="fr-FR" sz="2000" b="0">
                <a:solidFill>
                  <a:schemeClr val="accent1"/>
                </a:solidFill>
                <a:latin typeface="Karla"/>
                <a:ea typeface="Karla"/>
                <a:cs typeface="Karla"/>
                <a:sym typeface="Karla"/>
              </a:rPr>
              <a:t>objet-relationnel</a:t>
            </a:r>
            <a:r>
              <a:rPr lang="fr-FR" sz="2000" b="0">
                <a:solidFill>
                  <a:srgbClr val="7F7F7F"/>
                </a:solidFill>
                <a:latin typeface="Karla"/>
                <a:ea typeface="Karla"/>
                <a:cs typeface="Karla"/>
                <a:sym typeface="Karla"/>
              </a:rPr>
              <a:t> (en anglais object-relational mapping ou ORM) est un type de programme informatique qui se place en </a:t>
            </a:r>
            <a:r>
              <a:rPr lang="fr-FR" sz="2000">
                <a:solidFill>
                  <a:schemeClr val="accent1"/>
                </a:solidFill>
                <a:latin typeface="Karla"/>
                <a:ea typeface="Karla"/>
                <a:cs typeface="Karla"/>
                <a:sym typeface="Karla"/>
              </a:rPr>
              <a:t>interface</a:t>
            </a:r>
            <a:r>
              <a:rPr lang="fr-FR" sz="2000" b="0">
                <a:solidFill>
                  <a:schemeClr val="accent1"/>
                </a:solidFill>
                <a:latin typeface="Karla"/>
                <a:ea typeface="Karla"/>
                <a:cs typeface="Karla"/>
                <a:sym typeface="Karla"/>
              </a:rPr>
              <a:t> </a:t>
            </a:r>
            <a:r>
              <a:rPr lang="fr-FR" sz="2000" b="0">
                <a:solidFill>
                  <a:srgbClr val="7F7F7F"/>
                </a:solidFill>
                <a:latin typeface="Karla"/>
                <a:ea typeface="Karla"/>
                <a:cs typeface="Karla"/>
                <a:sym typeface="Karla"/>
              </a:rPr>
              <a:t>entre une application (code C#) et une </a:t>
            </a:r>
            <a:r>
              <a:rPr lang="fr-FR" sz="2000">
                <a:solidFill>
                  <a:schemeClr val="accent1"/>
                </a:solidFill>
                <a:latin typeface="Karla"/>
                <a:ea typeface="Karla"/>
                <a:cs typeface="Karla"/>
                <a:sym typeface="Karla"/>
              </a:rPr>
              <a:t>base de données </a:t>
            </a:r>
            <a:r>
              <a:rPr lang="fr-FR" sz="2000" b="0">
                <a:solidFill>
                  <a:srgbClr val="7F7F7F"/>
                </a:solidFill>
                <a:latin typeface="Karla"/>
                <a:ea typeface="Karla"/>
                <a:cs typeface="Karla"/>
                <a:sym typeface="Karla"/>
              </a:rPr>
              <a:t>(SQL server) pour </a:t>
            </a:r>
            <a:r>
              <a:rPr lang="fr-FR" sz="2000">
                <a:solidFill>
                  <a:srgbClr val="7F7F7F"/>
                </a:solidFill>
                <a:latin typeface="Karla"/>
                <a:ea typeface="Karla"/>
                <a:cs typeface="Karla"/>
                <a:sym typeface="Karla"/>
              </a:rPr>
              <a:t>simuler une base de données orientée objet.</a:t>
            </a:r>
            <a:r>
              <a:rPr lang="fr-FR" sz="2000" b="0">
                <a:solidFill>
                  <a:srgbClr val="7F7F7F"/>
                </a:solidFill>
                <a:latin typeface="Karla"/>
                <a:ea typeface="Karla"/>
                <a:cs typeface="Karla"/>
                <a:sym typeface="Karla"/>
              </a:rPr>
              <a:t/>
            </a:r>
            <a:br>
              <a:rPr lang="fr-FR" sz="2000" b="0">
                <a:solidFill>
                  <a:srgbClr val="7F7F7F"/>
                </a:solidFill>
                <a:latin typeface="Karla"/>
                <a:ea typeface="Karla"/>
                <a:cs typeface="Karla"/>
                <a:sym typeface="Karla"/>
              </a:rPr>
            </a:br>
            <a:r>
              <a:rPr lang="fr-FR" sz="2000" b="0">
                <a:solidFill>
                  <a:srgbClr val="7F7F7F"/>
                </a:solidFill>
                <a:latin typeface="Karla"/>
                <a:ea typeface="Karla"/>
                <a:cs typeface="Karla"/>
                <a:sym typeface="Karla"/>
              </a:rPr>
              <a:t/>
            </a:r>
            <a:br>
              <a:rPr lang="fr-FR" sz="2000" b="0">
                <a:solidFill>
                  <a:srgbClr val="7F7F7F"/>
                </a:solidFill>
                <a:latin typeface="Karla"/>
                <a:ea typeface="Karla"/>
                <a:cs typeface="Karla"/>
                <a:sym typeface="Karla"/>
              </a:rPr>
            </a:br>
            <a:endParaRPr lang="en" sz="2000" b="0">
              <a:solidFill>
                <a:schemeClr val="dk2"/>
              </a:solidFill>
              <a:latin typeface="Karla"/>
              <a:ea typeface="Karla"/>
              <a:cs typeface="Karla"/>
              <a:sym typeface="Karla"/>
            </a:endParaRPr>
          </a:p>
        </p:txBody>
      </p:sp>
      <p:sp>
        <p:nvSpPr>
          <p:cNvPr id="121" name="Shape 121"/>
          <p:cNvSpPr txBox="1"/>
          <p:nvPr/>
        </p:nvSpPr>
        <p:spPr>
          <a:xfrm>
            <a:off x="894600" y="321650"/>
            <a:ext cx="438150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Contexte général </a:t>
            </a:r>
          </a:p>
          <a:p>
            <a:pPr lvl="0" rtl="0">
              <a:spcBef>
                <a:spcPts val="0"/>
              </a:spcBef>
              <a:buNone/>
            </a:pPr>
            <a:r>
              <a:rPr lang="en" sz="2400" b="1">
                <a:solidFill>
                  <a:srgbClr val="03A9F4"/>
                </a:solidFill>
                <a:latin typeface="Montserrat"/>
                <a:ea typeface="Montserrat"/>
                <a:cs typeface="Montserrat"/>
                <a:sym typeface="Montserrat"/>
              </a:rPr>
              <a:t>Qu’est-ce qu’un ORM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Supprimer une migration</a:t>
            </a:r>
          </a:p>
        </p:txBody>
      </p:sp>
      <p:sp>
        <p:nvSpPr>
          <p:cNvPr id="3" name="Text Placeholder 2"/>
          <p:cNvSpPr>
            <a:spLocks noGrp="1"/>
          </p:cNvSpPr>
          <p:nvPr>
            <p:ph type="body" idx="1"/>
          </p:nvPr>
        </p:nvSpPr>
        <p:spPr>
          <a:xfrm>
            <a:off x="838250" y="1504950"/>
            <a:ext cx="8127950" cy="2254250"/>
          </a:xfrm>
        </p:spPr>
        <p:txBody>
          <a:bodyPr/>
          <a:lstStyle/>
          <a:p>
            <a:r>
              <a:rPr lang="fr-FR"/>
              <a:t>Pas de commande dédiée pour supprimer une migration</a:t>
            </a:r>
          </a:p>
          <a:p>
            <a:endParaRPr lang="fr-FR"/>
          </a:p>
          <a:p>
            <a:pPr>
              <a:buNone/>
            </a:pPr>
            <a:r>
              <a:rPr lang="fr-FR">
                <a:solidFill>
                  <a:schemeClr val="accent3">
                    <a:lumMod val="75000"/>
                  </a:schemeClr>
                </a:solidFill>
              </a:rPr>
              <a:t>//Rollback en base si besoin</a:t>
            </a:r>
          </a:p>
          <a:p>
            <a:r>
              <a:rPr lang="fr-FR">
                <a:solidFill>
                  <a:schemeClr val="accent1"/>
                </a:solidFill>
              </a:rPr>
              <a:t>Update-Database</a:t>
            </a:r>
            <a:r>
              <a:rPr lang="fr-FR"/>
              <a:t> -</a:t>
            </a:r>
            <a:r>
              <a:rPr lang="fr-FR">
                <a:solidFill>
                  <a:schemeClr val="accent1"/>
                </a:solidFill>
              </a:rPr>
              <a:t>TargetMigration</a:t>
            </a:r>
            <a:r>
              <a:rPr lang="fr-FR"/>
              <a:t> </a:t>
            </a:r>
            <a:r>
              <a:rPr lang="fr-FR">
                <a:solidFill>
                  <a:schemeClr val="tx1"/>
                </a:solidFill>
              </a:rPr>
              <a:t>NameOfPreviousMigration</a:t>
            </a:r>
          </a:p>
          <a:p>
            <a:endParaRPr lang="fr-FR">
              <a:solidFill>
                <a:schemeClr val="tx1"/>
              </a:solidFill>
            </a:endParaRPr>
          </a:p>
          <a:p>
            <a:pPr>
              <a:buNone/>
            </a:pPr>
            <a:r>
              <a:rPr lang="fr-FR">
                <a:solidFill>
                  <a:schemeClr val="tx1"/>
                </a:solidFill>
              </a:rPr>
              <a:t>Supprimer le fichier de code de la migration</a:t>
            </a:r>
          </a:p>
        </p:txBody>
      </p:sp>
    </p:spTree>
    <p:extLst>
      <p:ext uri="{BB962C8B-B14F-4D97-AF65-F5344CB8AC3E}">
        <p14:creationId xmlns:p14="http://schemas.microsoft.com/office/powerpoint/2010/main" val="4176503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a:t>4. Interactions avec EF et la base de données</a:t>
            </a:r>
          </a:p>
        </p:txBody>
      </p:sp>
    </p:spTree>
    <p:extLst>
      <p:ext uri="{BB962C8B-B14F-4D97-AF65-F5344CB8AC3E}">
        <p14:creationId xmlns:p14="http://schemas.microsoft.com/office/powerpoint/2010/main" val="3263213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 2 syntaxes de LINQ</a:t>
            </a:r>
          </a:p>
        </p:txBody>
      </p:sp>
      <p:pic>
        <p:nvPicPr>
          <p:cNvPr id="4" name="Picture 3"/>
          <p:cNvPicPr>
            <a:picLocks noChangeAspect="1"/>
          </p:cNvPicPr>
          <p:nvPr/>
        </p:nvPicPr>
        <p:blipFill>
          <a:blip r:embed="rId2"/>
          <a:stretch>
            <a:fillRect/>
          </a:stretch>
        </p:blipFill>
        <p:spPr>
          <a:xfrm>
            <a:off x="472855" y="1749190"/>
            <a:ext cx="7962900" cy="1133475"/>
          </a:xfrm>
          <a:prstGeom prst="rect">
            <a:avLst/>
          </a:prstGeom>
        </p:spPr>
      </p:pic>
    </p:spTree>
    <p:extLst>
      <p:ext uri="{BB962C8B-B14F-4D97-AF65-F5344CB8AC3E}">
        <p14:creationId xmlns:p14="http://schemas.microsoft.com/office/powerpoint/2010/main" val="1032008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Modifier des entités existantes</a:t>
            </a:r>
          </a:p>
        </p:txBody>
      </p:sp>
      <p:pic>
        <p:nvPicPr>
          <p:cNvPr id="4" name="Picture 3"/>
          <p:cNvPicPr>
            <a:picLocks noChangeAspect="1"/>
          </p:cNvPicPr>
          <p:nvPr/>
        </p:nvPicPr>
        <p:blipFill>
          <a:blip r:embed="rId2"/>
          <a:stretch>
            <a:fillRect/>
          </a:stretch>
        </p:blipFill>
        <p:spPr>
          <a:xfrm>
            <a:off x="338420" y="3213320"/>
            <a:ext cx="7724775" cy="781050"/>
          </a:xfrm>
          <a:prstGeom prst="rect">
            <a:avLst/>
          </a:prstGeom>
        </p:spPr>
      </p:pic>
      <p:sp>
        <p:nvSpPr>
          <p:cNvPr id="3" name="Text Placeholder 2"/>
          <p:cNvSpPr>
            <a:spLocks noGrp="1"/>
          </p:cNvSpPr>
          <p:nvPr>
            <p:ph type="body" idx="1"/>
          </p:nvPr>
        </p:nvSpPr>
        <p:spPr/>
        <p:txBody>
          <a:bodyPr/>
          <a:lstStyle/>
          <a:p>
            <a:r>
              <a:rPr lang="fr-FR"/>
              <a:t>Modifier les propriétés souhaitées et appeler SaveChanges();</a:t>
            </a:r>
          </a:p>
        </p:txBody>
      </p:sp>
    </p:spTree>
    <p:extLst>
      <p:ext uri="{BB962C8B-B14F-4D97-AF65-F5344CB8AC3E}">
        <p14:creationId xmlns:p14="http://schemas.microsoft.com/office/powerpoint/2010/main" val="3550007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Ajouter une nouvelle entité</a:t>
            </a:r>
          </a:p>
        </p:txBody>
      </p:sp>
      <p:pic>
        <p:nvPicPr>
          <p:cNvPr id="4" name="Picture 3"/>
          <p:cNvPicPr>
            <a:picLocks noChangeAspect="1"/>
          </p:cNvPicPr>
          <p:nvPr/>
        </p:nvPicPr>
        <p:blipFill>
          <a:blip r:embed="rId2"/>
          <a:stretch>
            <a:fillRect/>
          </a:stretch>
        </p:blipFill>
        <p:spPr>
          <a:xfrm>
            <a:off x="3901949" y="3524674"/>
            <a:ext cx="5124450" cy="1552575"/>
          </a:xfrm>
          <a:prstGeom prst="rect">
            <a:avLst/>
          </a:prstGeom>
        </p:spPr>
      </p:pic>
      <p:sp>
        <p:nvSpPr>
          <p:cNvPr id="3" name="Text Placeholder 2"/>
          <p:cNvSpPr>
            <a:spLocks noGrp="1"/>
          </p:cNvSpPr>
          <p:nvPr>
            <p:ph type="body" idx="1"/>
          </p:nvPr>
        </p:nvSpPr>
        <p:spPr/>
        <p:txBody>
          <a:bodyPr/>
          <a:lstStyle/>
          <a:p>
            <a:r>
              <a:rPr lang="fr-FR"/>
              <a:t>Ajouter une entité revient à </a:t>
            </a:r>
          </a:p>
          <a:p>
            <a:pPr marL="457200" indent="-457200">
              <a:buAutoNum type="arabicParenR"/>
            </a:pPr>
            <a:r>
              <a:rPr lang="fr-FR"/>
              <a:t>Créer l’objet en C# </a:t>
            </a:r>
          </a:p>
          <a:p>
            <a:pPr marL="457200" indent="-457200">
              <a:buAutoNum type="arabicParenR"/>
            </a:pPr>
            <a:r>
              <a:rPr lang="fr-FR"/>
              <a:t>L’ajouter au DbSet Concerné</a:t>
            </a:r>
          </a:p>
          <a:p>
            <a:pPr marL="457200" indent="-457200">
              <a:buAutoNum type="arabicParenR"/>
            </a:pPr>
            <a:r>
              <a:rPr lang="fr-FR"/>
              <a:t>Appeler SaveChanges()</a:t>
            </a:r>
          </a:p>
        </p:txBody>
      </p:sp>
    </p:spTree>
    <p:extLst>
      <p:ext uri="{BB962C8B-B14F-4D97-AF65-F5344CB8AC3E}">
        <p14:creationId xmlns:p14="http://schemas.microsoft.com/office/powerpoint/2010/main" val="1334891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02360"/>
            <a:ext cx="5324100" cy="485699"/>
          </a:xfrm>
        </p:spPr>
        <p:txBody>
          <a:bodyPr/>
          <a:lstStyle/>
          <a:p>
            <a:r>
              <a:rPr lang="fr-FR"/>
              <a:t>Supprimer une entité</a:t>
            </a:r>
          </a:p>
        </p:txBody>
      </p:sp>
      <p:sp>
        <p:nvSpPr>
          <p:cNvPr id="3" name="Text Placeholder 2"/>
          <p:cNvSpPr>
            <a:spLocks noGrp="1"/>
          </p:cNvSpPr>
          <p:nvPr>
            <p:ph type="body" idx="1"/>
          </p:nvPr>
        </p:nvSpPr>
        <p:spPr>
          <a:xfrm>
            <a:off x="838250" y="788059"/>
            <a:ext cx="5324100" cy="2255700"/>
          </a:xfrm>
        </p:spPr>
        <p:txBody>
          <a:bodyPr/>
          <a:lstStyle/>
          <a:p>
            <a:r>
              <a:rPr lang="fr-FR"/>
              <a:t>Pour supprimer une entité</a:t>
            </a:r>
          </a:p>
          <a:p>
            <a:r>
              <a:rPr lang="fr-FR"/>
              <a:t>Récupérer l’entité</a:t>
            </a:r>
          </a:p>
          <a:p>
            <a:r>
              <a:rPr lang="fr-FR"/>
              <a:t>Passer l’entite à la méthode Remove sur le DbSet</a:t>
            </a:r>
          </a:p>
          <a:p>
            <a:r>
              <a:rPr lang="fr-FR"/>
              <a:t>SaveChanges()</a:t>
            </a:r>
          </a:p>
        </p:txBody>
      </p:sp>
      <p:pic>
        <p:nvPicPr>
          <p:cNvPr id="4" name="Picture 3"/>
          <p:cNvPicPr>
            <a:picLocks noChangeAspect="1"/>
          </p:cNvPicPr>
          <p:nvPr/>
        </p:nvPicPr>
        <p:blipFill>
          <a:blip r:embed="rId2"/>
          <a:stretch>
            <a:fillRect/>
          </a:stretch>
        </p:blipFill>
        <p:spPr>
          <a:xfrm>
            <a:off x="393700" y="2669923"/>
            <a:ext cx="8420100" cy="1719069"/>
          </a:xfrm>
          <a:prstGeom prst="rect">
            <a:avLst/>
          </a:prstGeom>
        </p:spPr>
      </p:pic>
    </p:spTree>
    <p:extLst>
      <p:ext uri="{BB962C8B-B14F-4D97-AF65-F5344CB8AC3E}">
        <p14:creationId xmlns:p14="http://schemas.microsoft.com/office/powerpoint/2010/main" val="4036242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Exercice</a:t>
            </a:r>
          </a:p>
        </p:txBody>
      </p:sp>
      <p:sp>
        <p:nvSpPr>
          <p:cNvPr id="3" name="Text Placeholder 2"/>
          <p:cNvSpPr>
            <a:spLocks noGrp="1"/>
          </p:cNvSpPr>
          <p:nvPr>
            <p:ph type="body" idx="1"/>
          </p:nvPr>
        </p:nvSpPr>
        <p:spPr/>
        <p:txBody>
          <a:bodyPr/>
          <a:lstStyle/>
          <a:p>
            <a:r>
              <a:rPr lang="fr-FR"/>
              <a:t>Assigner un email au Customer HILAA</a:t>
            </a:r>
          </a:p>
          <a:p>
            <a:r>
              <a:rPr lang="fr-FR"/>
              <a:t>Insérer un nouveau Customer</a:t>
            </a:r>
          </a:p>
          <a:p>
            <a:r>
              <a:rPr lang="fr-FR"/>
              <a:t>Supprimer ce Customer</a:t>
            </a:r>
          </a:p>
          <a:p>
            <a:r>
              <a:rPr lang="fr-FR"/>
              <a:t>Que se passe t- il si vous essayez de supprimer ALFKI ? Pourquoi ?</a:t>
            </a:r>
          </a:p>
          <a:p>
            <a:pPr>
              <a:buNone/>
            </a:pPr>
            <a:endParaRPr lang="fr-FR"/>
          </a:p>
        </p:txBody>
      </p:sp>
    </p:spTree>
    <p:extLst>
      <p:ext uri="{BB962C8B-B14F-4D97-AF65-F5344CB8AC3E}">
        <p14:creationId xmlns:p14="http://schemas.microsoft.com/office/powerpoint/2010/main" val="3409747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a:t>5. LINQ et EF</a:t>
            </a:r>
          </a:p>
        </p:txBody>
      </p:sp>
    </p:spTree>
    <p:extLst>
      <p:ext uri="{BB962C8B-B14F-4D97-AF65-F5344CB8AC3E}">
        <p14:creationId xmlns:p14="http://schemas.microsoft.com/office/powerpoint/2010/main" val="1341094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LINQ to SQL</a:t>
            </a:r>
          </a:p>
        </p:txBody>
      </p:sp>
      <p:sp>
        <p:nvSpPr>
          <p:cNvPr id="3" name="Text Placeholder 2"/>
          <p:cNvSpPr>
            <a:spLocks noGrp="1"/>
          </p:cNvSpPr>
          <p:nvPr>
            <p:ph type="body" idx="1"/>
          </p:nvPr>
        </p:nvSpPr>
        <p:spPr>
          <a:xfrm>
            <a:off x="838250" y="1504950"/>
            <a:ext cx="6214400" cy="3239066"/>
          </a:xfrm>
        </p:spPr>
        <p:txBody>
          <a:bodyPr/>
          <a:lstStyle/>
          <a:p>
            <a:r>
              <a:rPr lang="fr-FR"/>
              <a:t>LINQ To SQL est la technologie que l’on utilise pour manipuler des données présentes en base de données en conjonction avec EntityFramework.</a:t>
            </a:r>
          </a:p>
          <a:p>
            <a:endParaRPr lang="fr-FR"/>
          </a:p>
          <a:p>
            <a:r>
              <a:rPr lang="fr-FR"/>
              <a:t>Différence entre LINQ to OBJECT et LINQ toSQL =&gt; </a:t>
            </a:r>
            <a:r>
              <a:rPr lang="fr-FR" b="1"/>
              <a:t>les données ne sont pas forcément chargées avec LINQ to SQL</a:t>
            </a:r>
          </a:p>
          <a:p>
            <a:endParaRPr lang="fr-FR"/>
          </a:p>
        </p:txBody>
      </p:sp>
      <p:pic>
        <p:nvPicPr>
          <p:cNvPr id="4" name="Picture 3"/>
          <p:cNvPicPr>
            <a:picLocks noChangeAspect="1"/>
          </p:cNvPicPr>
          <p:nvPr/>
        </p:nvPicPr>
        <p:blipFill>
          <a:blip r:embed="rId3"/>
          <a:stretch>
            <a:fillRect/>
          </a:stretch>
        </p:blipFill>
        <p:spPr>
          <a:xfrm>
            <a:off x="733425" y="3979421"/>
            <a:ext cx="7677150" cy="371475"/>
          </a:xfrm>
          <a:prstGeom prst="rect">
            <a:avLst/>
          </a:prstGeom>
        </p:spPr>
      </p:pic>
    </p:spTree>
    <p:extLst>
      <p:ext uri="{BB962C8B-B14F-4D97-AF65-F5344CB8AC3E}">
        <p14:creationId xmlns:p14="http://schemas.microsoft.com/office/powerpoint/2010/main" val="662525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Lazy Loading Navigation Properties	</a:t>
            </a:r>
          </a:p>
        </p:txBody>
      </p:sp>
      <p:sp>
        <p:nvSpPr>
          <p:cNvPr id="3" name="Text Placeholder 2"/>
          <p:cNvSpPr>
            <a:spLocks noGrp="1"/>
          </p:cNvSpPr>
          <p:nvPr>
            <p:ph type="body" idx="1"/>
          </p:nvPr>
        </p:nvSpPr>
        <p:spPr>
          <a:xfrm>
            <a:off x="838350" y="1532111"/>
            <a:ext cx="5324100" cy="2255700"/>
          </a:xfrm>
        </p:spPr>
        <p:txBody>
          <a:bodyPr/>
          <a:lstStyle/>
          <a:p>
            <a:r>
              <a:rPr lang="fr-FR"/>
              <a:t>Ne charger que les données dont on a besoin au fur et à mesure</a:t>
            </a:r>
          </a:p>
          <a:p>
            <a:endParaRPr lang="fr-FR"/>
          </a:p>
          <a:p>
            <a:endParaRPr lang="fr-FR"/>
          </a:p>
          <a:p>
            <a:endParaRPr lang="fr-FR"/>
          </a:p>
        </p:txBody>
      </p:sp>
      <p:pic>
        <p:nvPicPr>
          <p:cNvPr id="4" name="Picture 3"/>
          <p:cNvPicPr>
            <a:picLocks noChangeAspect="1"/>
          </p:cNvPicPr>
          <p:nvPr/>
        </p:nvPicPr>
        <p:blipFill>
          <a:blip r:embed="rId3"/>
          <a:stretch>
            <a:fillRect/>
          </a:stretch>
        </p:blipFill>
        <p:spPr>
          <a:xfrm>
            <a:off x="703670" y="2309954"/>
            <a:ext cx="6867525" cy="1066800"/>
          </a:xfrm>
          <a:prstGeom prst="rect">
            <a:avLst/>
          </a:prstGeom>
        </p:spPr>
      </p:pic>
      <p:sp>
        <p:nvSpPr>
          <p:cNvPr id="5" name="TextBox 4"/>
          <p:cNvSpPr txBox="1"/>
          <p:nvPr/>
        </p:nvSpPr>
        <p:spPr>
          <a:xfrm>
            <a:off x="838350" y="3630440"/>
            <a:ext cx="3851345" cy="584775"/>
          </a:xfrm>
          <a:prstGeom prst="rect">
            <a:avLst/>
          </a:prstGeom>
          <a:noFill/>
        </p:spPr>
        <p:txBody>
          <a:bodyPr wrap="square" rtlCol="0">
            <a:spAutoFit/>
          </a:bodyPr>
          <a:lstStyle/>
          <a:p>
            <a:r>
              <a:rPr lang="fr-FR" sz="1600">
                <a:solidFill>
                  <a:schemeClr val="tx2">
                    <a:lumMod val="50000"/>
                  </a:schemeClr>
                </a:solidFill>
                <a:latin typeface="Karla" panose="020B0604020202020204" charset="0"/>
                <a:ea typeface="Karla" panose="020B0604020202020204" charset="0"/>
              </a:rPr>
              <a:t>Demo SQL Profiler  sur Navigation¨Properties Orders</a:t>
            </a:r>
          </a:p>
        </p:txBody>
      </p:sp>
    </p:spTree>
    <p:extLst>
      <p:ext uri="{BB962C8B-B14F-4D97-AF65-F5344CB8AC3E}">
        <p14:creationId xmlns:p14="http://schemas.microsoft.com/office/powerpoint/2010/main" val="35535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42"/>
        <p:cNvGrpSpPr/>
        <p:nvPr/>
      </p:nvGrpSpPr>
      <p:grpSpPr>
        <a:xfrm>
          <a:off x="0" y="0"/>
          <a:ext cx="0" cy="0"/>
          <a:chOff x="0" y="0"/>
          <a:chExt cx="0" cy="0"/>
        </a:xfrm>
      </p:grpSpPr>
      <p:sp>
        <p:nvSpPr>
          <p:cNvPr id="145" name="Shape 145"/>
          <p:cNvSpPr txBox="1"/>
          <p:nvPr/>
        </p:nvSpPr>
        <p:spPr>
          <a:xfrm>
            <a:off x="894600" y="321650"/>
            <a:ext cx="593400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Rappel : ADO.NET</a:t>
            </a:r>
            <a:endParaRPr lang="en" sz="2400" b="1">
              <a:solidFill>
                <a:srgbClr val="03A9F4"/>
              </a:solidFill>
              <a:latin typeface="Montserrat"/>
              <a:ea typeface="Montserrat"/>
              <a:cs typeface="Montserrat"/>
              <a:sym typeface="Montserrat"/>
            </a:endParaRPr>
          </a:p>
        </p:txBody>
      </p:sp>
      <p:sp>
        <p:nvSpPr>
          <p:cNvPr id="2" name="Text Placeholder 1"/>
          <p:cNvSpPr>
            <a:spLocks noGrp="1"/>
          </p:cNvSpPr>
          <p:nvPr>
            <p:ph type="body" idx="1"/>
          </p:nvPr>
        </p:nvSpPr>
        <p:spPr>
          <a:xfrm>
            <a:off x="831427" y="1263716"/>
            <a:ext cx="5153117" cy="2380236"/>
          </a:xfrm>
        </p:spPr>
        <p:txBody>
          <a:bodyPr/>
          <a:lstStyle/>
          <a:p>
            <a:pPr>
              <a:buNone/>
            </a:pPr>
            <a:r>
              <a:rPr lang="fr-FR" sz="1800"/>
              <a:t>ADO.NET n’est pas un ORM</a:t>
            </a:r>
          </a:p>
          <a:p>
            <a:pPr>
              <a:buNone/>
            </a:pPr>
            <a:endParaRPr lang="fr-FR" sz="1800"/>
          </a:p>
          <a:p>
            <a:pPr>
              <a:buNone/>
            </a:pPr>
            <a:r>
              <a:rPr lang="fr-FR" sz="1800" b="1"/>
              <a:t>Avantages</a:t>
            </a:r>
            <a:r>
              <a:rPr lang="fr-FR" sz="1800"/>
              <a:t> :</a:t>
            </a:r>
          </a:p>
          <a:p>
            <a:pPr marL="342900" lvl="5" indent="-342900">
              <a:buFont typeface="Arial" panose="020B0604020202020204" pitchFamily="34" charset="0"/>
              <a:buChar char="•"/>
            </a:pPr>
            <a:r>
              <a:rPr lang="fr-FR" sz="1800"/>
              <a:t>Contrôle </a:t>
            </a:r>
            <a:r>
              <a:rPr lang="fr-FR" sz="1800">
                <a:solidFill>
                  <a:schemeClr val="accent1"/>
                </a:solidFill>
              </a:rPr>
              <a:t>précis</a:t>
            </a:r>
            <a:r>
              <a:rPr lang="fr-FR" sz="1800"/>
              <a:t> des appels en base de données</a:t>
            </a:r>
          </a:p>
          <a:p>
            <a:pPr marL="342900" lvl="5" indent="-342900">
              <a:buFont typeface="Arial" panose="020B0604020202020204" pitchFamily="34" charset="0"/>
              <a:buChar char="•"/>
            </a:pPr>
            <a:r>
              <a:rPr lang="fr-FR" sz="1800"/>
              <a:t>Les </a:t>
            </a:r>
            <a:r>
              <a:rPr lang="fr-FR" sz="1800">
                <a:solidFill>
                  <a:schemeClr val="accent1"/>
                </a:solidFill>
              </a:rPr>
              <a:t>Dba</a:t>
            </a:r>
            <a:r>
              <a:rPr lang="fr-FR" sz="1800"/>
              <a:t> sont au sommet du bonheur</a:t>
            </a:r>
          </a:p>
          <a:p>
            <a:pPr lvl="5"/>
            <a:r>
              <a:rPr lang="fr-FR" sz="1800" b="1"/>
              <a:t>Inconvénients</a:t>
            </a:r>
          </a:p>
          <a:p>
            <a:pPr marL="285750" lvl="5" indent="-285750">
              <a:buFont typeface="Arial" panose="020B0604020202020204" pitchFamily="34" charset="0"/>
              <a:buChar char="•"/>
            </a:pPr>
            <a:r>
              <a:rPr lang="fr-FR" sz="1800"/>
              <a:t>Nécessite beaucoup de code =&gt; </a:t>
            </a:r>
            <a:r>
              <a:rPr lang="fr-FR" sz="1800">
                <a:solidFill>
                  <a:schemeClr val="accent1"/>
                </a:solidFill>
              </a:rPr>
              <a:t>long</a:t>
            </a:r>
            <a:r>
              <a:rPr lang="fr-FR" sz="1800"/>
              <a:t> en développement + Cout en </a:t>
            </a:r>
            <a:r>
              <a:rPr lang="fr-FR" sz="1800">
                <a:solidFill>
                  <a:schemeClr val="accent1"/>
                </a:solidFill>
              </a:rPr>
              <a:t>maintenance</a:t>
            </a:r>
          </a:p>
          <a:p>
            <a:pPr marL="285750" lvl="5" indent="-285750">
              <a:buFont typeface="Arial" panose="020B0604020202020204" pitchFamily="34" charset="0"/>
              <a:buChar char="•"/>
            </a:pPr>
            <a:r>
              <a:rPr lang="fr-FR" sz="1800"/>
              <a:t>Quasi </a:t>
            </a:r>
            <a:r>
              <a:rPr lang="fr-FR" sz="1800">
                <a:solidFill>
                  <a:schemeClr val="accent1"/>
                </a:solidFill>
              </a:rPr>
              <a:t>duplication</a:t>
            </a:r>
            <a:r>
              <a:rPr lang="fr-FR" sz="1800"/>
              <a:t> de beaucoup de code</a:t>
            </a:r>
          </a:p>
          <a:p>
            <a:pPr marL="285750" lvl="5" indent="-285750">
              <a:buFont typeface="Arial" panose="020B0604020202020204" pitchFamily="34" charset="0"/>
              <a:buChar char="•"/>
            </a:pPr>
            <a:endParaRPr lang="fr-FR"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LazyLoading &amp; Include</a:t>
            </a:r>
          </a:p>
        </p:txBody>
      </p:sp>
      <p:sp>
        <p:nvSpPr>
          <p:cNvPr id="3" name="Text Placeholder 2"/>
          <p:cNvSpPr>
            <a:spLocks noGrp="1"/>
          </p:cNvSpPr>
          <p:nvPr>
            <p:ph type="body" idx="1"/>
          </p:nvPr>
        </p:nvSpPr>
        <p:spPr/>
        <p:txBody>
          <a:bodyPr/>
          <a:lstStyle/>
          <a:p>
            <a:r>
              <a:rPr lang="fr-FR">
                <a:solidFill>
                  <a:schemeClr val="accent1"/>
                </a:solidFill>
              </a:rPr>
              <a:t>LazyLoading Enabled=true </a:t>
            </a:r>
          </a:p>
          <a:p>
            <a:pPr>
              <a:buNone/>
            </a:pPr>
            <a:r>
              <a:rPr lang="fr-FR"/>
              <a:t>=&gt; Navigation properties se chargent que si on en a besoin</a:t>
            </a:r>
          </a:p>
          <a:p>
            <a:r>
              <a:rPr lang="fr-FR">
                <a:solidFill>
                  <a:schemeClr val="accent1"/>
                </a:solidFill>
              </a:rPr>
              <a:t>LazyLoadingEnabled=false </a:t>
            </a:r>
          </a:p>
          <a:p>
            <a:pPr marL="342900" indent="-342900">
              <a:buFont typeface="Symbol" panose="05050102010706020507" pitchFamily="18" charset="2"/>
              <a:buChar char="Þ"/>
            </a:pPr>
            <a:r>
              <a:rPr lang="fr-FR"/>
              <a:t>Navigation properties ne se chargent pas du tout</a:t>
            </a:r>
          </a:p>
          <a:p>
            <a:pPr marL="342900" indent="-342900">
              <a:buFont typeface="Symbol" panose="05050102010706020507" pitchFamily="18" charset="2"/>
              <a:buChar char="Þ"/>
            </a:pPr>
            <a:r>
              <a:rPr lang="fr-FR"/>
              <a:t>Pour charger les navigation properties utiliser </a:t>
            </a:r>
            <a:r>
              <a:rPr lang="fr-FR">
                <a:solidFill>
                  <a:schemeClr val="accent1"/>
                </a:solidFill>
              </a:rPr>
              <a:t>Include</a:t>
            </a:r>
          </a:p>
        </p:txBody>
      </p:sp>
      <p:pic>
        <p:nvPicPr>
          <p:cNvPr id="4" name="Picture 3"/>
          <p:cNvPicPr>
            <a:picLocks noChangeAspect="1"/>
          </p:cNvPicPr>
          <p:nvPr/>
        </p:nvPicPr>
        <p:blipFill>
          <a:blip r:embed="rId3"/>
          <a:stretch>
            <a:fillRect/>
          </a:stretch>
        </p:blipFill>
        <p:spPr>
          <a:xfrm>
            <a:off x="4498527" y="21925"/>
            <a:ext cx="4443090" cy="992064"/>
          </a:xfrm>
          <a:prstGeom prst="rect">
            <a:avLst/>
          </a:prstGeom>
        </p:spPr>
      </p:pic>
    </p:spTree>
    <p:extLst>
      <p:ext uri="{BB962C8B-B14F-4D97-AF65-F5344CB8AC3E}">
        <p14:creationId xmlns:p14="http://schemas.microsoft.com/office/powerpoint/2010/main" val="1677678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49" y="893500"/>
            <a:ext cx="6250513" cy="500734"/>
          </a:xfrm>
        </p:spPr>
        <p:txBody>
          <a:bodyPr/>
          <a:lstStyle/>
          <a:p>
            <a:r>
              <a:rPr lang="fr-FR"/>
              <a:t>LINQ to SQL - Deferred Execution</a:t>
            </a:r>
          </a:p>
        </p:txBody>
      </p:sp>
      <p:sp>
        <p:nvSpPr>
          <p:cNvPr id="3" name="Text Placeholder 2"/>
          <p:cNvSpPr>
            <a:spLocks noGrp="1"/>
          </p:cNvSpPr>
          <p:nvPr>
            <p:ph type="body" idx="1"/>
          </p:nvPr>
        </p:nvSpPr>
        <p:spPr>
          <a:xfrm>
            <a:off x="838249" y="1504950"/>
            <a:ext cx="6531271" cy="559240"/>
          </a:xfrm>
        </p:spPr>
        <p:txBody>
          <a:bodyPr/>
          <a:lstStyle/>
          <a:p>
            <a:r>
              <a:rPr lang="fr-FR"/>
              <a:t>Cas d’application : Ecrire cette méthode avec LINQ</a:t>
            </a:r>
          </a:p>
        </p:txBody>
      </p:sp>
      <p:pic>
        <p:nvPicPr>
          <p:cNvPr id="5" name="Picture 4"/>
          <p:cNvPicPr>
            <a:picLocks noChangeAspect="1"/>
          </p:cNvPicPr>
          <p:nvPr/>
        </p:nvPicPr>
        <p:blipFill>
          <a:blip r:embed="rId2"/>
          <a:stretch>
            <a:fillRect/>
          </a:stretch>
        </p:blipFill>
        <p:spPr>
          <a:xfrm>
            <a:off x="264342" y="1993082"/>
            <a:ext cx="8705850" cy="2895600"/>
          </a:xfrm>
          <a:prstGeom prst="rect">
            <a:avLst/>
          </a:prstGeom>
        </p:spPr>
      </p:pic>
    </p:spTree>
    <p:extLst>
      <p:ext uri="{BB962C8B-B14F-4D97-AF65-F5344CB8AC3E}">
        <p14:creationId xmlns:p14="http://schemas.microsoft.com/office/powerpoint/2010/main" val="11371308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Deferred execution Linq To SQL</a:t>
            </a:r>
          </a:p>
        </p:txBody>
      </p:sp>
      <p:sp>
        <p:nvSpPr>
          <p:cNvPr id="3" name="Text Placeholder 2"/>
          <p:cNvSpPr>
            <a:spLocks noGrp="1"/>
          </p:cNvSpPr>
          <p:nvPr>
            <p:ph type="body" idx="1"/>
          </p:nvPr>
        </p:nvSpPr>
        <p:spPr/>
        <p:txBody>
          <a:bodyPr/>
          <a:lstStyle/>
          <a:p>
            <a:pPr>
              <a:buNone/>
            </a:pPr>
            <a:r>
              <a:rPr lang="fr-FR"/>
              <a:t>La requete SQL ne part que quand on a besoin des données :</a:t>
            </a:r>
          </a:p>
          <a:p>
            <a:r>
              <a:rPr lang="fr-FR"/>
              <a:t>Foreach</a:t>
            </a:r>
          </a:p>
          <a:p>
            <a:r>
              <a:rPr lang="fr-FR"/>
              <a:t>ToList</a:t>
            </a:r>
          </a:p>
          <a:p>
            <a:r>
              <a:rPr lang="fr-FR"/>
              <a:t>…</a:t>
            </a:r>
          </a:p>
        </p:txBody>
      </p:sp>
    </p:spTree>
    <p:extLst>
      <p:ext uri="{BB962C8B-B14F-4D97-AF65-F5344CB8AC3E}">
        <p14:creationId xmlns:p14="http://schemas.microsoft.com/office/powerpoint/2010/main" val="787566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Exercice</a:t>
            </a:r>
          </a:p>
        </p:txBody>
      </p:sp>
      <p:sp>
        <p:nvSpPr>
          <p:cNvPr id="3" name="Text Placeholder 2"/>
          <p:cNvSpPr>
            <a:spLocks noGrp="1"/>
          </p:cNvSpPr>
          <p:nvPr>
            <p:ph type="body" idx="1"/>
          </p:nvPr>
        </p:nvSpPr>
        <p:spPr/>
        <p:txBody>
          <a:bodyPr/>
          <a:lstStyle/>
          <a:p>
            <a:r>
              <a:rPr lang="fr-FR"/>
              <a:t>Analyser par vous-même ce comportement</a:t>
            </a:r>
          </a:p>
          <a:p>
            <a:endParaRPr lang="fr-FR"/>
          </a:p>
          <a:p>
            <a:r>
              <a:rPr lang="fr-FR"/>
              <a:t>Utiliser le profiler SQL pour bien comprendre quand les requetes partent et ce qu’elles contiennent</a:t>
            </a:r>
          </a:p>
          <a:p>
            <a:endParaRPr lang="fr-FR"/>
          </a:p>
          <a:p>
            <a:r>
              <a:rPr lang="fr-FR"/>
              <a:t>Que se passe t il quand on utilise un foreach sur les resultats ?</a:t>
            </a:r>
          </a:p>
          <a:p>
            <a:endParaRPr lang="fr-FR"/>
          </a:p>
          <a:p>
            <a:endParaRPr lang="fr-FR"/>
          </a:p>
          <a:p>
            <a:endParaRPr lang="fr-FR"/>
          </a:p>
          <a:p>
            <a:endParaRPr lang="fr-FR"/>
          </a:p>
        </p:txBody>
      </p:sp>
    </p:spTree>
    <p:extLst>
      <p:ext uri="{BB962C8B-B14F-4D97-AF65-F5344CB8AC3E}">
        <p14:creationId xmlns:p14="http://schemas.microsoft.com/office/powerpoint/2010/main" val="164887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Projections</a:t>
            </a:r>
          </a:p>
        </p:txBody>
      </p:sp>
      <p:sp>
        <p:nvSpPr>
          <p:cNvPr id="3" name="Text Placeholder 2"/>
          <p:cNvSpPr>
            <a:spLocks noGrp="1"/>
          </p:cNvSpPr>
          <p:nvPr>
            <p:ph type="body" idx="1"/>
          </p:nvPr>
        </p:nvSpPr>
        <p:spPr/>
        <p:txBody>
          <a:bodyPr/>
          <a:lstStyle/>
          <a:p>
            <a:r>
              <a:rPr lang="fr-FR"/>
              <a:t>But : Créer en sortie de notre requete un objet différent de celui qui est en table</a:t>
            </a:r>
          </a:p>
          <a:p>
            <a:endParaRPr lang="fr-FR"/>
          </a:p>
          <a:p>
            <a:r>
              <a:rPr lang="fr-FR"/>
              <a:t>Select est le mot clé pour les projections</a:t>
            </a:r>
          </a:p>
          <a:p>
            <a:endParaRPr lang="fr-FR"/>
          </a:p>
        </p:txBody>
      </p:sp>
      <p:pic>
        <p:nvPicPr>
          <p:cNvPr id="4" name="Picture 3"/>
          <p:cNvPicPr>
            <a:picLocks noChangeAspect="1"/>
          </p:cNvPicPr>
          <p:nvPr/>
        </p:nvPicPr>
        <p:blipFill>
          <a:blip r:embed="rId2"/>
          <a:stretch>
            <a:fillRect/>
          </a:stretch>
        </p:blipFill>
        <p:spPr>
          <a:xfrm>
            <a:off x="395288" y="3062401"/>
            <a:ext cx="8353425" cy="1143000"/>
          </a:xfrm>
          <a:prstGeom prst="rect">
            <a:avLst/>
          </a:prstGeom>
        </p:spPr>
      </p:pic>
    </p:spTree>
    <p:extLst>
      <p:ext uri="{BB962C8B-B14F-4D97-AF65-F5344CB8AC3E}">
        <p14:creationId xmlns:p14="http://schemas.microsoft.com/office/powerpoint/2010/main" val="967634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JOIN avec LINQ </a:t>
            </a:r>
          </a:p>
        </p:txBody>
      </p:sp>
      <p:pic>
        <p:nvPicPr>
          <p:cNvPr id="4" name="Picture 3"/>
          <p:cNvPicPr>
            <a:picLocks noChangeAspect="1"/>
          </p:cNvPicPr>
          <p:nvPr/>
        </p:nvPicPr>
        <p:blipFill>
          <a:blip r:embed="rId2"/>
          <a:stretch>
            <a:fillRect/>
          </a:stretch>
        </p:blipFill>
        <p:spPr>
          <a:xfrm>
            <a:off x="240954" y="1568513"/>
            <a:ext cx="8553450" cy="2857500"/>
          </a:xfrm>
          <a:prstGeom prst="rect">
            <a:avLst/>
          </a:prstGeom>
        </p:spPr>
      </p:pic>
    </p:spTree>
    <p:extLst>
      <p:ext uri="{BB962C8B-B14F-4D97-AF65-F5344CB8AC3E}">
        <p14:creationId xmlns:p14="http://schemas.microsoft.com/office/powerpoint/2010/main" val="1995800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LEFT JOIN &amp; RIGHT JOIN</a:t>
            </a:r>
          </a:p>
        </p:txBody>
      </p:sp>
      <p:pic>
        <p:nvPicPr>
          <p:cNvPr id="5" name="Picture 4"/>
          <p:cNvPicPr>
            <a:picLocks noChangeAspect="1"/>
          </p:cNvPicPr>
          <p:nvPr/>
        </p:nvPicPr>
        <p:blipFill>
          <a:blip r:embed="rId3"/>
          <a:stretch>
            <a:fillRect/>
          </a:stretch>
        </p:blipFill>
        <p:spPr>
          <a:xfrm>
            <a:off x="526045" y="1540928"/>
            <a:ext cx="8457863" cy="1138898"/>
          </a:xfrm>
          <a:prstGeom prst="rect">
            <a:avLst/>
          </a:prstGeom>
        </p:spPr>
      </p:pic>
      <p:sp>
        <p:nvSpPr>
          <p:cNvPr id="6" name="TextBox 5"/>
          <p:cNvSpPr txBox="1"/>
          <p:nvPr/>
        </p:nvSpPr>
        <p:spPr>
          <a:xfrm>
            <a:off x="526045" y="2769127"/>
            <a:ext cx="7653057" cy="369332"/>
          </a:xfrm>
          <a:prstGeom prst="rect">
            <a:avLst/>
          </a:prstGeom>
          <a:noFill/>
        </p:spPr>
        <p:txBody>
          <a:bodyPr wrap="none" rtlCol="0">
            <a:spAutoFit/>
          </a:bodyPr>
          <a:lstStyle/>
          <a:p>
            <a:r>
              <a:rPr lang="fr-FR" sz="1800">
                <a:latin typeface="Karla" panose="020B0604020202020204" charset="0"/>
                <a:ea typeface="Karla" panose="020B0604020202020204" charset="0"/>
              </a:rPr>
              <a:t>Pour faire un Right Join on change l’ordre des tables Customer et Order</a:t>
            </a:r>
          </a:p>
        </p:txBody>
      </p:sp>
      <p:sp>
        <p:nvSpPr>
          <p:cNvPr id="7" name="TextBox 6"/>
          <p:cNvSpPr txBox="1"/>
          <p:nvPr/>
        </p:nvSpPr>
        <p:spPr>
          <a:xfrm>
            <a:off x="760491" y="3503691"/>
            <a:ext cx="184731" cy="338554"/>
          </a:xfrm>
          <a:prstGeom prst="rect">
            <a:avLst/>
          </a:prstGeom>
          <a:noFill/>
        </p:spPr>
        <p:txBody>
          <a:bodyPr wrap="none" rtlCol="0">
            <a:spAutoFit/>
          </a:bodyPr>
          <a:lstStyle/>
          <a:p>
            <a:endParaRPr lang="fr-FR" sz="1600">
              <a:latin typeface="Karla" panose="020B0604020202020204" charset="0"/>
              <a:ea typeface="Karla" panose="020B0604020202020204" charset="0"/>
            </a:endParaRPr>
          </a:p>
        </p:txBody>
      </p:sp>
      <p:sp>
        <p:nvSpPr>
          <p:cNvPr id="8" name="Rectangle 7"/>
          <p:cNvSpPr/>
          <p:nvPr/>
        </p:nvSpPr>
        <p:spPr>
          <a:xfrm>
            <a:off x="526045" y="3227760"/>
            <a:ext cx="7794090" cy="923330"/>
          </a:xfrm>
          <a:prstGeom prst="rect">
            <a:avLst/>
          </a:prstGeom>
        </p:spPr>
        <p:txBody>
          <a:bodyPr wrap="square">
            <a:spAutoFit/>
          </a:bodyPr>
          <a:lstStyle/>
          <a:p>
            <a:r>
              <a:rPr lang="fr-FR" sz="1800">
                <a:latin typeface="Karla" panose="020B0604020202020204" charset="0"/>
                <a:ea typeface="Karla" panose="020B0604020202020204" charset="0"/>
              </a:rPr>
              <a:t>La seule différence avec un INNER JOIN c’est la ligne </a:t>
            </a:r>
            <a:r>
              <a:rPr lang="fr-FR" sz="1800">
                <a:solidFill>
                  <a:schemeClr val="accent1"/>
                </a:solidFill>
                <a:latin typeface="Karla" panose="020B0604020202020204" charset="0"/>
                <a:ea typeface="Karla" panose="020B0604020202020204" charset="0"/>
              </a:rPr>
              <a:t>joined.DefaultIfEmpty </a:t>
            </a:r>
          </a:p>
          <a:p>
            <a:r>
              <a:rPr lang="fr-FR" sz="1800">
                <a:latin typeface="Karla" panose="020B0604020202020204" charset="0"/>
                <a:ea typeface="Karla" panose="020B0604020202020204" charset="0"/>
              </a:rPr>
              <a:t>où on définit la valeur par défaut</a:t>
            </a:r>
          </a:p>
        </p:txBody>
      </p:sp>
    </p:spTree>
    <p:extLst>
      <p:ext uri="{BB962C8B-B14F-4D97-AF65-F5344CB8AC3E}">
        <p14:creationId xmlns:p14="http://schemas.microsoft.com/office/powerpoint/2010/main" val="89399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Exercice</a:t>
            </a:r>
          </a:p>
        </p:txBody>
      </p:sp>
      <p:sp>
        <p:nvSpPr>
          <p:cNvPr id="3" name="Text Placeholder 2"/>
          <p:cNvSpPr>
            <a:spLocks noGrp="1"/>
          </p:cNvSpPr>
          <p:nvPr>
            <p:ph type="body" idx="1"/>
          </p:nvPr>
        </p:nvSpPr>
        <p:spPr/>
        <p:txBody>
          <a:bodyPr/>
          <a:lstStyle/>
          <a:p>
            <a:r>
              <a:rPr lang="fr-FR"/>
              <a:t>Lister le contactName la quantity et unitprice de chaque commande pour les Customers (avec LINQ !)</a:t>
            </a:r>
          </a:p>
        </p:txBody>
      </p:sp>
    </p:spTree>
    <p:extLst>
      <p:ext uri="{BB962C8B-B14F-4D97-AF65-F5344CB8AC3E}">
        <p14:creationId xmlns:p14="http://schemas.microsoft.com/office/powerpoint/2010/main" val="2346648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09300"/>
            <a:ext cx="5324100" cy="485699"/>
          </a:xfrm>
        </p:spPr>
        <p:txBody>
          <a:bodyPr/>
          <a:lstStyle/>
          <a:p>
            <a:r>
              <a:rPr lang="fr-FR"/>
              <a:t>EF Find methode</a:t>
            </a:r>
          </a:p>
        </p:txBody>
      </p:sp>
      <p:sp>
        <p:nvSpPr>
          <p:cNvPr id="3" name="Text Placeholder 2"/>
          <p:cNvSpPr>
            <a:spLocks noGrp="1"/>
          </p:cNvSpPr>
          <p:nvPr>
            <p:ph type="body" idx="1"/>
          </p:nvPr>
        </p:nvSpPr>
        <p:spPr>
          <a:xfrm>
            <a:off x="838250" y="1073150"/>
            <a:ext cx="5324100" cy="2255700"/>
          </a:xfrm>
        </p:spPr>
        <p:txBody>
          <a:bodyPr/>
          <a:lstStyle/>
          <a:p>
            <a:r>
              <a:rPr lang="fr-FR"/>
              <a:t>Il est possible d’utiliser la méthode Find pour récupérer des entités sans passer par LINQ To SQL</a:t>
            </a:r>
          </a:p>
          <a:p>
            <a:endParaRPr lang="fr-FR"/>
          </a:p>
          <a:p>
            <a:r>
              <a:rPr lang="fr-FR"/>
              <a:t>L’intérêt est que cette méthode va d’abord vérifier si l’entité a déjà été chargée et ainsi éviter une autre requete en base</a:t>
            </a:r>
          </a:p>
          <a:p>
            <a:endParaRPr lang="fr-FR"/>
          </a:p>
          <a:p>
            <a:r>
              <a:rPr lang="fr-FR"/>
              <a:t>On passe à la méthode la valeur de la clé primaire recherche (ici CustomerId)</a:t>
            </a:r>
          </a:p>
        </p:txBody>
      </p:sp>
      <p:pic>
        <p:nvPicPr>
          <p:cNvPr id="4" name="Picture 3"/>
          <p:cNvPicPr>
            <a:picLocks noChangeAspect="1"/>
          </p:cNvPicPr>
          <p:nvPr/>
        </p:nvPicPr>
        <p:blipFill>
          <a:blip r:embed="rId2"/>
          <a:stretch>
            <a:fillRect/>
          </a:stretch>
        </p:blipFill>
        <p:spPr>
          <a:xfrm>
            <a:off x="838250" y="4311650"/>
            <a:ext cx="4591050" cy="533400"/>
          </a:xfrm>
          <a:prstGeom prst="rect">
            <a:avLst/>
          </a:prstGeom>
        </p:spPr>
      </p:pic>
    </p:spTree>
    <p:extLst>
      <p:ext uri="{BB962C8B-B14F-4D97-AF65-F5344CB8AC3E}">
        <p14:creationId xmlns:p14="http://schemas.microsoft.com/office/powerpoint/2010/main" val="2008954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AsNoTracking</a:t>
            </a:r>
          </a:p>
        </p:txBody>
      </p:sp>
      <p:sp>
        <p:nvSpPr>
          <p:cNvPr id="3" name="Text Placeholder 2"/>
          <p:cNvSpPr>
            <a:spLocks noGrp="1"/>
          </p:cNvSpPr>
          <p:nvPr>
            <p:ph type="body" idx="1"/>
          </p:nvPr>
        </p:nvSpPr>
        <p:spPr/>
        <p:txBody>
          <a:bodyPr/>
          <a:lstStyle/>
          <a:p>
            <a:r>
              <a:rPr lang="fr-FR"/>
              <a:t>EF </a:t>
            </a:r>
            <a:r>
              <a:rPr lang="fr-FR">
                <a:solidFill>
                  <a:schemeClr val="accent1"/>
                </a:solidFill>
              </a:rPr>
              <a:t>tracke les entités </a:t>
            </a:r>
            <a:r>
              <a:rPr lang="fr-FR"/>
              <a:t>pour pouvoir remonter les changements en base quand on appelle SaveChanges().</a:t>
            </a:r>
          </a:p>
          <a:p>
            <a:endParaRPr lang="fr-FR"/>
          </a:p>
          <a:p>
            <a:r>
              <a:rPr lang="fr-FR"/>
              <a:t>Cela a un cout et dans le cas d’une lecture seule la méthode AsNoTracking fait </a:t>
            </a:r>
            <a:r>
              <a:rPr lang="fr-FR">
                <a:solidFill>
                  <a:schemeClr val="accent1"/>
                </a:solidFill>
              </a:rPr>
              <a:t>gagner un temps</a:t>
            </a:r>
            <a:r>
              <a:rPr lang="fr-FR"/>
              <a:t> non négligeable </a:t>
            </a:r>
          </a:p>
        </p:txBody>
      </p:sp>
      <p:pic>
        <p:nvPicPr>
          <p:cNvPr id="4" name="Picture 3"/>
          <p:cNvPicPr>
            <a:picLocks noChangeAspect="1"/>
          </p:cNvPicPr>
          <p:nvPr/>
        </p:nvPicPr>
        <p:blipFill>
          <a:blip r:embed="rId2"/>
          <a:stretch>
            <a:fillRect/>
          </a:stretch>
        </p:blipFill>
        <p:spPr>
          <a:xfrm>
            <a:off x="673100" y="3886401"/>
            <a:ext cx="8292288" cy="687387"/>
          </a:xfrm>
          <a:prstGeom prst="rect">
            <a:avLst/>
          </a:prstGeom>
        </p:spPr>
      </p:pic>
    </p:spTree>
    <p:extLst>
      <p:ext uri="{BB962C8B-B14F-4D97-AF65-F5344CB8AC3E}">
        <p14:creationId xmlns:p14="http://schemas.microsoft.com/office/powerpoint/2010/main" val="147290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50"/>
        <p:cNvGrpSpPr/>
        <p:nvPr/>
      </p:nvGrpSpPr>
      <p:grpSpPr>
        <a:xfrm>
          <a:off x="0" y="0"/>
          <a:ext cx="0" cy="0"/>
          <a:chOff x="0" y="0"/>
          <a:chExt cx="0" cy="0"/>
        </a:xfrm>
      </p:grpSpPr>
      <p:sp>
        <p:nvSpPr>
          <p:cNvPr id="151" name="Shape 151"/>
          <p:cNvSpPr txBox="1">
            <a:spLocks noGrp="1"/>
          </p:cNvSpPr>
          <p:nvPr>
            <p:ph type="ctrTitle" idx="4294967295"/>
          </p:nvPr>
        </p:nvSpPr>
        <p:spPr>
          <a:xfrm>
            <a:off x="402610" y="1937981"/>
            <a:ext cx="6871648" cy="2646143"/>
          </a:xfrm>
          <a:prstGeom prst="rect">
            <a:avLst/>
          </a:prstGeom>
        </p:spPr>
        <p:txBody>
          <a:bodyPr lIns="91425" tIns="91425" rIns="91425" bIns="91425" anchor="b" anchorCtr="0">
            <a:noAutofit/>
          </a:bodyPr>
          <a:lstStyle/>
          <a:p>
            <a:pPr lvl="0" rtl="0">
              <a:spcBef>
                <a:spcPts val="0"/>
              </a:spcBef>
              <a:buNone/>
            </a:pPr>
            <a:r>
              <a:rPr lang="en" sz="3600"/>
              <a:t>Serait il possible de pouvoir </a:t>
            </a:r>
            <a:r>
              <a:rPr lang="en" sz="3600">
                <a:solidFill>
                  <a:schemeClr val="accent1"/>
                </a:solidFill>
              </a:rPr>
              <a:t>manipuler</a:t>
            </a:r>
            <a:r>
              <a:rPr lang="en" sz="3600"/>
              <a:t> les données d’un table comme si c’était une </a:t>
            </a:r>
            <a:r>
              <a:rPr lang="en" sz="3600">
                <a:solidFill>
                  <a:schemeClr val="accent1"/>
                </a:solidFill>
              </a:rPr>
              <a:t>liste</a:t>
            </a:r>
            <a:r>
              <a:rPr lang="en" sz="3600"/>
              <a:t> ?</a:t>
            </a:r>
          </a:p>
        </p:txBody>
      </p:sp>
      <p:grpSp>
        <p:nvGrpSpPr>
          <p:cNvPr id="152" name="Shape 152"/>
          <p:cNvGrpSpPr/>
          <p:nvPr/>
        </p:nvGrpSpPr>
        <p:grpSpPr>
          <a:xfrm>
            <a:off x="848400" y="576381"/>
            <a:ext cx="664652" cy="1053756"/>
            <a:chOff x="6718575" y="2318625"/>
            <a:chExt cx="256950" cy="407375"/>
          </a:xfrm>
        </p:grpSpPr>
        <p:sp>
          <p:nvSpPr>
            <p:cNvPr id="153" name="Shape 15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Couche Data Access Objects</a:t>
            </a:r>
          </a:p>
        </p:txBody>
      </p:sp>
      <p:sp>
        <p:nvSpPr>
          <p:cNvPr id="3" name="Text Placeholder 2"/>
          <p:cNvSpPr>
            <a:spLocks noGrp="1"/>
          </p:cNvSpPr>
          <p:nvPr>
            <p:ph type="body" idx="1"/>
          </p:nvPr>
        </p:nvSpPr>
        <p:spPr>
          <a:xfrm>
            <a:off x="838250" y="1504950"/>
            <a:ext cx="6857950" cy="3321050"/>
          </a:xfrm>
        </p:spPr>
        <p:txBody>
          <a:bodyPr/>
          <a:lstStyle/>
          <a:p>
            <a:pPr>
              <a:buNone/>
            </a:pPr>
            <a:r>
              <a:rPr lang="fr-FR"/>
              <a:t>Actuellement notre code est </a:t>
            </a:r>
            <a:r>
              <a:rPr lang="fr-FR">
                <a:solidFill>
                  <a:schemeClr val="accent1"/>
                </a:solidFill>
              </a:rPr>
              <a:t>fortement couplé </a:t>
            </a:r>
            <a:r>
              <a:rPr lang="fr-FR"/>
              <a:t>à EF.</a:t>
            </a:r>
          </a:p>
          <a:p>
            <a:endParaRPr lang="fr-FR"/>
          </a:p>
          <a:p>
            <a:pPr>
              <a:buNone/>
            </a:pPr>
            <a:r>
              <a:rPr lang="fr-FR">
                <a:solidFill>
                  <a:schemeClr val="accent1"/>
                </a:solidFill>
              </a:rPr>
              <a:t>Découpler</a:t>
            </a:r>
            <a:r>
              <a:rPr lang="fr-FR"/>
              <a:t> ce code permet :</a:t>
            </a:r>
          </a:p>
          <a:p>
            <a:pPr>
              <a:buNone/>
            </a:pPr>
            <a:endParaRPr lang="fr-FR"/>
          </a:p>
          <a:p>
            <a:r>
              <a:rPr lang="fr-FR">
                <a:solidFill>
                  <a:schemeClr val="accent1"/>
                </a:solidFill>
              </a:rPr>
              <a:t>Aucun impact sur le code métier </a:t>
            </a:r>
            <a:r>
              <a:rPr lang="fr-FR"/>
              <a:t>si on a besoin de changer de type de repository</a:t>
            </a:r>
          </a:p>
          <a:p>
            <a:pPr lvl="1"/>
            <a:r>
              <a:rPr lang="fr-FR"/>
              <a:t>Exemple typique : tests unitaires </a:t>
            </a:r>
          </a:p>
          <a:p>
            <a:pPr lvl="1"/>
            <a:endParaRPr lang="fr-FR"/>
          </a:p>
          <a:p>
            <a:pPr lvl="1">
              <a:buNone/>
            </a:pPr>
            <a:r>
              <a:rPr lang="fr-FR"/>
              <a:t>Cela amène </a:t>
            </a:r>
            <a:r>
              <a:rPr lang="fr-FR">
                <a:solidFill>
                  <a:schemeClr val="accent1"/>
                </a:solidFill>
              </a:rPr>
              <a:t>plus de flexibilité et une meilleure maintenabilité</a:t>
            </a:r>
          </a:p>
          <a:p>
            <a:pPr lvl="1"/>
            <a:endParaRPr lang="fr-FR"/>
          </a:p>
          <a:p>
            <a:pPr lvl="1"/>
            <a:endParaRPr lang="fr-FR"/>
          </a:p>
        </p:txBody>
      </p:sp>
    </p:spTree>
    <p:extLst>
      <p:ext uri="{BB962C8B-B14F-4D97-AF65-F5344CB8AC3E}">
        <p14:creationId xmlns:p14="http://schemas.microsoft.com/office/powerpoint/2010/main" val="1515022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Démo &amp; Exercice</a:t>
            </a:r>
          </a:p>
        </p:txBody>
      </p:sp>
      <p:sp>
        <p:nvSpPr>
          <p:cNvPr id="3" name="Text Placeholder 2"/>
          <p:cNvSpPr>
            <a:spLocks noGrp="1"/>
          </p:cNvSpPr>
          <p:nvPr>
            <p:ph type="body" idx="1"/>
          </p:nvPr>
        </p:nvSpPr>
        <p:spPr/>
        <p:txBody>
          <a:bodyPr/>
          <a:lstStyle/>
          <a:p>
            <a:r>
              <a:rPr lang="fr-FR"/>
              <a:t>Couche DAO</a:t>
            </a:r>
          </a:p>
          <a:p>
            <a:r>
              <a:rPr lang="fr-FR"/>
              <a:t>Unity</a:t>
            </a:r>
          </a:p>
        </p:txBody>
      </p:sp>
    </p:spTree>
    <p:extLst>
      <p:ext uri="{BB962C8B-B14F-4D97-AF65-F5344CB8AC3E}">
        <p14:creationId xmlns:p14="http://schemas.microsoft.com/office/powerpoint/2010/main" val="208603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053823" y="1445482"/>
            <a:ext cx="5538046" cy="895109"/>
          </a:xfrm>
          <a:prstGeom prst="rect">
            <a:avLst/>
          </a:prstGeom>
        </p:spPr>
        <p:txBody>
          <a:bodyPr lIns="91425" tIns="91425" rIns="91425" bIns="91425" anchor="b" anchorCtr="0">
            <a:noAutofit/>
          </a:bodyPr>
          <a:lstStyle/>
          <a:p>
            <a:pPr lvl="0" rtl="0">
              <a:spcBef>
                <a:spcPts val="0"/>
              </a:spcBef>
              <a:buNone/>
            </a:pPr>
            <a:r>
              <a:rPr lang="en" sz="1800" b="0">
                <a:solidFill>
                  <a:schemeClr val="dk2"/>
                </a:solidFill>
                <a:latin typeface="Karla"/>
                <a:ea typeface="Karla"/>
                <a:cs typeface="Karla"/>
                <a:sym typeface="Karla"/>
              </a:rPr>
              <a:t/>
            </a:r>
            <a:br>
              <a:rPr lang="en" sz="1800" b="0">
                <a:solidFill>
                  <a:schemeClr val="dk2"/>
                </a:solidFill>
                <a:latin typeface="Karla"/>
                <a:ea typeface="Karla"/>
                <a:cs typeface="Karla"/>
                <a:sym typeface="Karla"/>
              </a:rPr>
            </a:br>
            <a:r>
              <a:rPr lang="en" sz="1800" b="0">
                <a:solidFill>
                  <a:schemeClr val="dk2"/>
                </a:solidFill>
                <a:latin typeface="Karla"/>
                <a:ea typeface="Karla"/>
                <a:cs typeface="Karla"/>
                <a:sym typeface="Karla"/>
              </a:rPr>
              <a:t/>
            </a:r>
            <a:br>
              <a:rPr lang="en" sz="1800" b="0">
                <a:solidFill>
                  <a:schemeClr val="dk2"/>
                </a:solidFill>
                <a:latin typeface="Karla"/>
                <a:ea typeface="Karla"/>
                <a:cs typeface="Karla"/>
                <a:sym typeface="Karla"/>
              </a:rPr>
            </a:br>
            <a:endParaRPr lang="en" sz="1800" b="0">
              <a:solidFill>
                <a:schemeClr val="dk2"/>
              </a:solidFill>
              <a:latin typeface="Karla"/>
              <a:ea typeface="Karla"/>
              <a:cs typeface="Karla"/>
              <a:sym typeface="Karla"/>
            </a:endParaRPr>
          </a:p>
        </p:txBody>
      </p:sp>
      <p:sp>
        <p:nvSpPr>
          <p:cNvPr id="168" name="Shape 168"/>
          <p:cNvSpPr txBox="1"/>
          <p:nvPr/>
        </p:nvSpPr>
        <p:spPr>
          <a:xfrm>
            <a:off x="580702" y="264288"/>
            <a:ext cx="5934000" cy="1282500"/>
          </a:xfrm>
          <a:prstGeom prst="rect">
            <a:avLst/>
          </a:prstGeom>
          <a:noFill/>
          <a:ln>
            <a:noFill/>
          </a:ln>
        </p:spPr>
        <p:txBody>
          <a:bodyPr lIns="91425" tIns="91425" rIns="91425" bIns="91425" anchor="ctr" anchorCtr="0">
            <a:noAutofit/>
          </a:bodyPr>
          <a:lstStyle/>
          <a:p>
            <a:pPr lvl="0"/>
            <a:r>
              <a:rPr lang="fr-FR" sz="2400" b="1">
                <a:solidFill>
                  <a:srgbClr val="999999"/>
                </a:solidFill>
                <a:latin typeface="Montserrat"/>
                <a:ea typeface="Montserrat"/>
                <a:cs typeface="Montserrat"/>
                <a:sym typeface="Montserrat"/>
              </a:rPr>
              <a:t>Exemples idéaux d’utilisation </a:t>
            </a:r>
            <a:endParaRPr lang="en" sz="2400" b="1">
              <a:solidFill>
                <a:srgbClr val="03A9F4"/>
              </a:solidFill>
              <a:latin typeface="Montserrat"/>
              <a:ea typeface="Montserrat"/>
              <a:cs typeface="Montserrat"/>
              <a:sym typeface="Montserrat"/>
            </a:endParaRPr>
          </a:p>
        </p:txBody>
      </p:sp>
      <p:sp>
        <p:nvSpPr>
          <p:cNvPr id="2" name="TextBox 1"/>
          <p:cNvSpPr txBox="1"/>
          <p:nvPr/>
        </p:nvSpPr>
        <p:spPr>
          <a:xfrm>
            <a:off x="507913" y="1341018"/>
            <a:ext cx="5783705" cy="1815882"/>
          </a:xfrm>
          <a:prstGeom prst="rect">
            <a:avLst/>
          </a:prstGeom>
          <a:noFill/>
        </p:spPr>
        <p:txBody>
          <a:bodyPr wrap="square" rtlCol="0">
            <a:spAutoFit/>
          </a:bodyPr>
          <a:lstStyle/>
          <a:p>
            <a:endParaRPr lang="fr-FR" sz="1600">
              <a:latin typeface="Karla" panose="020B0604020202020204" charset="0"/>
              <a:ea typeface="Karla" panose="020B0604020202020204" charset="0"/>
            </a:endParaRPr>
          </a:p>
          <a:p>
            <a:endParaRPr lang="fr-FR" sz="1600">
              <a:latin typeface="Karla" panose="020B0604020202020204" charset="0"/>
              <a:ea typeface="Karla" panose="020B0604020202020204" charset="0"/>
            </a:endParaRPr>
          </a:p>
          <a:p>
            <a:r>
              <a:rPr lang="fr-FR" sz="1600">
                <a:latin typeface="Karla" panose="020B0604020202020204" charset="0"/>
                <a:ea typeface="Karla" panose="020B0604020202020204" charset="0"/>
              </a:rPr>
              <a:t>var mesCustomers = contextBaseDeDonnées</a:t>
            </a:r>
          </a:p>
          <a:p>
            <a:r>
              <a:rPr lang="fr-FR" sz="1600">
                <a:latin typeface="Karla" panose="020B0604020202020204" charset="0"/>
                <a:ea typeface="Karla" panose="020B0604020202020204" charset="0"/>
              </a:rPr>
              <a:t>		.Customers</a:t>
            </a:r>
          </a:p>
          <a:p>
            <a:r>
              <a:rPr lang="fr-FR" sz="1600">
                <a:latin typeface="Karla" panose="020B0604020202020204" charset="0"/>
                <a:ea typeface="Karla" panose="020B0604020202020204" charset="0"/>
              </a:rPr>
              <a:t>		.Where(c=&gt;c.Country ==‘France’);</a:t>
            </a:r>
          </a:p>
          <a:p>
            <a:endParaRPr lang="fr-FR" sz="1600">
              <a:latin typeface="Karla" panose="020B0604020202020204" charset="0"/>
              <a:ea typeface="Karla" panose="020B0604020202020204" charset="0"/>
            </a:endParaRPr>
          </a:p>
          <a:p>
            <a:endParaRPr lang="fr-FR" sz="1600">
              <a:latin typeface="Karla" panose="020B0604020202020204" charset="0"/>
              <a:ea typeface="Karla" panose="020B0604020202020204" charset="0"/>
            </a:endParaRPr>
          </a:p>
        </p:txBody>
      </p:sp>
      <p:sp>
        <p:nvSpPr>
          <p:cNvPr id="6" name="TextBox 5"/>
          <p:cNvSpPr txBox="1"/>
          <p:nvPr/>
        </p:nvSpPr>
        <p:spPr>
          <a:xfrm>
            <a:off x="507913" y="2721566"/>
            <a:ext cx="6575275" cy="1569660"/>
          </a:xfrm>
          <a:prstGeom prst="rect">
            <a:avLst/>
          </a:prstGeom>
          <a:noFill/>
        </p:spPr>
        <p:txBody>
          <a:bodyPr wrap="square" rtlCol="0">
            <a:spAutoFit/>
          </a:bodyPr>
          <a:lstStyle/>
          <a:p>
            <a:endParaRPr lang="fr-FR" sz="1600">
              <a:latin typeface="Karla" panose="020B0604020202020204" charset="0"/>
              <a:ea typeface="Karla" panose="020B0604020202020204" charset="0"/>
            </a:endParaRPr>
          </a:p>
          <a:p>
            <a:r>
              <a:rPr lang="fr-FR" sz="1600">
                <a:latin typeface="Karla" panose="020B0604020202020204" charset="0"/>
                <a:ea typeface="Karla" panose="020B0604020202020204" charset="0"/>
              </a:rPr>
              <a:t>var mesCustomers = from contextBaseDeDonnées.Customers c</a:t>
            </a:r>
          </a:p>
          <a:p>
            <a:r>
              <a:rPr lang="fr-FR" sz="1600">
                <a:latin typeface="Karla" panose="020B0604020202020204" charset="0"/>
                <a:ea typeface="Karla" panose="020B0604020202020204" charset="0"/>
              </a:rPr>
              <a:t>		.Where(co=&gt;co.Country ==‘France’)</a:t>
            </a:r>
          </a:p>
          <a:p>
            <a:r>
              <a:rPr lang="fr-FR" sz="1600">
                <a:latin typeface="Karla" panose="020B0604020202020204" charset="0"/>
                <a:ea typeface="Karla" panose="020B0604020202020204" charset="0"/>
              </a:rPr>
              <a:t>		.Select c;</a:t>
            </a:r>
          </a:p>
          <a:p>
            <a:endParaRPr lang="fr-FR" sz="1600">
              <a:latin typeface="Karla" panose="020B0604020202020204" charset="0"/>
              <a:ea typeface="Karla" panose="020B0604020202020204" charset="0"/>
            </a:endParaRPr>
          </a:p>
          <a:p>
            <a:endParaRPr lang="fr-FR" sz="1600">
              <a:latin typeface="Karla" panose="020B0604020202020204" charset="0"/>
              <a:ea typeface="Karla" panose="020B06040202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78511" y="1651378"/>
            <a:ext cx="6075900" cy="4572000"/>
          </a:xfrm>
          <a:prstGeom prst="rect">
            <a:avLst/>
          </a:prstGeom>
        </p:spPr>
        <p:txBody>
          <a:bodyPr lIns="91425" tIns="91425" rIns="91425" bIns="91425" anchor="b" anchorCtr="0">
            <a:noAutofit/>
          </a:bodyPr>
          <a:lstStyle/>
          <a:p>
            <a:r>
              <a:rPr lang="fr-FR" b="0"/>
              <a:t/>
            </a:r>
            <a:br>
              <a:rPr lang="fr-FR" b="0"/>
            </a:br>
            <a:r>
              <a:rPr lang="en">
                <a:solidFill>
                  <a:srgbClr val="7F7F7F"/>
                </a:solidFill>
              </a:rPr>
              <a:t/>
            </a:r>
            <a:br>
              <a:rPr lang="en">
                <a:solidFill>
                  <a:srgbClr val="7F7F7F"/>
                </a:solidFill>
              </a:rPr>
            </a:br>
            <a:r>
              <a:rPr lang="en">
                <a:solidFill>
                  <a:srgbClr val="7F7F7F"/>
                </a:solidFill>
              </a:rPr>
              <a:t/>
            </a:r>
            <a:br>
              <a:rPr lang="en">
                <a:solidFill>
                  <a:srgbClr val="7F7F7F"/>
                </a:solidFill>
              </a:rPr>
            </a:br>
            <a:r>
              <a:rPr lang="en">
                <a:solidFill>
                  <a:srgbClr val="7F7F7F"/>
                </a:solidFill>
              </a:rPr>
              <a:t/>
            </a:r>
            <a:br>
              <a:rPr lang="en">
                <a:solidFill>
                  <a:srgbClr val="7F7F7F"/>
                </a:solidFill>
              </a:rPr>
            </a:br>
            <a:endParaRPr lang="en" sz="1400" b="0">
              <a:solidFill>
                <a:schemeClr val="dk2"/>
              </a:solidFill>
              <a:latin typeface="Karla"/>
              <a:ea typeface="Karla"/>
              <a:cs typeface="Karla"/>
              <a:sym typeface="Karla"/>
            </a:endParaRPr>
          </a:p>
        </p:txBody>
      </p:sp>
      <p:sp>
        <p:nvSpPr>
          <p:cNvPr id="224" name="Shape 224"/>
          <p:cNvSpPr txBox="1"/>
          <p:nvPr/>
        </p:nvSpPr>
        <p:spPr>
          <a:xfrm>
            <a:off x="623920" y="-327547"/>
            <a:ext cx="593400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Avantages et inconvénients </a:t>
            </a:r>
            <a:r>
              <a:rPr lang="en" sz="2400" b="1">
                <a:solidFill>
                  <a:schemeClr val="accent1"/>
                </a:solidFill>
                <a:latin typeface="Montserrat"/>
                <a:ea typeface="Montserrat"/>
                <a:cs typeface="Montserrat"/>
                <a:sym typeface="Montserrat"/>
              </a:rPr>
              <a:t>ORM </a:t>
            </a:r>
          </a:p>
        </p:txBody>
      </p:sp>
      <p:sp>
        <p:nvSpPr>
          <p:cNvPr id="4" name="TextBox 3"/>
          <p:cNvSpPr txBox="1"/>
          <p:nvPr/>
        </p:nvSpPr>
        <p:spPr>
          <a:xfrm>
            <a:off x="623920" y="634621"/>
            <a:ext cx="5479576" cy="4616648"/>
          </a:xfrm>
          <a:prstGeom prst="rect">
            <a:avLst/>
          </a:prstGeom>
          <a:noFill/>
        </p:spPr>
        <p:txBody>
          <a:bodyPr wrap="square" rtlCol="0">
            <a:spAutoFit/>
          </a:bodyPr>
          <a:lstStyle/>
          <a:p>
            <a:r>
              <a:rPr lang="fr-FR">
                <a:latin typeface="Montserrat" panose="020B0604020202020204" charset="0"/>
                <a:ea typeface="Karla" panose="020B0604020202020204" charset="0"/>
              </a:rPr>
              <a:t>Avantages </a:t>
            </a:r>
            <a:br>
              <a:rPr lang="fr-FR">
                <a:latin typeface="Montserrat" panose="020B0604020202020204" charset="0"/>
                <a:ea typeface="Karla" panose="020B0604020202020204" charset="0"/>
              </a:rPr>
            </a:br>
            <a:endParaRPr lang="fr-FR">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accent1"/>
                </a:solidFill>
                <a:latin typeface="Montserrat" panose="020B0604020202020204" charset="0"/>
                <a:ea typeface="Karla" panose="020B0604020202020204" charset="0"/>
              </a:rPr>
              <a:t>Réduction du code </a:t>
            </a:r>
            <a:r>
              <a:rPr lang="fr-FR">
                <a:solidFill>
                  <a:schemeClr val="tx1">
                    <a:lumMod val="50000"/>
                    <a:lumOff val="50000"/>
                  </a:schemeClr>
                </a:solidFill>
                <a:latin typeface="Montserrat" panose="020B0604020202020204" charset="0"/>
                <a:ea typeface="Karla" panose="020B0604020202020204" charset="0"/>
              </a:rPr>
              <a:t>à créer et à maintenir le développeur</a:t>
            </a:r>
            <a:r>
              <a:rPr lang="fr-FR">
                <a:latin typeface="Montserrat" panose="020B0604020202020204" charset="0"/>
                <a:ea typeface="Karla" panose="020B0604020202020204" charset="0"/>
              </a:rPr>
              <a:t/>
            </a:r>
            <a:br>
              <a:rPr lang="fr-FR">
                <a:latin typeface="Montserrat" panose="020B0604020202020204" charset="0"/>
                <a:ea typeface="Karla" panose="020B0604020202020204" charset="0"/>
              </a:rPr>
            </a:br>
            <a:endParaRPr lang="fr-FR">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accent1"/>
                </a:solidFill>
                <a:latin typeface="Montserrat" panose="020B0604020202020204" charset="0"/>
                <a:ea typeface="Karla" panose="020B0604020202020204" charset="0"/>
              </a:rPr>
              <a:t>Homogénéité</a:t>
            </a:r>
            <a:r>
              <a:rPr lang="fr-FR">
                <a:latin typeface="Montserrat" panose="020B0604020202020204" charset="0"/>
                <a:ea typeface="Karla" panose="020B0604020202020204" charset="0"/>
              </a:rPr>
              <a:t> </a:t>
            </a:r>
            <a:r>
              <a:rPr lang="fr-FR">
                <a:solidFill>
                  <a:schemeClr val="tx1">
                    <a:lumMod val="50000"/>
                    <a:lumOff val="50000"/>
                  </a:schemeClr>
                </a:solidFill>
                <a:latin typeface="Montserrat" panose="020B0604020202020204" charset="0"/>
                <a:ea typeface="Karla" panose="020B0604020202020204" charset="0"/>
              </a:rPr>
              <a:t>du code objet</a:t>
            </a:r>
            <a:br>
              <a:rPr lang="fr-FR">
                <a:solidFill>
                  <a:schemeClr val="tx1">
                    <a:lumMod val="50000"/>
                    <a:lumOff val="50000"/>
                  </a:schemeClr>
                </a:solidFill>
                <a:latin typeface="Montserrat" panose="020B0604020202020204" charset="0"/>
                <a:ea typeface="Karla" panose="020B0604020202020204" charset="0"/>
              </a:rPr>
            </a:br>
            <a:endParaRPr lang="fr-FR">
              <a:solidFill>
                <a:schemeClr val="tx1">
                  <a:lumMod val="50000"/>
                  <a:lumOff val="50000"/>
                </a:schemeClr>
              </a:solidFill>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tx1">
                    <a:lumMod val="50000"/>
                    <a:lumOff val="50000"/>
                  </a:schemeClr>
                </a:solidFill>
                <a:latin typeface="Montserrat" panose="020B0604020202020204" charset="0"/>
                <a:ea typeface="Karla" panose="020B0604020202020204" charset="0"/>
              </a:rPr>
              <a:t>Accélération du </a:t>
            </a:r>
            <a:r>
              <a:rPr lang="fr-FR">
                <a:solidFill>
                  <a:schemeClr val="accent1"/>
                </a:solidFill>
                <a:latin typeface="Montserrat" panose="020B0604020202020204" charset="0"/>
                <a:ea typeface="Karla" panose="020B0604020202020204" charset="0"/>
              </a:rPr>
              <a:t>temps de développement</a:t>
            </a:r>
            <a:r>
              <a:rPr lang="fr-FR">
                <a:latin typeface="Montserrat" panose="020B0604020202020204" charset="0"/>
                <a:ea typeface="Karla" panose="020B0604020202020204" charset="0"/>
              </a:rPr>
              <a:t/>
            </a:r>
            <a:br>
              <a:rPr lang="fr-FR">
                <a:latin typeface="Montserrat" panose="020B0604020202020204" charset="0"/>
                <a:ea typeface="Karla" panose="020B0604020202020204" charset="0"/>
              </a:rPr>
            </a:br>
            <a:endParaRPr lang="fr-FR">
              <a:latin typeface="Montserrat" panose="020B0604020202020204" charset="0"/>
              <a:ea typeface="Karla" panose="020B0604020202020204" charset="0"/>
            </a:endParaRPr>
          </a:p>
          <a:p>
            <a:r>
              <a:rPr lang="fr-FR">
                <a:latin typeface="Montserrat" panose="020B0604020202020204" charset="0"/>
                <a:ea typeface="Karla" panose="020B0604020202020204" charset="0"/>
              </a:rPr>
              <a:t>Inconvénients</a:t>
            </a:r>
            <a:br>
              <a:rPr lang="fr-FR">
                <a:latin typeface="Montserrat" panose="020B0604020202020204" charset="0"/>
                <a:ea typeface="Karla" panose="020B0604020202020204" charset="0"/>
              </a:rPr>
            </a:br>
            <a:endParaRPr lang="fr-FR">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tx1">
                    <a:lumMod val="50000"/>
                    <a:lumOff val="50000"/>
                  </a:schemeClr>
                </a:solidFill>
                <a:latin typeface="Montserrat" panose="020B0604020202020204" charset="0"/>
                <a:ea typeface="Karla" panose="020B0604020202020204" charset="0"/>
              </a:rPr>
              <a:t>Problèmes de </a:t>
            </a:r>
            <a:r>
              <a:rPr lang="fr-FR">
                <a:solidFill>
                  <a:schemeClr val="accent1"/>
                </a:solidFill>
                <a:latin typeface="Montserrat" panose="020B0604020202020204" charset="0"/>
                <a:ea typeface="Karla" panose="020B0604020202020204" charset="0"/>
              </a:rPr>
              <a:t>mise en place </a:t>
            </a:r>
            <a:r>
              <a:rPr lang="fr-FR">
                <a:solidFill>
                  <a:schemeClr val="tx1">
                    <a:lumMod val="50000"/>
                    <a:lumOff val="50000"/>
                  </a:schemeClr>
                </a:solidFill>
                <a:latin typeface="Montserrat" panose="020B0604020202020204" charset="0"/>
                <a:ea typeface="Karla" panose="020B0604020202020204" charset="0"/>
              </a:rPr>
              <a:t>lorsque la base de données n’est pas faite dans les règles de l’art</a:t>
            </a:r>
          </a:p>
          <a:p>
            <a:pPr marL="285750" indent="-285750">
              <a:buFont typeface="Arial" panose="020B0604020202020204" pitchFamily="34" charset="0"/>
              <a:buChar char="•"/>
            </a:pPr>
            <a:endParaRPr lang="fr-FR">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accent1"/>
                </a:solidFill>
                <a:latin typeface="Montserrat" panose="020B0604020202020204" charset="0"/>
                <a:ea typeface="Karla" panose="020B0604020202020204" charset="0"/>
              </a:rPr>
              <a:t>Dépendance</a:t>
            </a:r>
            <a:r>
              <a:rPr lang="fr-FR">
                <a:latin typeface="Montserrat" panose="020B0604020202020204" charset="0"/>
                <a:ea typeface="Karla" panose="020B0604020202020204" charset="0"/>
              </a:rPr>
              <a:t> </a:t>
            </a:r>
            <a:r>
              <a:rPr lang="fr-FR">
                <a:solidFill>
                  <a:schemeClr val="tx1">
                    <a:lumMod val="50000"/>
                    <a:lumOff val="50000"/>
                  </a:schemeClr>
                </a:solidFill>
                <a:latin typeface="Montserrat" panose="020B0604020202020204" charset="0"/>
                <a:ea typeface="Karla" panose="020B0604020202020204" charset="0"/>
              </a:rPr>
              <a:t>à un outil ORM</a:t>
            </a:r>
            <a:br>
              <a:rPr lang="fr-FR">
                <a:solidFill>
                  <a:schemeClr val="tx1">
                    <a:lumMod val="50000"/>
                    <a:lumOff val="50000"/>
                  </a:schemeClr>
                </a:solidFill>
                <a:latin typeface="Montserrat" panose="020B0604020202020204" charset="0"/>
                <a:ea typeface="Karla" panose="020B0604020202020204" charset="0"/>
              </a:rPr>
            </a:br>
            <a:endParaRPr lang="fr-FR">
              <a:solidFill>
                <a:schemeClr val="tx1">
                  <a:lumMod val="50000"/>
                  <a:lumOff val="50000"/>
                </a:schemeClr>
              </a:solidFill>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tx1">
                    <a:lumMod val="50000"/>
                    <a:lumOff val="50000"/>
                  </a:schemeClr>
                </a:solidFill>
                <a:latin typeface="Montserrat" panose="020B0604020202020204" charset="0"/>
                <a:ea typeface="Karla" panose="020B0604020202020204" charset="0"/>
              </a:rPr>
              <a:t>Ne permet pas de gérer efficacement les </a:t>
            </a:r>
            <a:r>
              <a:rPr lang="fr-FR">
                <a:solidFill>
                  <a:schemeClr val="accent1"/>
                </a:solidFill>
                <a:latin typeface="Montserrat" panose="020B0604020202020204" charset="0"/>
                <a:ea typeface="Karla" panose="020B0604020202020204" charset="0"/>
              </a:rPr>
              <a:t>requêtes complexes </a:t>
            </a:r>
            <a:r>
              <a:rPr lang="fr-FR">
                <a:solidFill>
                  <a:schemeClr val="tx1">
                    <a:lumMod val="50000"/>
                    <a:lumOff val="50000"/>
                  </a:schemeClr>
                </a:solidFill>
                <a:latin typeface="Montserrat" panose="020B0604020202020204" charset="0"/>
                <a:ea typeface="Karla" panose="020B0604020202020204" charset="0"/>
              </a:rPr>
              <a:t>(jointures, groupements), les transactions ou les traitements par lots</a:t>
            </a:r>
            <a:br>
              <a:rPr lang="fr-FR">
                <a:solidFill>
                  <a:schemeClr val="tx1">
                    <a:lumMod val="50000"/>
                    <a:lumOff val="50000"/>
                  </a:schemeClr>
                </a:solidFill>
                <a:latin typeface="Montserrat" panose="020B0604020202020204" charset="0"/>
                <a:ea typeface="Karla" panose="020B0604020202020204" charset="0"/>
              </a:rPr>
            </a:br>
            <a:endParaRPr lang="fr-FR">
              <a:solidFill>
                <a:schemeClr val="tx1">
                  <a:lumMod val="50000"/>
                  <a:lumOff val="50000"/>
                </a:schemeClr>
              </a:solidFill>
              <a:latin typeface="Montserrat" panose="020B0604020202020204" charset="0"/>
              <a:ea typeface="Karla" panose="020B0604020202020204" charset="0"/>
            </a:endParaRPr>
          </a:p>
          <a:p>
            <a:pPr marL="285750" indent="-285750">
              <a:buFont typeface="Arial" panose="020B0604020202020204" pitchFamily="34" charset="0"/>
              <a:buChar char="•"/>
            </a:pPr>
            <a:r>
              <a:rPr lang="fr-FR">
                <a:solidFill>
                  <a:schemeClr val="tx1">
                    <a:lumMod val="50000"/>
                    <a:lumOff val="50000"/>
                  </a:schemeClr>
                </a:solidFill>
                <a:latin typeface="Montserrat" panose="020B0604020202020204" charset="0"/>
                <a:ea typeface="Karla" panose="020B0604020202020204" charset="0"/>
              </a:rPr>
              <a:t>Les</a:t>
            </a:r>
            <a:r>
              <a:rPr lang="fr-FR">
                <a:latin typeface="Montserrat" panose="020B0604020202020204" charset="0"/>
                <a:ea typeface="Karla" panose="020B0604020202020204" charset="0"/>
              </a:rPr>
              <a:t> </a:t>
            </a:r>
            <a:r>
              <a:rPr lang="fr-FR">
                <a:solidFill>
                  <a:schemeClr val="accent1"/>
                </a:solidFill>
                <a:latin typeface="Montserrat" panose="020B0604020202020204" charset="0"/>
                <a:ea typeface="Karla" panose="020B0604020202020204" charset="0"/>
              </a:rPr>
              <a:t>DBA</a:t>
            </a:r>
            <a:r>
              <a:rPr lang="fr-FR">
                <a:latin typeface="Montserrat" panose="020B0604020202020204" charset="0"/>
                <a:ea typeface="Karla" panose="020B0604020202020204" charset="0"/>
              </a:rPr>
              <a:t> </a:t>
            </a:r>
            <a:r>
              <a:rPr lang="fr-FR">
                <a:solidFill>
                  <a:schemeClr val="tx1">
                    <a:lumMod val="50000"/>
                    <a:lumOff val="50000"/>
                  </a:schemeClr>
                </a:solidFill>
                <a:latin typeface="Montserrat" panose="020B0604020202020204" charset="0"/>
                <a:ea typeface="Karla" panose="020B0604020202020204" charset="0"/>
              </a:rPr>
              <a:t>les haissent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970800" y="1120950"/>
            <a:ext cx="6083100" cy="2689050"/>
          </a:xfrm>
          <a:prstGeom prst="rect">
            <a:avLst/>
          </a:prstGeom>
        </p:spPr>
        <p:txBody>
          <a:bodyPr lIns="91425" tIns="91425" rIns="91425" bIns="91425" anchor="b" anchorCtr="0">
            <a:noAutofit/>
          </a:bodyPr>
          <a:lstStyle/>
          <a:p>
            <a:pPr lvl="0"/>
            <a:r>
              <a:rPr lang="en" sz="2000">
                <a:solidFill>
                  <a:srgbClr val="7F7F7F"/>
                </a:solidFill>
              </a:rPr>
              <a:t>Entity Framework </a:t>
            </a:r>
            <a:r>
              <a:rPr lang="en" b="0">
                <a:solidFill>
                  <a:srgbClr val="7F7F7F"/>
                </a:solidFill>
              </a:rPr>
              <a:t>: </a:t>
            </a:r>
            <a:r>
              <a:rPr lang="en" sz="1600" b="0">
                <a:solidFill>
                  <a:schemeClr val="tx2">
                    <a:lumMod val="75000"/>
                  </a:schemeClr>
                </a:solidFill>
              </a:rPr>
              <a:t>Créé par Microsoft pour du C# en 2008</a:t>
            </a:r>
            <a:br>
              <a:rPr lang="en" sz="1600" b="0">
                <a:solidFill>
                  <a:schemeClr val="tx2">
                    <a:lumMod val="75000"/>
                  </a:schemeClr>
                </a:solidFill>
              </a:rPr>
            </a:br>
            <a:r>
              <a:rPr lang="en" sz="1600" b="0">
                <a:solidFill>
                  <a:srgbClr val="7F7F7F"/>
                </a:solidFill>
              </a:rPr>
              <a:t/>
            </a:r>
            <a:br>
              <a:rPr lang="en" sz="1600" b="0">
                <a:solidFill>
                  <a:srgbClr val="7F7F7F"/>
                </a:solidFill>
              </a:rPr>
            </a:br>
            <a:r>
              <a:rPr lang="en" sz="2000">
                <a:solidFill>
                  <a:srgbClr val="7F7F7F"/>
                </a:solidFill>
              </a:rPr>
              <a:t>NHibernate : </a:t>
            </a:r>
            <a:r>
              <a:rPr lang="en-US" sz="1600" b="0"/>
              <a:t>Tom Barrett, and later picked up by Mike Doerfler and Peter Smulovics à partir de Hibernate (JAVA)</a:t>
            </a:r>
            <a:r>
              <a:rPr lang="en">
                <a:solidFill>
                  <a:srgbClr val="7F7F7F"/>
                </a:solidFill>
              </a:rPr>
              <a:t/>
            </a:r>
            <a:br>
              <a:rPr lang="en">
                <a:solidFill>
                  <a:srgbClr val="7F7F7F"/>
                </a:solidFill>
              </a:rPr>
            </a:br>
            <a:endParaRPr lang="en" sz="1800" b="0">
              <a:solidFill>
                <a:schemeClr val="dk2"/>
              </a:solidFill>
              <a:latin typeface="Karla"/>
              <a:ea typeface="Karla"/>
              <a:cs typeface="Karla"/>
              <a:sym typeface="Karla"/>
            </a:endParaRPr>
          </a:p>
        </p:txBody>
      </p:sp>
      <p:sp>
        <p:nvSpPr>
          <p:cNvPr id="192" name="Shape 192"/>
          <p:cNvSpPr txBox="1"/>
          <p:nvPr/>
        </p:nvSpPr>
        <p:spPr>
          <a:xfrm>
            <a:off x="894600" y="321650"/>
            <a:ext cx="593400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999999"/>
                </a:solidFill>
                <a:latin typeface="Montserrat"/>
                <a:ea typeface="Montserrat"/>
                <a:cs typeface="Montserrat"/>
                <a:sym typeface="Montserrat"/>
              </a:rPr>
              <a:t>Principaux ORM sur le </a:t>
            </a:r>
            <a:r>
              <a:rPr lang="en" sz="2400" b="1">
                <a:solidFill>
                  <a:schemeClr val="accent1"/>
                </a:solidFill>
                <a:latin typeface="Montserrat"/>
                <a:ea typeface="Montserrat"/>
                <a:cs typeface="Montserrat"/>
                <a:sym typeface="Montserrat"/>
              </a:rPr>
              <a:t>marché</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54"/>
        <p:cNvGrpSpPr/>
        <p:nvPr/>
      </p:nvGrpSpPr>
      <p:grpSpPr>
        <a:xfrm>
          <a:off x="0" y="0"/>
          <a:ext cx="0" cy="0"/>
          <a:chOff x="0" y="0"/>
          <a:chExt cx="0" cy="0"/>
        </a:xfrm>
      </p:grpSpPr>
      <p:sp>
        <p:nvSpPr>
          <p:cNvPr id="255" name="Shape 255"/>
          <p:cNvSpPr txBox="1">
            <a:spLocks noGrp="1"/>
          </p:cNvSpPr>
          <p:nvPr>
            <p:ph type="ctrTitle"/>
          </p:nvPr>
        </p:nvSpPr>
        <p:spPr>
          <a:xfrm>
            <a:off x="648300" y="1354750"/>
            <a:ext cx="3928500" cy="2989800"/>
          </a:xfrm>
          <a:prstGeom prst="rect">
            <a:avLst/>
          </a:prstGeom>
        </p:spPr>
        <p:txBody>
          <a:bodyPr lIns="91425" tIns="91425" rIns="91425" bIns="91425" anchor="b" anchorCtr="0">
            <a:noAutofit/>
          </a:bodyPr>
          <a:lstStyle/>
          <a:p>
            <a:pPr lvl="0" rtl="0">
              <a:spcBef>
                <a:spcPts val="0"/>
              </a:spcBef>
              <a:buNone/>
            </a:pPr>
            <a:r>
              <a:rPr lang="en" sz="7200">
                <a:solidFill>
                  <a:srgbClr val="00BCD4"/>
                </a:solidFill>
              </a:rPr>
              <a:t>2.</a:t>
            </a:r>
          </a:p>
          <a:p>
            <a:pPr lvl="0">
              <a:spcBef>
                <a:spcPts val="0"/>
              </a:spcBef>
              <a:buNone/>
            </a:pPr>
            <a:r>
              <a:rPr lang="en"/>
              <a:t>Concepts d’Entity Framework</a:t>
            </a:r>
          </a:p>
        </p:txBody>
      </p:sp>
      <p:sp>
        <p:nvSpPr>
          <p:cNvPr id="2" name="Subtitle 1"/>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2053</Words>
  <Application>Microsoft Office PowerPoint</Application>
  <PresentationFormat>Affichage à l'écran (16:9)</PresentationFormat>
  <Paragraphs>285</Paragraphs>
  <Slides>51</Slides>
  <Notes>29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51</vt:i4>
      </vt:variant>
    </vt:vector>
  </HeadingPairs>
  <TitlesOfParts>
    <vt:vector size="56" baseType="lpstr">
      <vt:lpstr>Karla</vt:lpstr>
      <vt:lpstr>Arial</vt:lpstr>
      <vt:lpstr>Montserrat</vt:lpstr>
      <vt:lpstr>Symbol</vt:lpstr>
      <vt:lpstr>Arvirargus template</vt:lpstr>
      <vt:lpstr>Support de cours Entity Framework &amp; LINQ to SQL</vt:lpstr>
      <vt:lpstr>1. Qu’est ce qu’un ORM ?</vt:lpstr>
      <vt:lpstr>Un mapping objet-relationnel (en anglais object-relational mapping ou ORM) est un type de programme informatique qui se place en interface entre une application (code C#) et une base de données (SQL server) pour simuler une base de données orientée objet.  </vt:lpstr>
      <vt:lpstr>Présentation PowerPoint</vt:lpstr>
      <vt:lpstr>Serait il possible de pouvoir manipuler les données d’un table comme si c’était une liste ?</vt:lpstr>
      <vt:lpstr>  </vt:lpstr>
      <vt:lpstr>    </vt:lpstr>
      <vt:lpstr>Entity Framework : Créé par Microsoft pour du C# en 2008  NHibernate : Tom Barrett, and later picked up by Mike Doerfler and Peter Smulovics à partir de Hibernate (JAVA) </vt:lpstr>
      <vt:lpstr>2. Concepts d’Entity Framework</vt:lpstr>
      <vt:lpstr>Présentation PowerPoint</vt:lpstr>
      <vt:lpstr>Présentation PowerPoint</vt:lpstr>
      <vt:lpstr>Présentation PowerPoint</vt:lpstr>
      <vt:lpstr>Présentation PowerPoint</vt:lpstr>
      <vt:lpstr>Mode Déconnecté </vt:lpstr>
      <vt:lpstr>En travaillant en Database First, un fichier XML va être créé pour stocker toutes les informations liées au modèle.  Un fichier EDMX représente sous forme de graphe cette information,  Sous ce fichier apparait la liste des classes C# générée à partir des informations de la base de données </vt:lpstr>
      <vt:lpstr>3. Premiers pas avec EF</vt:lpstr>
      <vt:lpstr>DEMO </vt:lpstr>
      <vt:lpstr>Accès à la base de donnée avec DbContext </vt:lpstr>
      <vt:lpstr>DbSet</vt:lpstr>
      <vt:lpstr>Comment récupérer des données avec EF ?</vt:lpstr>
      <vt:lpstr>Démo &amp; exercice</vt:lpstr>
      <vt:lpstr>Modifications du schéma de base de données DatabaseFirst</vt:lpstr>
      <vt:lpstr>Présentation PowerPoint</vt:lpstr>
      <vt:lpstr>SQL server object explorer</vt:lpstr>
      <vt:lpstr>Exercice </vt:lpstr>
      <vt:lpstr>Modifications BD CodeFirst : Migrations </vt:lpstr>
      <vt:lpstr>Migrations </vt:lpstr>
      <vt:lpstr>Démo Code First Migrations</vt:lpstr>
      <vt:lpstr>Migrations : Commandes </vt:lpstr>
      <vt:lpstr>Supprimer une migration</vt:lpstr>
      <vt:lpstr>4. Interactions avec EF et la base de données</vt:lpstr>
      <vt:lpstr>Les 2 syntaxes de LINQ</vt:lpstr>
      <vt:lpstr>Modifier des entités existantes</vt:lpstr>
      <vt:lpstr>Ajouter une nouvelle entité</vt:lpstr>
      <vt:lpstr>Supprimer une entité</vt:lpstr>
      <vt:lpstr>Exercice</vt:lpstr>
      <vt:lpstr>5. LINQ et EF</vt:lpstr>
      <vt:lpstr>LINQ to SQL</vt:lpstr>
      <vt:lpstr>Lazy Loading Navigation Properties </vt:lpstr>
      <vt:lpstr>LazyLoading &amp; Include</vt:lpstr>
      <vt:lpstr>LINQ to SQL - Deferred Execution</vt:lpstr>
      <vt:lpstr>Deferred execution Linq To SQL</vt:lpstr>
      <vt:lpstr>Exercice</vt:lpstr>
      <vt:lpstr>Projections</vt:lpstr>
      <vt:lpstr>JOIN avec LINQ </vt:lpstr>
      <vt:lpstr>LEFT JOIN &amp; RIGHT JOIN</vt:lpstr>
      <vt:lpstr>Exercice</vt:lpstr>
      <vt:lpstr>EF Find methode</vt:lpstr>
      <vt:lpstr>AsNoTracking</vt:lpstr>
      <vt:lpstr>Couche Data Access Objects</vt:lpstr>
      <vt:lpstr>Démo &amp; Exercice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 cours ASP.NET</dc:title>
  <dc:creator>bbrice</dc:creator>
  <cp:lastModifiedBy>stagiaire</cp:lastModifiedBy>
  <cp:revision>108</cp:revision>
  <dcterms:modified xsi:type="dcterms:W3CDTF">2019-10-16T14:25:15Z</dcterms:modified>
</cp:coreProperties>
</file>