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21"/>
  </p:notesMasterIdLst>
  <p:sldIdLst>
    <p:sldId id="256" r:id="rId2"/>
    <p:sldId id="358" r:id="rId3"/>
    <p:sldId id="359" r:id="rId4"/>
    <p:sldId id="360" r:id="rId5"/>
    <p:sldId id="361" r:id="rId6"/>
    <p:sldId id="356" r:id="rId7"/>
    <p:sldId id="364" r:id="rId8"/>
    <p:sldId id="362" r:id="rId9"/>
    <p:sldId id="363" r:id="rId10"/>
    <p:sldId id="365" r:id="rId11"/>
    <p:sldId id="368" r:id="rId12"/>
    <p:sldId id="357" r:id="rId13"/>
    <p:sldId id="369" r:id="rId14"/>
    <p:sldId id="370" r:id="rId15"/>
    <p:sldId id="371" r:id="rId16"/>
    <p:sldId id="372" r:id="rId17"/>
    <p:sldId id="373" r:id="rId18"/>
    <p:sldId id="374" r:id="rId19"/>
    <p:sldId id="375" r:id="rId20"/>
  </p:sldIdLst>
  <p:sldSz cx="9144000" cy="5143500" type="screen16x9"/>
  <p:notesSz cx="6858000" cy="9144000"/>
  <p:embeddedFontLst>
    <p:embeddedFont>
      <p:font typeface="Trebuchet MS" panose="020B0603020202020204" pitchFamily="34" charset="0"/>
      <p:regular r:id="rId22"/>
      <p:bold r:id="rId23"/>
      <p:italic r:id="rId24"/>
      <p:boldItalic r:id="rId25"/>
    </p:embeddedFont>
    <p:embeddedFont>
      <p:font typeface="Wingdings 3" panose="05040102010807070707" pitchFamily="18" charset="2"/>
      <p:regular r:id="rId26"/>
    </p:embeddedFont>
    <p:embeddedFont>
      <p:font typeface="Karla" panose="020B0604020202020204" charset="0"/>
      <p:regular r:id="rId27"/>
      <p:bold r:id="rId28"/>
      <p:italic r:id="rId29"/>
      <p:boldItalic r:id="rId30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90882A1-97C6-48C6-A1EA-3B3E4CC94D5A}">
  <a:tblStyle styleId="{790882A1-97C6-48C6-A1EA-3B3E4CC94D5A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8057" autoAdjust="0"/>
  </p:normalViewPr>
  <p:slideViewPr>
    <p:cSldViewPr snapToGrid="0">
      <p:cViewPr varScale="1">
        <p:scale>
          <a:sx n="97" d="100"/>
          <a:sy n="97" d="100"/>
        </p:scale>
        <p:origin x="3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060203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93628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Au début</a:t>
            </a:r>
            <a:r>
              <a:rPr lang="fr-FR" baseline="0"/>
              <a:t> du langage, les developpeurs revaient de pouvoir manipuler des données de manière homogene suivant </a:t>
            </a:r>
          </a:p>
          <a:p>
            <a:endParaRPr lang="fr-FR"/>
          </a:p>
          <a:p>
            <a:r>
              <a:rPr lang="fr-FR"/>
              <a:t>Ou</a:t>
            </a:r>
            <a:r>
              <a:rPr lang="fr-FR" baseline="0"/>
              <a:t> vivait la donnée determinait comment acceder à la donnée . Par exemple si vos données etaient contenues en mémoire comme dans une liste, on avait acces aux methodes apportes par les Generics,</a:t>
            </a:r>
          </a:p>
          <a:p>
            <a:endParaRPr lang="fr-FR" baseline="0"/>
          </a:p>
          <a:p>
            <a:r>
              <a:rPr lang="fr-FR" baseline="0"/>
              <a:t>Si vos donnees etaient en base, il fallait apsser par l’api ADO.NET pour envoyer des requetes en base,,</a:t>
            </a:r>
          </a:p>
          <a:p>
            <a:endParaRPr lang="fr-FR" baseline="0"/>
          </a:p>
          <a:p>
            <a:r>
              <a:rPr lang="fr-FR" baseline="0"/>
              <a:t>Pour le xml c’était encore completement different</a:t>
            </a:r>
          </a:p>
          <a:p>
            <a:endParaRPr lang="fr-FR" baseline="0"/>
          </a:p>
          <a:p>
            <a:r>
              <a:rPr lang="fr-FR" baseline="0"/>
              <a:t>Toutes ces api etaient differntes et offfrait des fonctionnalites differntes,</a:t>
            </a:r>
          </a:p>
          <a:p>
            <a:endParaRPr lang="fr-FR" baseline="0"/>
          </a:p>
          <a:p>
            <a:r>
              <a:rPr lang="fr-FR" baseline="0"/>
              <a:t>Ce que microsoft voulait c’était une manière unifiée de manipuler les données pour toutes ces sources de données,</a:t>
            </a:r>
          </a:p>
          <a:p>
            <a:endParaRPr lang="fr-FR" baseline="0"/>
          </a:p>
          <a:p>
            <a:endParaRPr lang="fr-FR" baseline="0"/>
          </a:p>
          <a:p>
            <a:endParaRPr lang="fr-FR" baseline="0"/>
          </a:p>
          <a:p>
            <a:endParaRPr lang="fr-FR" baseline="0"/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37903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Au début</a:t>
            </a:r>
            <a:r>
              <a:rPr lang="fr-FR" baseline="0" dirty="0"/>
              <a:t> du langage, les </a:t>
            </a:r>
            <a:r>
              <a:rPr lang="fr-FR" baseline="0" dirty="0" err="1"/>
              <a:t>developpeurs</a:t>
            </a:r>
            <a:r>
              <a:rPr lang="fr-FR" baseline="0" dirty="0"/>
              <a:t> </a:t>
            </a:r>
            <a:r>
              <a:rPr lang="fr-FR" baseline="0" dirty="0" err="1"/>
              <a:t>revaient</a:t>
            </a:r>
            <a:r>
              <a:rPr lang="fr-FR" baseline="0" dirty="0"/>
              <a:t> de pouvoir manipuler des données de manière </a:t>
            </a:r>
            <a:r>
              <a:rPr lang="fr-FR" baseline="0" dirty="0" err="1"/>
              <a:t>homogene</a:t>
            </a:r>
            <a:r>
              <a:rPr lang="fr-FR" baseline="0" dirty="0"/>
              <a:t> entre les </a:t>
            </a:r>
            <a:r>
              <a:rPr lang="fr-FR" baseline="0" dirty="0" err="1"/>
              <a:t>differents</a:t>
            </a:r>
            <a:r>
              <a:rPr lang="fr-FR" baseline="0" dirty="0"/>
              <a:t> composants/ technologies du </a:t>
            </a:r>
            <a:r>
              <a:rPr lang="fr-FR" baseline="0" dirty="0" err="1"/>
              <a:t>framework</a:t>
            </a:r>
            <a:r>
              <a:rPr lang="fr-FR" baseline="0" dirty="0"/>
              <a:t>,</a:t>
            </a:r>
          </a:p>
          <a:p>
            <a:endParaRPr lang="fr-FR" dirty="0"/>
          </a:p>
          <a:p>
            <a:r>
              <a:rPr lang="fr-FR" dirty="0"/>
              <a:t>Ou</a:t>
            </a:r>
            <a:r>
              <a:rPr lang="fr-FR" baseline="0" dirty="0"/>
              <a:t> vivait la donnée </a:t>
            </a:r>
            <a:r>
              <a:rPr lang="fr-FR" baseline="0" dirty="0" err="1"/>
              <a:t>determinait</a:t>
            </a:r>
            <a:r>
              <a:rPr lang="fr-FR" baseline="0" dirty="0"/>
              <a:t> comment </a:t>
            </a:r>
            <a:r>
              <a:rPr lang="fr-FR" baseline="0" dirty="0" err="1"/>
              <a:t>acceder</a:t>
            </a:r>
            <a:r>
              <a:rPr lang="fr-FR" baseline="0" dirty="0"/>
              <a:t> à la donnée . Par exemple si vos données </a:t>
            </a:r>
            <a:r>
              <a:rPr lang="fr-FR" baseline="0" dirty="0" err="1"/>
              <a:t>etaient</a:t>
            </a:r>
            <a:r>
              <a:rPr lang="fr-FR" baseline="0" dirty="0"/>
              <a:t> contenues en mémoire comme dans une liste, on avait </a:t>
            </a:r>
            <a:r>
              <a:rPr lang="fr-FR" baseline="0" dirty="0" err="1"/>
              <a:t>acces</a:t>
            </a:r>
            <a:r>
              <a:rPr lang="fr-FR" baseline="0" dirty="0"/>
              <a:t> aux </a:t>
            </a:r>
            <a:r>
              <a:rPr lang="fr-FR" baseline="0" dirty="0" err="1"/>
              <a:t>methodes</a:t>
            </a:r>
            <a:r>
              <a:rPr lang="fr-FR" baseline="0" dirty="0"/>
              <a:t> apportes par les </a:t>
            </a:r>
            <a:r>
              <a:rPr lang="fr-FR" baseline="0" dirty="0" err="1"/>
              <a:t>Generics</a:t>
            </a:r>
            <a:r>
              <a:rPr lang="fr-FR" baseline="0" dirty="0"/>
              <a:t>,</a:t>
            </a:r>
          </a:p>
          <a:p>
            <a:endParaRPr lang="fr-FR" baseline="0" dirty="0"/>
          </a:p>
          <a:p>
            <a:r>
              <a:rPr lang="fr-FR" baseline="0" dirty="0"/>
              <a:t>Si vos </a:t>
            </a:r>
            <a:r>
              <a:rPr lang="fr-FR" baseline="0" dirty="0" err="1"/>
              <a:t>donnees</a:t>
            </a:r>
            <a:r>
              <a:rPr lang="fr-FR" baseline="0" dirty="0"/>
              <a:t> </a:t>
            </a:r>
            <a:r>
              <a:rPr lang="fr-FR" baseline="0" dirty="0" err="1"/>
              <a:t>etaient</a:t>
            </a:r>
            <a:r>
              <a:rPr lang="fr-FR" baseline="0" dirty="0"/>
              <a:t> en base, il fallait </a:t>
            </a:r>
            <a:r>
              <a:rPr lang="fr-FR" baseline="0" dirty="0" err="1"/>
              <a:t>apsser</a:t>
            </a:r>
            <a:r>
              <a:rPr lang="fr-FR" baseline="0" dirty="0"/>
              <a:t> par l’api ADO.NET pour envoyer des </a:t>
            </a:r>
            <a:r>
              <a:rPr lang="fr-FR" baseline="0" dirty="0" err="1"/>
              <a:t>requetes</a:t>
            </a:r>
            <a:r>
              <a:rPr lang="fr-FR" baseline="0" dirty="0"/>
              <a:t> en base,,</a:t>
            </a:r>
          </a:p>
          <a:p>
            <a:endParaRPr lang="fr-FR" baseline="0" dirty="0"/>
          </a:p>
          <a:p>
            <a:r>
              <a:rPr lang="fr-FR" baseline="0" dirty="0"/>
              <a:t>Pour le </a:t>
            </a:r>
            <a:r>
              <a:rPr lang="fr-FR" baseline="0" dirty="0" err="1"/>
              <a:t>xml</a:t>
            </a:r>
            <a:r>
              <a:rPr lang="fr-FR" baseline="0" dirty="0"/>
              <a:t> c’était encore </a:t>
            </a:r>
            <a:r>
              <a:rPr lang="fr-FR" baseline="0" dirty="0" err="1"/>
              <a:t>completement</a:t>
            </a:r>
            <a:r>
              <a:rPr lang="fr-FR" baseline="0" dirty="0"/>
              <a:t> </a:t>
            </a:r>
            <a:r>
              <a:rPr lang="fr-FR" baseline="0" dirty="0" err="1"/>
              <a:t>different</a:t>
            </a:r>
            <a:endParaRPr lang="fr-FR" baseline="0" dirty="0"/>
          </a:p>
          <a:p>
            <a:endParaRPr lang="fr-FR" baseline="0" dirty="0"/>
          </a:p>
          <a:p>
            <a:r>
              <a:rPr lang="fr-FR" baseline="0" dirty="0"/>
              <a:t>Toutes ces api </a:t>
            </a:r>
            <a:r>
              <a:rPr lang="fr-FR" baseline="0" dirty="0" err="1"/>
              <a:t>etaient</a:t>
            </a:r>
            <a:r>
              <a:rPr lang="fr-FR" baseline="0" dirty="0"/>
              <a:t> </a:t>
            </a:r>
            <a:r>
              <a:rPr lang="fr-FR" baseline="0" dirty="0" err="1"/>
              <a:t>differntes</a:t>
            </a:r>
            <a:r>
              <a:rPr lang="fr-FR" baseline="0" dirty="0"/>
              <a:t> et </a:t>
            </a:r>
            <a:r>
              <a:rPr lang="fr-FR" baseline="0" dirty="0" err="1"/>
              <a:t>offfrait</a:t>
            </a:r>
            <a:r>
              <a:rPr lang="fr-FR" baseline="0" dirty="0"/>
              <a:t> des </a:t>
            </a:r>
            <a:r>
              <a:rPr lang="fr-FR" baseline="0" dirty="0" err="1"/>
              <a:t>fonctionnalites</a:t>
            </a:r>
            <a:r>
              <a:rPr lang="fr-FR" baseline="0" dirty="0"/>
              <a:t> </a:t>
            </a:r>
            <a:r>
              <a:rPr lang="fr-FR" baseline="0" dirty="0" err="1"/>
              <a:t>differntes</a:t>
            </a:r>
            <a:r>
              <a:rPr lang="fr-FR" baseline="0" dirty="0"/>
              <a:t>,</a:t>
            </a:r>
          </a:p>
          <a:p>
            <a:endParaRPr lang="fr-FR" baseline="0" dirty="0"/>
          </a:p>
          <a:p>
            <a:r>
              <a:rPr lang="fr-FR" baseline="0" dirty="0"/>
              <a:t>Ce que </a:t>
            </a:r>
            <a:r>
              <a:rPr lang="fr-FR" baseline="0" dirty="0" err="1"/>
              <a:t>microsoft</a:t>
            </a:r>
            <a:r>
              <a:rPr lang="fr-FR" baseline="0" dirty="0"/>
              <a:t> voulait c’était une manière unifiée de manipuler les données pour toutes ces sources de données,</a:t>
            </a:r>
          </a:p>
          <a:p>
            <a:endParaRPr lang="fr-FR" baseline="0" dirty="0"/>
          </a:p>
          <a:p>
            <a:endParaRPr lang="fr-FR" baseline="0" dirty="0"/>
          </a:p>
          <a:p>
            <a:endParaRPr lang="fr-FR" baseline="0" dirty="0"/>
          </a:p>
          <a:p>
            <a:endParaRPr lang="fr-FR" baseline="0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748932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Fonction anonyme</a:t>
            </a:r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1067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TRANSFORMATION - Action</a:t>
            </a:r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88068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Fermeture eclair</a:t>
            </a:r>
          </a:p>
        </p:txBody>
      </p:sp>
    </p:spTree>
    <p:extLst>
      <p:ext uri="{BB962C8B-B14F-4D97-AF65-F5344CB8AC3E}">
        <p14:creationId xmlns:p14="http://schemas.microsoft.com/office/powerpoint/2010/main" val="22780872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var array1 = new int[] { 1, 2, 3, 4, 5 }; </a:t>
            </a:r>
          </a:p>
          <a:p>
            <a:r>
              <a:rPr lang="en-US"/>
              <a:t>var array2 = new int[] { 6, 7, 8, 9, 10 };</a:t>
            </a:r>
            <a:r>
              <a:rPr lang="en-US" sz="110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// Add elements at each position together.</a:t>
            </a:r>
          </a:p>
          <a:p>
            <a:r>
              <a:rPr lang="en-US"/>
              <a:t>var zip = array1.</a:t>
            </a:r>
            <a:r>
              <a:rPr lang="en-US" b="1" u="sng">
                <a:effectLst/>
              </a:rPr>
              <a:t>Zip</a:t>
            </a:r>
            <a:r>
              <a:rPr lang="en-US"/>
              <a:t>(array2, (a, b) </a:t>
            </a:r>
            <a:r>
              <a:rPr lang="en-US">
                <a:effectLst/>
              </a:rPr>
              <a:t>=&gt;</a:t>
            </a:r>
            <a:r>
              <a:rPr lang="en-US"/>
              <a:t> (a + b));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4269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097911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93897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05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0501540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7213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3477567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33231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88884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457200"/>
            <a:ext cx="978557" cy="3938588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278351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648300" y="3175950"/>
            <a:ext cx="3530700" cy="11819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3600"/>
            </a:lvl1pPr>
            <a:lvl2pPr lvl="1">
              <a:spcBef>
                <a:spcPts val="0"/>
              </a:spcBef>
              <a:buSzPct val="100000"/>
              <a:defRPr sz="3600"/>
            </a:lvl2pPr>
            <a:lvl3pPr lvl="2">
              <a:spcBef>
                <a:spcPts val="0"/>
              </a:spcBef>
              <a:buSzPct val="100000"/>
              <a:defRPr sz="3600"/>
            </a:lvl3pPr>
            <a:lvl4pPr lvl="3">
              <a:spcBef>
                <a:spcPts val="0"/>
              </a:spcBef>
              <a:buSzPct val="100000"/>
              <a:defRPr sz="3600"/>
            </a:lvl4pPr>
            <a:lvl5pPr lvl="4">
              <a:spcBef>
                <a:spcPts val="0"/>
              </a:spcBef>
              <a:buSzPct val="100000"/>
              <a:defRPr sz="3600"/>
            </a:lvl5pPr>
            <a:lvl6pPr lvl="5">
              <a:spcBef>
                <a:spcPts val="0"/>
              </a:spcBef>
              <a:buSzPct val="100000"/>
              <a:defRPr sz="3600"/>
            </a:lvl6pPr>
            <a:lvl7pPr lvl="6">
              <a:spcBef>
                <a:spcPts val="0"/>
              </a:spcBef>
              <a:buSzPct val="100000"/>
              <a:defRPr sz="3600"/>
            </a:lvl7pPr>
            <a:lvl8pPr lvl="7">
              <a:spcBef>
                <a:spcPts val="0"/>
              </a:spcBef>
              <a:buSzPct val="100000"/>
              <a:defRPr sz="3600"/>
            </a:lvl8pPr>
            <a:lvl9pPr lvl="8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063955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ctrTitle"/>
          </p:nvPr>
        </p:nvSpPr>
        <p:spPr>
          <a:xfrm>
            <a:off x="648300" y="1354750"/>
            <a:ext cx="3522300" cy="298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3000"/>
            </a:lvl1pPr>
            <a:lvl2pPr lvl="1" rtl="0">
              <a:spcBef>
                <a:spcPts val="0"/>
              </a:spcBef>
              <a:buSzPct val="100000"/>
              <a:defRPr sz="3000"/>
            </a:lvl2pPr>
            <a:lvl3pPr lvl="2" rtl="0">
              <a:spcBef>
                <a:spcPts val="0"/>
              </a:spcBef>
              <a:buSzPct val="100000"/>
              <a:defRPr sz="3000"/>
            </a:lvl3pPr>
            <a:lvl4pPr lvl="3" rtl="0">
              <a:spcBef>
                <a:spcPts val="0"/>
              </a:spcBef>
              <a:buSzPct val="100000"/>
              <a:defRPr sz="3000"/>
            </a:lvl4pPr>
            <a:lvl5pPr lvl="4" rtl="0">
              <a:spcBef>
                <a:spcPts val="0"/>
              </a:spcBef>
              <a:buSzPct val="100000"/>
              <a:defRPr sz="3000"/>
            </a:lvl5pPr>
            <a:lvl6pPr lvl="5" rtl="0">
              <a:spcBef>
                <a:spcPts val="0"/>
              </a:spcBef>
              <a:buSzPct val="100000"/>
              <a:defRPr sz="3000"/>
            </a:lvl6pPr>
            <a:lvl7pPr lvl="6" rtl="0">
              <a:spcBef>
                <a:spcPts val="0"/>
              </a:spcBef>
              <a:buSzPct val="100000"/>
              <a:defRPr sz="3000"/>
            </a:lvl7pPr>
            <a:lvl8pPr lvl="7" rtl="0">
              <a:spcBef>
                <a:spcPts val="0"/>
              </a:spcBef>
              <a:buSzPct val="100000"/>
              <a:defRPr sz="3000"/>
            </a:lvl8pPr>
            <a:lvl9pPr lvl="8" rtl="0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ubTitle" idx="1"/>
          </p:nvPr>
        </p:nvSpPr>
        <p:spPr>
          <a:xfrm>
            <a:off x="6724950" y="3265700"/>
            <a:ext cx="1906199" cy="1031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576216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838350" y="893500"/>
            <a:ext cx="5324100" cy="485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838250" y="1504950"/>
            <a:ext cx="5324100" cy="2255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86751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63505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89420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83961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56297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66002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26911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386193"/>
            <a:ext cx="3385156" cy="4144828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55118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457200"/>
            <a:ext cx="6447501" cy="288428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81050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183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0" name="Rectangle 69">
            <a:extLst>
              <a:ext uri="{FF2B5EF4-FFF2-40B4-BE49-F238E27FC236}">
                <a16:creationId xmlns:a16="http://schemas.microsoft.com/office/drawing/2014/main" id="{2783C067-F8BF-4755-B516-8A0CD74CF6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98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Isosceles Triangle 71">
            <a:extLst>
              <a:ext uri="{FF2B5EF4-FFF2-40B4-BE49-F238E27FC236}">
                <a16:creationId xmlns:a16="http://schemas.microsoft.com/office/drawing/2014/main" id="{2ED796EC-E7FF-46DB-B912-FB08BF12AA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31947" cy="4249615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4" name="Isosceles Triangle 73">
            <a:extLst>
              <a:ext uri="{FF2B5EF4-FFF2-40B4-BE49-F238E27FC236}">
                <a16:creationId xmlns:a16="http://schemas.microsoft.com/office/drawing/2014/main" id="{549A2DAB-B431-487D-95AD-BB0FECB49E5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03900" y="2863850"/>
            <a:ext cx="3337719" cy="2279650"/>
          </a:xfrm>
          <a:prstGeom prst="triangle">
            <a:avLst>
              <a:gd name="adj" fmla="val 100000"/>
            </a:avLst>
          </a:prstGeom>
          <a:solidFill>
            <a:schemeClr val="accent1">
              <a:alpha val="8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6" name="Rectangle 27">
            <a:extLst>
              <a:ext uri="{FF2B5EF4-FFF2-40B4-BE49-F238E27FC236}">
                <a16:creationId xmlns:a16="http://schemas.microsoft.com/office/drawing/2014/main" id="{0819F787-32B4-46A8-BC57-C6571BCEE24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19230" y="0"/>
            <a:ext cx="1324770" cy="51435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C5ECDEE1-7093-418F-9CF5-24EEB115C1C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00950" y="0"/>
            <a:ext cx="1295400" cy="5143500"/>
          </a:xfrm>
          <a:prstGeom prst="line">
            <a:avLst/>
          </a:prstGeom>
          <a:ln w="15875" cap="sq">
            <a:solidFill>
              <a:schemeClr val="accent2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045062AF-EB11-4651-BC4A-4DA21768DE8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568950" y="2761059"/>
            <a:ext cx="3572668" cy="2382441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Shape 65"/>
          <p:cNvSpPr txBox="1">
            <a:spLocks noGrp="1"/>
          </p:cNvSpPr>
          <p:nvPr>
            <p:ph type="ctrTitle"/>
          </p:nvPr>
        </p:nvSpPr>
        <p:spPr>
          <a:xfrm>
            <a:off x="1130300" y="1047750"/>
            <a:ext cx="5825202" cy="1990377"/>
          </a:xfrm>
          <a:prstGeom prst="rect">
            <a:avLst/>
          </a:prstGeom>
        </p:spPr>
        <p:txBody>
          <a:bodyPr lIns="91425" tIns="91425" rIns="91425" bIns="91425" anchorCtr="0">
            <a:norm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Support de cours LINQ TO OBJECTS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50" y="112450"/>
            <a:ext cx="5324100" cy="485699"/>
          </a:xfrm>
        </p:spPr>
        <p:txBody>
          <a:bodyPr>
            <a:normAutofit fontScale="90000"/>
          </a:bodyPr>
          <a:lstStyle/>
          <a:p>
            <a:r>
              <a:rPr lang="fr-FR"/>
              <a:t>Pattern et exemples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49" y="800100"/>
            <a:ext cx="6229301" cy="3486150"/>
          </a:xfrm>
        </p:spPr>
        <p:txBody>
          <a:bodyPr/>
          <a:lstStyle/>
          <a:p>
            <a:r>
              <a:rPr lang="fr-FR"/>
              <a:t>(inputparameters) =&gt; expression</a:t>
            </a:r>
          </a:p>
          <a:p>
            <a:pPr>
              <a:buNone/>
            </a:pPr>
            <a:endParaRPr lang="fr-FR"/>
          </a:p>
          <a:p>
            <a:pPr>
              <a:buNone/>
            </a:pPr>
            <a:r>
              <a:rPr lang="fr-FR"/>
              <a:t>X=&gt;X+1</a:t>
            </a:r>
          </a:p>
          <a:p>
            <a:pPr>
              <a:buNone/>
            </a:pPr>
            <a:endParaRPr lang="fr-FR"/>
          </a:p>
          <a:p>
            <a:pPr>
              <a:buNone/>
            </a:pPr>
            <a:r>
              <a:rPr lang="fr-FR"/>
              <a:t>(X,Y) =&gt; X*Y</a:t>
            </a:r>
          </a:p>
          <a:p>
            <a:pPr>
              <a:buNone/>
            </a:pPr>
            <a:endParaRPr lang="fr-FR"/>
          </a:p>
          <a:p>
            <a:pPr>
              <a:buNone/>
            </a:pPr>
            <a:r>
              <a:rPr lang="en-US"/>
              <a:t>(int x, string s) =&gt; s.Length &gt; x;</a:t>
            </a:r>
          </a:p>
          <a:p>
            <a:pPr>
              <a:buNone/>
            </a:pPr>
            <a:endParaRPr lang="en-US"/>
          </a:p>
          <a:p>
            <a:pPr>
              <a:buNone/>
            </a:pPr>
            <a:r>
              <a:rPr lang="en-US"/>
              <a:t>X =&gt; Console.WriteLine(X);</a:t>
            </a:r>
          </a:p>
          <a:p>
            <a:endParaRPr lang="en-US"/>
          </a:p>
          <a:p>
            <a:pPr>
              <a:buNone/>
            </a:pPr>
            <a:endParaRPr lang="fr-FR"/>
          </a:p>
          <a:p>
            <a:endParaRPr lang="fr-FR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3550" y="874411"/>
            <a:ext cx="3181350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536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300" y="1354750"/>
            <a:ext cx="3266475" cy="1036025"/>
          </a:xfrm>
        </p:spPr>
        <p:txBody>
          <a:bodyPr/>
          <a:lstStyle/>
          <a:p>
            <a:r>
              <a:rPr lang="fr-FR"/>
              <a:t>Requetes LINQ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8406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/>
              <a:t>Quel objet peut utiliser LINQ 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50" y="1504950"/>
            <a:ext cx="5324200" cy="1743075"/>
          </a:xfrm>
        </p:spPr>
        <p:txBody>
          <a:bodyPr/>
          <a:lstStyle/>
          <a:p>
            <a:r>
              <a:rPr lang="fr-FR"/>
              <a:t>Les méthodes de LINQ sont accessibles à tout objet qui implémente </a:t>
            </a:r>
            <a:r>
              <a:rPr lang="fr-FR" b="1"/>
              <a:t>Ienumerable&lt;T&gt;</a:t>
            </a:r>
          </a:p>
          <a:p>
            <a:endParaRPr lang="fr-FR" b="1"/>
          </a:p>
          <a:p>
            <a:r>
              <a:rPr lang="fr-FR"/>
              <a:t>Ex : List, Array,Queue,Stack …</a:t>
            </a:r>
          </a:p>
        </p:txBody>
      </p:sp>
    </p:spTree>
    <p:extLst>
      <p:ext uri="{BB962C8B-B14F-4D97-AF65-F5344CB8AC3E}">
        <p14:creationId xmlns:p14="http://schemas.microsoft.com/office/powerpoint/2010/main" val="37309906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/>
              <a:t>Méthodes disponibles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50" y="1504949"/>
            <a:ext cx="5324100" cy="3438525"/>
          </a:xfrm>
        </p:spPr>
        <p:txBody>
          <a:bodyPr/>
          <a:lstStyle/>
          <a:p>
            <a:r>
              <a:rPr lang="fr-FR" b="1">
                <a:solidFill>
                  <a:schemeClr val="accent1"/>
                </a:solidFill>
              </a:rPr>
              <a:t>Where</a:t>
            </a:r>
            <a:r>
              <a:rPr lang="fr-FR"/>
              <a:t>: permet de filtrer les résultats</a:t>
            </a:r>
          </a:p>
          <a:p>
            <a:endParaRPr lang="fr-FR"/>
          </a:p>
          <a:p>
            <a:endParaRPr lang="fr-FR"/>
          </a:p>
          <a:p>
            <a:r>
              <a:rPr lang="fr-FR" b="1">
                <a:solidFill>
                  <a:schemeClr val="accent1"/>
                </a:solidFill>
              </a:rPr>
              <a:t>FirstOrDefault</a:t>
            </a:r>
            <a:r>
              <a:rPr lang="fr-FR">
                <a:solidFill>
                  <a:schemeClr val="accent1"/>
                </a:solidFill>
              </a:rPr>
              <a:t> </a:t>
            </a:r>
            <a:r>
              <a:rPr lang="fr-FR"/>
              <a:t>: Permet de récupérer 1 objet.</a:t>
            </a:r>
          </a:p>
          <a:p>
            <a:endParaRPr lang="fr-FR"/>
          </a:p>
          <a:p>
            <a:endParaRPr lang="fr-FR"/>
          </a:p>
          <a:p>
            <a:r>
              <a:rPr lang="fr-FR" b="1">
                <a:solidFill>
                  <a:schemeClr val="accent1"/>
                </a:solidFill>
              </a:rPr>
              <a:t>Select</a:t>
            </a:r>
            <a:r>
              <a:rPr lang="fr-FR"/>
              <a:t> : Permet de faire des projections et transformations</a:t>
            </a:r>
          </a:p>
          <a:p>
            <a:endParaRPr lang="fr-FR"/>
          </a:p>
          <a:p>
            <a:endParaRPr lang="fr-FR"/>
          </a:p>
          <a:p>
            <a:endParaRPr lang="fr-FR"/>
          </a:p>
          <a:p>
            <a:pPr>
              <a:buNone/>
            </a:pPr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2081212"/>
            <a:ext cx="5353050" cy="4095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900" y="3265350"/>
            <a:ext cx="6076950" cy="3619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4900" y="4401863"/>
            <a:ext cx="3476625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8591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/>
              <a:t>Exercice 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i="1" dirty="0"/>
              <a:t> var </a:t>
            </a:r>
            <a:r>
              <a:rPr lang="fr-FR" i="1" dirty="0" err="1"/>
              <a:t>list</a:t>
            </a:r>
            <a:r>
              <a:rPr lang="fr-FR" i="1" dirty="0"/>
              <a:t> = </a:t>
            </a:r>
            <a:r>
              <a:rPr lang="fr-FR" i="1" dirty="0" err="1"/>
              <a:t>Enumerable.Range</a:t>
            </a:r>
            <a:r>
              <a:rPr lang="fr-FR" i="1" dirty="0"/>
              <a:t>(0, 500).</a:t>
            </a:r>
            <a:r>
              <a:rPr lang="fr-FR" i="1" dirty="0" err="1"/>
              <a:t>ToList</a:t>
            </a:r>
            <a:r>
              <a:rPr lang="fr-FR" i="1" dirty="0"/>
              <a:t>();</a:t>
            </a:r>
          </a:p>
          <a:p>
            <a:endParaRPr lang="fr-FR" dirty="0"/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Ne récupérer que les valeurs paires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Récupérer que la valeur 250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Diviser par 2 toutes les valeurs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056231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/>
              <a:t>Autres méthodes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50" y="1504950"/>
            <a:ext cx="6534100" cy="3733800"/>
          </a:xfrm>
        </p:spPr>
        <p:txBody>
          <a:bodyPr/>
          <a:lstStyle/>
          <a:p>
            <a:r>
              <a:rPr lang="fr-FR">
                <a:solidFill>
                  <a:schemeClr val="accent1"/>
                </a:solidFill>
              </a:rPr>
              <a:t>Average</a:t>
            </a:r>
            <a:r>
              <a:rPr lang="fr-FR"/>
              <a:t>() : calcule une moyenne</a:t>
            </a:r>
          </a:p>
          <a:p>
            <a:r>
              <a:rPr lang="fr-FR">
                <a:solidFill>
                  <a:schemeClr val="accent1"/>
                </a:solidFill>
              </a:rPr>
              <a:t>Count</a:t>
            </a:r>
            <a:r>
              <a:rPr lang="fr-FR"/>
              <a:t>() :  calcule le nombre d’elements</a:t>
            </a:r>
          </a:p>
          <a:p>
            <a:r>
              <a:rPr lang="fr-FR">
                <a:solidFill>
                  <a:schemeClr val="accent1"/>
                </a:solidFill>
              </a:rPr>
              <a:t>Take, TakeWhile</a:t>
            </a:r>
            <a:r>
              <a:rPr lang="fr-FR"/>
              <a:t>() : prend les elemetns tant que la condition est vraie </a:t>
            </a:r>
          </a:p>
          <a:p>
            <a:r>
              <a:rPr lang="fr-FR">
                <a:solidFill>
                  <a:schemeClr val="accent1"/>
                </a:solidFill>
              </a:rPr>
              <a:t>Sum</a:t>
            </a:r>
            <a:r>
              <a:rPr lang="fr-FR"/>
              <a:t>() : fait une somme</a:t>
            </a:r>
          </a:p>
          <a:p>
            <a:r>
              <a:rPr lang="fr-FR">
                <a:solidFill>
                  <a:schemeClr val="accent1"/>
                </a:solidFill>
              </a:rPr>
              <a:t>OrderBy()</a:t>
            </a:r>
            <a:r>
              <a:rPr lang="fr-FR"/>
              <a:t>, </a:t>
            </a:r>
            <a:r>
              <a:rPr lang="fr-FR">
                <a:solidFill>
                  <a:schemeClr val="accent1"/>
                </a:solidFill>
              </a:rPr>
              <a:t>OrderByDescending()</a:t>
            </a:r>
            <a:r>
              <a:rPr lang="fr-FR"/>
              <a:t> : tri</a:t>
            </a:r>
          </a:p>
          <a:p>
            <a:r>
              <a:rPr lang="fr-FR">
                <a:solidFill>
                  <a:schemeClr val="accent1"/>
                </a:solidFill>
              </a:rPr>
              <a:t>Min</a:t>
            </a:r>
            <a:r>
              <a:rPr lang="fr-FR"/>
              <a:t>(),</a:t>
            </a:r>
            <a:r>
              <a:rPr lang="fr-FR">
                <a:solidFill>
                  <a:schemeClr val="accent1"/>
                </a:solidFill>
              </a:rPr>
              <a:t>Max</a:t>
            </a:r>
            <a:r>
              <a:rPr lang="fr-FR"/>
              <a:t>() : obtient la valeur min ou max</a:t>
            </a:r>
          </a:p>
        </p:txBody>
      </p:sp>
    </p:spTree>
    <p:extLst>
      <p:ext uri="{BB962C8B-B14F-4D97-AF65-F5344CB8AC3E}">
        <p14:creationId xmlns:p14="http://schemas.microsoft.com/office/powerpoint/2010/main" val="26743592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/>
              <a:t>Exercice 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50" y="1504950"/>
            <a:ext cx="6229300" cy="3409950"/>
          </a:xfrm>
        </p:spPr>
        <p:txBody>
          <a:bodyPr/>
          <a:lstStyle/>
          <a:p>
            <a:pPr>
              <a:buNone/>
            </a:pPr>
            <a:r>
              <a:rPr lang="fr-FR" i="1"/>
              <a:t>var list = Enumerable.Range(0, 500).ToList();</a:t>
            </a:r>
          </a:p>
          <a:p>
            <a:pPr>
              <a:buNone/>
            </a:pPr>
            <a:endParaRPr lang="fr-FR" i="1"/>
          </a:p>
          <a:p>
            <a:pPr marL="457200" indent="-457200">
              <a:buFont typeface="+mj-lt"/>
              <a:buAutoNum type="arabicPeriod"/>
            </a:pPr>
            <a:r>
              <a:rPr lang="fr-FR"/>
              <a:t>Quel est le nombre d’éléments qui sont des multiples de 3 ?</a:t>
            </a:r>
          </a:p>
          <a:p>
            <a:pPr marL="457200" indent="-457200">
              <a:buFont typeface="+mj-lt"/>
              <a:buAutoNum type="arabicPeriod"/>
            </a:pPr>
            <a:r>
              <a:rPr lang="fr-FR"/>
              <a:t>Quelle est la somme des élements  supérieurs à 20 ?</a:t>
            </a:r>
          </a:p>
          <a:p>
            <a:pPr marL="457200" indent="-457200">
              <a:buFont typeface="+mj-lt"/>
              <a:buAutoNum type="arabicPeriod"/>
            </a:pPr>
            <a:r>
              <a:rPr lang="fr-FR"/>
              <a:t>Quelles est la moyenne des multiples de 3 ?</a:t>
            </a:r>
          </a:p>
          <a:p>
            <a:pPr marL="457200" indent="-457200">
              <a:buFont typeface="+mj-lt"/>
              <a:buAutoNum type="arabicPeriod"/>
            </a:pPr>
            <a:r>
              <a:rPr lang="fr-FR"/>
              <a:t>Inverser l’ordre des données de 2 manières différentes </a:t>
            </a:r>
          </a:p>
          <a:p>
            <a:pPr marL="457200" indent="-457200">
              <a:buFont typeface="+mj-lt"/>
              <a:buAutoNum type="arabicPeriod"/>
            </a:pPr>
            <a:r>
              <a:rPr lang="fr-FR"/>
              <a:t>Quelle est la valeur minimale de la liste ?</a:t>
            </a:r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79916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/>
              <a:t>Aggregate : Autre méthode LINQ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475" y="1198680"/>
            <a:ext cx="5324100" cy="2255700"/>
          </a:xfrm>
        </p:spPr>
        <p:txBody>
          <a:bodyPr/>
          <a:lstStyle/>
          <a:p>
            <a:endParaRPr lang="fr-FR" dirty="0">
              <a:solidFill>
                <a:schemeClr val="accent1"/>
              </a:solidFill>
            </a:endParaRPr>
          </a:p>
          <a:p>
            <a:r>
              <a:rPr lang="fr-FR" dirty="0" err="1">
                <a:solidFill>
                  <a:schemeClr val="accent1"/>
                </a:solidFill>
              </a:rPr>
              <a:t>Aggregate</a:t>
            </a:r>
            <a:r>
              <a:rPr lang="fr-FR" dirty="0">
                <a:solidFill>
                  <a:schemeClr val="accent1"/>
                </a:solidFill>
              </a:rPr>
              <a:t>() : </a:t>
            </a:r>
            <a:r>
              <a:rPr lang="fr-FR" dirty="0">
                <a:solidFill>
                  <a:schemeClr val="tx1"/>
                </a:solidFill>
              </a:rPr>
              <a:t>Fait une </a:t>
            </a:r>
            <a:r>
              <a:rPr lang="fr-FR" dirty="0" smtClean="0">
                <a:solidFill>
                  <a:schemeClr val="tx1"/>
                </a:solidFill>
              </a:rPr>
              <a:t>opération </a:t>
            </a:r>
            <a:r>
              <a:rPr lang="fr-FR" dirty="0">
                <a:solidFill>
                  <a:schemeClr val="tx1"/>
                </a:solidFill>
              </a:rPr>
              <a:t>sur chaque </a:t>
            </a:r>
            <a:r>
              <a:rPr lang="fr-FR" dirty="0" err="1">
                <a:solidFill>
                  <a:schemeClr val="tx1"/>
                </a:solidFill>
              </a:rPr>
              <a:t>élement</a:t>
            </a:r>
            <a:r>
              <a:rPr lang="fr-FR" dirty="0">
                <a:solidFill>
                  <a:schemeClr val="tx1"/>
                </a:solidFill>
              </a:rPr>
              <a:t> de la liste en prenant en compte les opérations effectuées</a:t>
            </a:r>
          </a:p>
          <a:p>
            <a:endParaRPr lang="fr-F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225" y="2272306"/>
            <a:ext cx="5086350" cy="9048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125" y="3222563"/>
            <a:ext cx="5181600" cy="8477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7125" y="4000038"/>
            <a:ext cx="7267575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5599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50" y="598225"/>
            <a:ext cx="5324100" cy="485699"/>
          </a:xfrm>
        </p:spPr>
        <p:txBody>
          <a:bodyPr>
            <a:normAutofit fontScale="90000"/>
          </a:bodyPr>
          <a:lstStyle/>
          <a:p>
            <a:r>
              <a:rPr lang="fr-FR"/>
              <a:t>Zip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50" y="1152525"/>
            <a:ext cx="5324100" cy="2255700"/>
          </a:xfrm>
        </p:spPr>
        <p:txBody>
          <a:bodyPr/>
          <a:lstStyle/>
          <a:p>
            <a:r>
              <a:rPr lang="fr-FR">
                <a:solidFill>
                  <a:schemeClr val="accent1"/>
                </a:solidFill>
              </a:rPr>
              <a:t>Zip</a:t>
            </a:r>
            <a:r>
              <a:rPr lang="fr-FR"/>
              <a:t>() : Fusionne 2 séquences d’élements avec une fonction de selection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857576"/>
            <a:ext cx="62865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3324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/>
              <a:t>Exercice Zip ou Aggregate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/>
              <a:t>var array1 = new int[] { 1, 2, 3, 4, 5 };</a:t>
            </a:r>
          </a:p>
          <a:p>
            <a:pPr>
              <a:buNone/>
            </a:pPr>
            <a:r>
              <a:rPr lang="en-US"/>
              <a:t>var array2 = new int[] { 6, 7, 8, 9, 10 };</a:t>
            </a:r>
          </a:p>
          <a:p>
            <a:pPr>
              <a:buNone/>
            </a:pPr>
            <a:endParaRPr lang="en-US"/>
          </a:p>
          <a:p>
            <a:pPr>
              <a:buNone/>
            </a:pPr>
            <a:r>
              <a:rPr lang="en-US"/>
              <a:t>1) Générer un tableau {7,9,11,13,15} qui fait la somme une à une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671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/>
              <a:t>Comment était la vie avant LINQ ?</a:t>
            </a:r>
          </a:p>
        </p:txBody>
      </p:sp>
    </p:spTree>
    <p:extLst>
      <p:ext uri="{BB962C8B-B14F-4D97-AF65-F5344CB8AC3E}">
        <p14:creationId xmlns:p14="http://schemas.microsoft.com/office/powerpoint/2010/main" val="1129446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268" y="866204"/>
            <a:ext cx="7595967" cy="485699"/>
          </a:xfrm>
        </p:spPr>
        <p:txBody>
          <a:bodyPr>
            <a:normAutofit fontScale="90000"/>
          </a:bodyPr>
          <a:lstStyle/>
          <a:p>
            <a:r>
              <a:rPr lang="fr-FR"/>
              <a:t>Hétérogénéité de la manipulation de données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268" y="1913878"/>
            <a:ext cx="6877050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214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268" y="866204"/>
            <a:ext cx="7595967" cy="485699"/>
          </a:xfrm>
        </p:spPr>
        <p:txBody>
          <a:bodyPr>
            <a:normAutofit fontScale="90000"/>
          </a:bodyPr>
          <a:lstStyle/>
          <a:p>
            <a:r>
              <a:rPr lang="fr-FR"/>
              <a:t>LINQ = Langage Integrated Query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9601" y="1351903"/>
            <a:ext cx="5105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>
                <a:latin typeface="Karla" panose="020B0604020202020204" charset="0"/>
                <a:ea typeface="Karla" panose="020B0604020202020204" charset="0"/>
              </a:rPr>
              <a:t>Proposer des methodes pour manipuler les données de manière homogène où qu’elles soient stockées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9601" y="3094978"/>
            <a:ext cx="5105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>
                <a:latin typeface="Karla" panose="020B0604020202020204" charset="0"/>
                <a:ea typeface="Karla" panose="020B0604020202020204" charset="0"/>
              </a:rPr>
              <a:t>Les requetes LINQ peuvent s’executer sur des Collections, XML, Base de données</a:t>
            </a:r>
          </a:p>
        </p:txBody>
      </p:sp>
    </p:spTree>
    <p:extLst>
      <p:ext uri="{BB962C8B-B14F-4D97-AF65-F5344CB8AC3E}">
        <p14:creationId xmlns:p14="http://schemas.microsoft.com/office/powerpoint/2010/main" val="1983391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7" y="452437"/>
            <a:ext cx="8753475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478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/>
              <a:t>Démo avec et sans LINQ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8523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/>
              <a:t>Programme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50" y="1504950"/>
            <a:ext cx="6038800" cy="272415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fr-FR" sz="2800"/>
              <a:t>Fondations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800"/>
              <a:t>Requetes basiques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800"/>
              <a:t>Filtrage, Tri, Projection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800"/>
              <a:t>Groupby, Join, Aggregation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800"/>
              <a:t>Application sur un fichier XML</a:t>
            </a:r>
          </a:p>
        </p:txBody>
      </p:sp>
    </p:spTree>
    <p:extLst>
      <p:ext uri="{BB962C8B-B14F-4D97-AF65-F5344CB8AC3E}">
        <p14:creationId xmlns:p14="http://schemas.microsoft.com/office/powerpoint/2010/main" val="2094533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300" y="1354750"/>
            <a:ext cx="3266475" cy="1036025"/>
          </a:xfrm>
        </p:spPr>
        <p:txBody>
          <a:bodyPr>
            <a:normAutofit fontScale="90000"/>
          </a:bodyPr>
          <a:lstStyle/>
          <a:p>
            <a:r>
              <a:rPr lang="fr-FR"/>
              <a:t>LINQ</a:t>
            </a:r>
            <a:br>
              <a:rPr lang="fr-FR"/>
            </a:br>
            <a:r>
              <a:rPr lang="fr-FR"/>
              <a:t>Fondations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8548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/>
              <a:t>Lambda expressions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49" y="1504949"/>
            <a:ext cx="7810451" cy="2952751"/>
          </a:xfrm>
        </p:spPr>
        <p:txBody>
          <a:bodyPr/>
          <a:lstStyle/>
          <a:p>
            <a:r>
              <a:rPr lang="fr-FR" sz="1600"/>
              <a:t>Une </a:t>
            </a:r>
            <a:r>
              <a:rPr lang="fr-FR" sz="1600" i="1"/>
              <a:t>expression lambda</a:t>
            </a:r>
            <a:r>
              <a:rPr lang="fr-FR" sz="1600"/>
              <a:t> est un bloc de code (une expression ou un bloc d’instructions) qui est traité comme un objet.</a:t>
            </a:r>
          </a:p>
          <a:p>
            <a:pPr>
              <a:buNone/>
            </a:pPr>
            <a:endParaRPr lang="fr-FR" sz="1600"/>
          </a:p>
          <a:p>
            <a:r>
              <a:rPr lang="fr-FR" sz="1600"/>
              <a:t>Elle peut être passée comme argument à des méthodes, et peut aussi être retournée par des appels de méthode. </a:t>
            </a:r>
          </a:p>
          <a:p>
            <a:endParaRPr lang="fr-FR" sz="1400"/>
          </a:p>
          <a:p>
            <a:r>
              <a:rPr lang="fr-FR" sz="1600"/>
              <a:t>Une expression lambda comportant une expression à droite </a:t>
            </a:r>
          </a:p>
          <a:p>
            <a:pPr>
              <a:buNone/>
            </a:pPr>
            <a:r>
              <a:rPr lang="fr-FR" sz="1600"/>
              <a:t>de l’opérateur </a:t>
            </a:r>
            <a:r>
              <a:rPr lang="fr-FR" sz="1600" b="1"/>
              <a:t>=&gt;</a:t>
            </a:r>
            <a:r>
              <a:rPr lang="fr-FR" sz="1600"/>
              <a:t> est appelée expression lambda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8650" y="931561"/>
            <a:ext cx="3181350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31583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373</TotalTime>
  <Words>686</Words>
  <Application>Microsoft Office PowerPoint</Application>
  <PresentationFormat>Affichage à l'écran (16:9)</PresentationFormat>
  <Paragraphs>112</Paragraphs>
  <Slides>19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4" baseType="lpstr">
      <vt:lpstr>Trebuchet MS</vt:lpstr>
      <vt:lpstr>Wingdings 3</vt:lpstr>
      <vt:lpstr>Arial</vt:lpstr>
      <vt:lpstr>Karla</vt:lpstr>
      <vt:lpstr>Facette</vt:lpstr>
      <vt:lpstr>Support de cours LINQ TO OBJECTS</vt:lpstr>
      <vt:lpstr>Comment était la vie avant LINQ ?</vt:lpstr>
      <vt:lpstr>Hétérogénéité de la manipulation de données</vt:lpstr>
      <vt:lpstr>LINQ = Langage Integrated Query</vt:lpstr>
      <vt:lpstr>Présentation PowerPoint</vt:lpstr>
      <vt:lpstr>Démo avec et sans LINQ</vt:lpstr>
      <vt:lpstr>Programme</vt:lpstr>
      <vt:lpstr>LINQ Fondations</vt:lpstr>
      <vt:lpstr>Lambda expressions</vt:lpstr>
      <vt:lpstr>Pattern et exemples</vt:lpstr>
      <vt:lpstr>Requetes LINQ</vt:lpstr>
      <vt:lpstr>Quel objet peut utiliser LINQ ?</vt:lpstr>
      <vt:lpstr>Méthodes disponibles</vt:lpstr>
      <vt:lpstr>Exercice 1</vt:lpstr>
      <vt:lpstr>Autres méthodes </vt:lpstr>
      <vt:lpstr>Exercice 2</vt:lpstr>
      <vt:lpstr>Aggregate : Autre méthode LINQ</vt:lpstr>
      <vt:lpstr>Zip</vt:lpstr>
      <vt:lpstr>Exercice Zip ou Aggregate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Support de cours ASP.NET</dc:title>
  <dc:creator>bbrice</dc:creator>
  <cp:lastModifiedBy>stagiaire</cp:lastModifiedBy>
  <cp:revision>34</cp:revision>
  <dcterms:modified xsi:type="dcterms:W3CDTF">2019-10-15T13:53:24Z</dcterms:modified>
</cp:coreProperties>
</file>