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303" r:id="rId4"/>
    <p:sldId id="304" r:id="rId5"/>
    <p:sldId id="308" r:id="rId6"/>
    <p:sldId id="310" r:id="rId7"/>
    <p:sldId id="318" r:id="rId8"/>
    <p:sldId id="305" r:id="rId9"/>
    <p:sldId id="307" r:id="rId10"/>
    <p:sldId id="306" r:id="rId11"/>
    <p:sldId id="313" r:id="rId12"/>
    <p:sldId id="312" r:id="rId13"/>
    <p:sldId id="316" r:id="rId14"/>
    <p:sldId id="317" r:id="rId15"/>
    <p:sldId id="311" r:id="rId16"/>
    <p:sldId id="314" r:id="rId17"/>
    <p:sldId id="315" r:id="rId18"/>
    <p:sldId id="320" r:id="rId19"/>
    <p:sldId id="321" r:id="rId20"/>
    <p:sldId id="322" r:id="rId21"/>
    <p:sldId id="319" r:id="rId22"/>
    <p:sldId id="331" r:id="rId23"/>
    <p:sldId id="333" r:id="rId24"/>
    <p:sldId id="332" r:id="rId25"/>
    <p:sldId id="323" r:id="rId26"/>
    <p:sldId id="330" r:id="rId27"/>
    <p:sldId id="329" r:id="rId28"/>
    <p:sldId id="335" r:id="rId29"/>
    <p:sldId id="336" r:id="rId30"/>
    <p:sldId id="337" r:id="rId31"/>
    <p:sldId id="324" r:id="rId32"/>
    <p:sldId id="325" r:id="rId33"/>
    <p:sldId id="327" r:id="rId34"/>
    <p:sldId id="341" r:id="rId35"/>
    <p:sldId id="339" r:id="rId36"/>
    <p:sldId id="344" r:id="rId37"/>
    <p:sldId id="346" r:id="rId38"/>
    <p:sldId id="348" r:id="rId39"/>
    <p:sldId id="349" r:id="rId40"/>
    <p:sldId id="347" r:id="rId41"/>
    <p:sldId id="350" r:id="rId42"/>
    <p:sldId id="352" r:id="rId43"/>
    <p:sldId id="357" r:id="rId44"/>
    <p:sldId id="356" r:id="rId45"/>
    <p:sldId id="359" r:id="rId46"/>
    <p:sldId id="326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23" autoAdjust="0"/>
    <p:restoredTop sz="85380" autoAdjust="0"/>
  </p:normalViewPr>
  <p:slideViewPr>
    <p:cSldViewPr snapToGrid="0">
      <p:cViewPr varScale="1">
        <p:scale>
          <a:sx n="68" d="100"/>
          <a:sy n="68" d="100"/>
        </p:scale>
        <p:origin x="57" y="342"/>
      </p:cViewPr>
      <p:guideLst/>
    </p:cSldViewPr>
  </p:slideViewPr>
  <p:notesTextViewPr>
    <p:cViewPr>
      <p:scale>
        <a:sx n="1" d="1"/>
        <a:sy n="1" d="1"/>
      </p:scale>
      <p:origin x="0" y="-27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F6475-3C62-4305-BA5B-4918360E344F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078F8-852B-4633-8BB2-47D57304C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90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tc.edu.cn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Testing</a:t>
            </a:r>
            <a:r>
              <a:rPr lang="en-US" altLang="zh-CN" baseline="0" dirty="0" smtClean="0"/>
              <a:t> now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932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baseline="0" dirty="0" smtClean="0"/>
              <a:t>只需按 </a:t>
            </a:r>
            <a:r>
              <a:rPr lang="en-US" altLang="zh-CN" baseline="0" dirty="0" smtClean="0"/>
              <a:t>^Z </a:t>
            </a:r>
            <a:r>
              <a:rPr lang="zh-CN" altLang="en-US" baseline="0" dirty="0" smtClean="0"/>
              <a:t>即可，这时任务被停止，不再执行，不属于后台作业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Ctrl-Z </a:t>
            </a:r>
            <a:r>
              <a:rPr lang="zh-CN" altLang="en-US" baseline="0" dirty="0" smtClean="0"/>
              <a:t>其实是发送了 </a:t>
            </a:r>
            <a:r>
              <a:rPr lang="en-US" altLang="zh-CN" baseline="0" dirty="0" smtClean="0"/>
              <a:t>SIGTSTP </a:t>
            </a:r>
            <a:r>
              <a:rPr lang="zh-CN" altLang="en-US" baseline="0" dirty="0" smtClean="0"/>
              <a:t>信号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also the job that </a:t>
            </a:r>
            <a:r>
              <a:rPr lang="en-US" altLang="zh-CN" dirty="0" err="1" smtClean="0"/>
              <a:t>fg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altLang="zh-CN" dirty="0" err="1" smtClean="0"/>
              <a:t>bg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without argument deal with.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850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当前任务：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the most recently suspended job if there are suspended ones, or the most recently started one if they are all running.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5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讲讲“通知”（</a:t>
            </a:r>
            <a:r>
              <a:rPr lang="en-US" altLang="zh-CN" dirty="0" smtClean="0"/>
              <a:t>notify</a:t>
            </a:r>
            <a:r>
              <a:rPr lang="zh-CN" altLang="en-US" dirty="0" smtClean="0"/>
              <a:t>）的意思。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Shell </a:t>
            </a:r>
            <a:r>
              <a:rPr lang="zh-CN" altLang="en-US" dirty="0" smtClean="0"/>
              <a:t>对作业状态改变的通知不是实时的。以 </a:t>
            </a:r>
            <a:r>
              <a:rPr lang="en-US" altLang="zh-CN" dirty="0" smtClean="0"/>
              <a:t>sleep</a:t>
            </a:r>
            <a:r>
              <a:rPr lang="en-US" altLang="zh-CN" baseline="0" dirty="0" smtClean="0"/>
              <a:t> 2&amp; </a:t>
            </a:r>
            <a:r>
              <a:rPr lang="zh-CN" altLang="en-US" baseline="0" dirty="0" smtClean="0"/>
              <a:t>为例。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630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演示，要求学生手动操作，回答问题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539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演示，要求学生手动操作，通过实验回答这些问题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Jobspec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语法课上不讲，留作课后练习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注意标题的变化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268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实践练习：暂停一个后台任务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提醒：有的终端可以没有作业控制功能。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提醒，这些是 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的功能，不存在 </a:t>
            </a:r>
            <a:r>
              <a:rPr lang="en-US" altLang="zh-CN" dirty="0" smtClean="0"/>
              <a:t>{/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,}/bin/</a:t>
            </a:r>
            <a:r>
              <a:rPr lang="en-US" altLang="zh-CN" dirty="0" err="1" smtClean="0"/>
              <a:t>fg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man 1 bash </a:t>
            </a:r>
            <a:r>
              <a:rPr lang="zh-CN" altLang="en-US" dirty="0" smtClean="0"/>
              <a:t>可以看到文档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893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aseline="0" dirty="0" smtClean="0"/>
              <a:t>讲解 </a:t>
            </a:r>
            <a:r>
              <a:rPr lang="en-US" altLang="zh-CN" baseline="0" dirty="0" smtClean="0"/>
              <a:t>SIGHUP </a:t>
            </a:r>
            <a:r>
              <a:rPr lang="zh-CN" altLang="en-US" baseline="0" dirty="0" smtClean="0"/>
              <a:t>的背景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Unix</a:t>
            </a:r>
            <a:r>
              <a:rPr lang="zh-CN" altLang="en-US" baseline="0" dirty="0" smtClean="0"/>
              <a:t> 出现的历史背景（</a:t>
            </a:r>
            <a:r>
              <a:rPr lang="en-US" altLang="zh-CN" baseline="0" dirty="0" smtClean="0"/>
              <a:t>what is </a:t>
            </a:r>
            <a:r>
              <a:rPr lang="en-US" altLang="zh-CN" baseline="0" dirty="0" err="1" smtClean="0"/>
              <a:t>tty</a:t>
            </a:r>
            <a:r>
              <a:rPr lang="zh-CN" altLang="en-US" baseline="0" dirty="0" smtClean="0"/>
              <a:t>）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Unix </a:t>
            </a:r>
            <a:r>
              <a:rPr lang="zh-CN" altLang="en-US" baseline="0" dirty="0" smtClean="0"/>
              <a:t>的多用户特点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控制终端</a:t>
            </a:r>
            <a:endParaRPr lang="en-US" altLang="zh-CN" baseline="0" dirty="0" smtClean="0"/>
          </a:p>
          <a:p>
            <a:pPr marL="685800" lvl="1" indent="-228600">
              <a:buAutoNum type="arabicPeriod"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由系统分配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eriod"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processes created with </a:t>
            </a:r>
            <a:r>
              <a:rPr lang="en-US" altLang="zh-CN" dirty="0" smtClean="0"/>
              <a:t>fork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inherit the controlling terminal from their parent process.</a:t>
            </a:r>
          </a:p>
          <a:p>
            <a:pPr marL="685800" lvl="1" indent="-228600">
              <a:buAutoNum type="arabicPeriod"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way, all the processes in a session inherit the controlling terminal from the session leader.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522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aseline="0" dirty="0" smtClean="0"/>
              <a:t>一旦控制终端掉线，则 </a:t>
            </a:r>
            <a:r>
              <a:rPr lang="en-US" altLang="zh-CN" baseline="0" dirty="0" smtClean="0"/>
              <a:t>SIGHUP </a:t>
            </a:r>
            <a:r>
              <a:rPr lang="zh-CN" altLang="en-US" baseline="0" dirty="0" smtClean="0"/>
              <a:t>被发往相应作业，默认行为是终止程序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-&gt; this is logical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804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Next: </a:t>
            </a:r>
            <a:r>
              <a:rPr lang="en-US" altLang="zh-CN" dirty="0" err="1" smtClean="0"/>
              <a:t>tmux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284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apt-get install </a:t>
            </a:r>
            <a:r>
              <a:rPr lang="en-US" altLang="zh-CN" dirty="0" err="1" smtClean="0"/>
              <a:t>tmux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21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只要我们在用计算机，我们就已经接触了一个个的进程。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839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如果有 </a:t>
            </a:r>
            <a:r>
              <a:rPr lang="en-US" altLang="zh-CN" dirty="0" smtClean="0"/>
              <a:t>GUI </a:t>
            </a:r>
            <a:r>
              <a:rPr lang="zh-CN" altLang="en-US" dirty="0" smtClean="0"/>
              <a:t>终端模拟器，其实对 </a:t>
            </a:r>
            <a:r>
              <a:rPr lang="en-US" altLang="zh-CN" dirty="0" err="1" smtClean="0"/>
              <a:t>tmux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的需求并不是很迫切？</a:t>
            </a:r>
            <a:endParaRPr lang="en-US" altLang="zh-CN" dirty="0" smtClean="0"/>
          </a:p>
          <a:p>
            <a:r>
              <a:rPr lang="zh-CN" altLang="en-US" dirty="0" smtClean="0"/>
              <a:t>在 </a:t>
            </a:r>
            <a:r>
              <a:rPr lang="en-US" altLang="zh-CN" dirty="0" smtClean="0"/>
              <a:t>WSL </a:t>
            </a:r>
            <a:r>
              <a:rPr lang="zh-CN" altLang="en-US" dirty="0" smtClean="0"/>
              <a:t>中非常有用。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159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Ps</a:t>
            </a:r>
            <a:r>
              <a:rPr lang="en-US" altLang="zh-CN" baseline="0" dirty="0" smtClean="0"/>
              <a:t> = process status</a:t>
            </a:r>
            <a:endParaRPr lang="en-US" altLang="zh-CN" dirty="0" smtClean="0"/>
          </a:p>
          <a:p>
            <a:r>
              <a:rPr lang="zh-CN" altLang="en-US" dirty="0" smtClean="0"/>
              <a:t>提问：为什么这里的 </a:t>
            </a:r>
            <a:r>
              <a:rPr lang="en-US" altLang="zh-CN" dirty="0" smtClean="0"/>
              <a:t>TIME </a:t>
            </a:r>
            <a:r>
              <a:rPr lang="zh-CN" altLang="en-US" dirty="0" smtClean="0"/>
              <a:t>都是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161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上的 </a:t>
            </a:r>
            <a:r>
              <a:rPr lang="en-US" altLang="zh-CN" baseline="0" dirty="0" err="1" smtClean="0"/>
              <a:t>ps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支持三种风格的选项 </a:t>
            </a:r>
            <a:r>
              <a:rPr lang="en-US" altLang="zh-CN" baseline="0" dirty="0" smtClean="0"/>
              <a:t>POSIX / BSD / GNU (long opt)</a:t>
            </a:r>
            <a:r>
              <a:rPr lang="zh-CN" altLang="en-US" baseline="0" dirty="0" smtClean="0"/>
              <a:t>，这里只讲 </a:t>
            </a:r>
            <a:r>
              <a:rPr lang="en-US" altLang="zh-CN" baseline="0" dirty="0" smtClean="0"/>
              <a:t>POSIX </a:t>
            </a:r>
            <a:r>
              <a:rPr lang="zh-CN" altLang="en-US" baseline="0" dirty="0" smtClean="0"/>
              <a:t>风格选项？</a:t>
            </a:r>
            <a:endParaRPr lang="en-US" altLang="zh-CN" baseline="0" dirty="0" smtClean="0"/>
          </a:p>
          <a:p>
            <a:r>
              <a:rPr lang="en-US" altLang="zh-CN" baseline="0" dirty="0" smtClean="0"/>
              <a:t>Session </a:t>
            </a:r>
            <a:r>
              <a:rPr lang="zh-CN" altLang="en-US" baseline="0" dirty="0" smtClean="0"/>
              <a:t>不是 </a:t>
            </a:r>
            <a:r>
              <a:rPr lang="en-US" altLang="zh-CN" baseline="0" dirty="0" err="1" smtClean="0"/>
              <a:t>tmux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 </a:t>
            </a:r>
            <a:r>
              <a:rPr lang="en-US" altLang="zh-CN" baseline="0" dirty="0" smtClean="0"/>
              <a:t>session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871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06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8846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解释以上命令（指出 </a:t>
            </a:r>
            <a:r>
              <a:rPr lang="en-US" altLang="zh-CN" dirty="0" err="1" smtClean="0"/>
              <a:t>ps</a:t>
            </a:r>
            <a:r>
              <a:rPr lang="en-US" altLang="zh-CN" baseline="0" dirty="0" smtClean="0"/>
              <a:t> aux </a:t>
            </a:r>
            <a:r>
              <a:rPr lang="zh-CN" altLang="en-US" baseline="0" dirty="0" smtClean="0"/>
              <a:t>是 </a:t>
            </a:r>
            <a:r>
              <a:rPr lang="en-US" altLang="zh-CN" baseline="0" dirty="0" smtClean="0"/>
              <a:t>BSD </a:t>
            </a:r>
            <a:r>
              <a:rPr lang="zh-CN" altLang="en-US" baseline="0" dirty="0" smtClean="0"/>
              <a:t>风格选项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学生自己在电脑上测试，了解本机上现在有哪些进程，并自己尝试筛选出自己想要的进程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1291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Available </a:t>
            </a:r>
            <a:r>
              <a:rPr lang="zh-CN" altLang="en-US" dirty="0" smtClean="0"/>
              <a:t>只是一个估计</a:t>
            </a:r>
            <a:endParaRPr lang="en-US" altLang="zh-CN" dirty="0" smtClean="0"/>
          </a:p>
          <a:p>
            <a:r>
              <a:rPr lang="en-US" altLang="zh-CN" dirty="0" smtClean="0"/>
              <a:t>Free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available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不同</a:t>
            </a:r>
            <a:endParaRPr lang="en-US" altLang="zh-CN" baseline="0" dirty="0" smtClean="0"/>
          </a:p>
          <a:p>
            <a:r>
              <a:rPr lang="en-US" altLang="zh-CN" baseline="0" dirty="0" smtClean="0"/>
              <a:t>Used </a:t>
            </a:r>
            <a:r>
              <a:rPr lang="zh-CN" altLang="en-US" baseline="0" dirty="0" smtClean="0"/>
              <a:t>把内核用的减掉了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880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Htop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top </a:t>
            </a:r>
            <a:r>
              <a:rPr lang="zh-CN" altLang="en-US" dirty="0" smtClean="0"/>
              <a:t>的改进版，但需要另行安装。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演示：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运行一个命令（比如nohup ping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www.ustc.edu.cn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&amp;）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查看一下当前运行的进程（ps）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用htop查看所有进程，搜索特定进程，查看资源占用率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学生自己试用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542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守护进程的特点：</a:t>
            </a:r>
            <a:endParaRPr lang="en-US" altLang="zh-CN" sz="1200" dirty="0" smtClean="0">
              <a:solidFill>
                <a:srgbClr val="FF693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2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运作在后台</a:t>
            </a:r>
            <a:endParaRPr lang="en-US" altLang="zh-CN" sz="1200" dirty="0" smtClean="0">
              <a:solidFill>
                <a:srgbClr val="FF693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2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维护系统</a:t>
            </a:r>
            <a:endParaRPr lang="en-US" altLang="zh-CN" sz="1200" dirty="0" smtClean="0">
              <a:solidFill>
                <a:srgbClr val="FF693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2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提供服务</a:t>
            </a:r>
            <a:endParaRPr lang="en-US" altLang="zh-CN" sz="1200" dirty="0" smtClean="0">
              <a:solidFill>
                <a:srgbClr val="FF693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0" indent="0">
              <a:buNone/>
            </a:pPr>
            <a:endParaRPr lang="en-US" altLang="zh-CN" sz="1200" dirty="0" smtClean="0">
              <a:solidFill>
                <a:srgbClr val="FF693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12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Daemon</a:t>
            </a:r>
            <a:r>
              <a:rPr lang="en-US" altLang="zh-CN" sz="1200" baseline="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zh-CN" altLang="en-US" sz="1200" baseline="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得名于 </a:t>
            </a:r>
            <a:r>
              <a:rPr lang="en-US" altLang="zh-CN" sz="1200" baseline="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Maxwell’s demon</a:t>
            </a:r>
            <a:r>
              <a:rPr lang="zh-CN" altLang="en-US" sz="1200" baseline="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，其形象与希腊神话的</a:t>
            </a:r>
            <a:r>
              <a:rPr lang="en-US" altLang="zh-CN" sz="1200" baseline="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daemon </a:t>
            </a:r>
            <a:r>
              <a:rPr lang="zh-CN" altLang="en-US" sz="1200" baseline="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一样：超自然，工作在后台，不偏不倚。</a:t>
            </a:r>
            <a:endParaRPr lang="en-US" altLang="zh-CN" sz="1200" baseline="0" dirty="0" smtClean="0">
              <a:solidFill>
                <a:srgbClr val="FF693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 baseline="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提醒拼写 </a:t>
            </a:r>
            <a:r>
              <a:rPr lang="en-US" altLang="zh-CN" sz="1200" baseline="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“d”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2128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指出 </a:t>
            </a:r>
            <a:r>
              <a:rPr lang="en-US" altLang="zh-CN" dirty="0" err="1" smtClean="0"/>
              <a:t>system</a:t>
            </a:r>
            <a:r>
              <a:rPr lang="en-US" altLang="zh-CN" baseline="0" dirty="0" err="1" smtClean="0"/>
              <a:t>d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是很先进的 </a:t>
            </a:r>
            <a:r>
              <a:rPr lang="en-US" altLang="zh-CN" baseline="0" dirty="0" err="1" smtClean="0"/>
              <a:t>init</a:t>
            </a:r>
            <a:r>
              <a:rPr lang="en-US" altLang="zh-CN" baseline="0" dirty="0" smtClean="0"/>
              <a:t> system</a:t>
            </a:r>
            <a:r>
              <a:rPr lang="zh-CN" altLang="en-US" baseline="0" dirty="0" smtClean="0"/>
              <a:t>：服务</a:t>
            </a:r>
            <a:endParaRPr lang="en-US" altLang="zh-CN" baseline="0" dirty="0" smtClean="0"/>
          </a:p>
          <a:p>
            <a:r>
              <a:rPr lang="zh-CN" altLang="en-US" baseline="0" dirty="0" smtClean="0"/>
              <a:t>指出 </a:t>
            </a:r>
            <a:r>
              <a:rPr lang="en-US" altLang="zh-CN" baseline="0" dirty="0" err="1" smtClean="0"/>
              <a:t>systemd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有很多功能：计时器、日志、登陆、硬件，这引来了争议 </a:t>
            </a:r>
            <a:r>
              <a:rPr lang="en-US" altLang="zh-CN" baseline="0" dirty="0" smtClean="0"/>
              <a:t>&lt;- </a:t>
            </a:r>
            <a:r>
              <a:rPr lang="zh-CN" altLang="en-US" baseline="0" dirty="0" smtClean="0"/>
              <a:t>明明很好用！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392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进程是运行中的程序实例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一切由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内核管理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每个进程有一个唯一的 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PID</a:t>
            </a:r>
          </a:p>
          <a:p>
            <a:pPr marL="685800" lvl="1" indent="-228600">
              <a:buAutoNum type="arabicPeriod"/>
            </a:pPr>
            <a:r>
              <a:rPr lang="zh-CN" altLang="en-US" dirty="0" smtClean="0"/>
              <a:t>这个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总量有限</a:t>
            </a:r>
            <a:endParaRPr lang="en-US" altLang="zh-CN" dirty="0" smtClean="0"/>
          </a:p>
          <a:p>
            <a:pPr marL="685800" lvl="1" indent="-228600">
              <a:buAutoNum type="arabicPeriod"/>
            </a:pPr>
            <a:r>
              <a:rPr lang="zh-CN" altLang="en-US" dirty="0" smtClean="0"/>
              <a:t>可以被回收</a:t>
            </a:r>
            <a:endParaRPr lang="en-US" altLang="zh-CN" dirty="0" smtClean="0"/>
          </a:p>
          <a:p>
            <a:pPr marL="685800" lvl="1" indent="-228600">
              <a:buAutoNum type="arabicPeriod"/>
            </a:pPr>
            <a:r>
              <a:rPr lang="zh-CN" altLang="en-US" dirty="0" smtClean="0"/>
              <a:t>可以被重新分配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同一个程序 多个进程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3961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ssh</a:t>
            </a:r>
            <a:r>
              <a:rPr lang="en-US" altLang="zh-CN" baseline="0" dirty="0" smtClean="0"/>
              <a:t> &lt;-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openssh</a:t>
            </a:r>
            <a:r>
              <a:rPr lang="en-US" altLang="zh-CN" dirty="0" smtClean="0"/>
              <a:t>-server</a:t>
            </a:r>
          </a:p>
          <a:p>
            <a:r>
              <a:rPr lang="en-US" altLang="zh-CN" dirty="0" smtClean="0"/>
              <a:t>Apache2</a:t>
            </a:r>
            <a:r>
              <a:rPr lang="en-US" altLang="zh-CN" baseline="0" dirty="0" smtClean="0"/>
              <a:t> &lt;- </a:t>
            </a:r>
            <a:r>
              <a:rPr lang="en-US" altLang="zh-CN" dirty="0" smtClean="0"/>
              <a:t>apache2</a:t>
            </a:r>
          </a:p>
          <a:p>
            <a:r>
              <a:rPr lang="en-US" altLang="zh-CN" dirty="0" smtClean="0"/>
              <a:t>Nginx &lt;- 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1255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4565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 </a:t>
            </a:r>
            <a:r>
              <a:rPr lang="en-US" altLang="zh-CN" dirty="0" smtClean="0"/>
              <a:t>per-user</a:t>
            </a:r>
            <a:r>
              <a:rPr lang="en-US" altLang="zh-CN" baseline="0" dirty="0" smtClean="0"/>
              <a:t> service </a:t>
            </a:r>
            <a:r>
              <a:rPr lang="zh-CN" altLang="en-US" baseline="0" dirty="0" smtClean="0"/>
              <a:t>为例，演示 </a:t>
            </a:r>
            <a:r>
              <a:rPr lang="en-US" altLang="zh-CN" baseline="0" dirty="0" err="1" smtClean="0"/>
              <a:t>my.service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的建立过程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指出使用 </a:t>
            </a:r>
            <a:r>
              <a:rPr lang="en-US" altLang="zh-CN" dirty="0" err="1" smtClean="0"/>
              <a:t>systemd</a:t>
            </a:r>
            <a:r>
              <a:rPr lang="en-US" altLang="zh-CN" dirty="0" smtClean="0"/>
              <a:t> </a:t>
            </a:r>
            <a:r>
              <a:rPr lang="zh-CN" altLang="en-US" dirty="0" smtClean="0"/>
              <a:t>后自己写 </a:t>
            </a:r>
            <a:r>
              <a:rPr lang="en-US" altLang="zh-CN" dirty="0" smtClean="0"/>
              <a:t>daemon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是非常容易的，而且 </a:t>
            </a:r>
            <a:r>
              <a:rPr lang="en-US" altLang="zh-CN" baseline="0" dirty="0" smtClean="0"/>
              <a:t>.service </a:t>
            </a:r>
            <a:r>
              <a:rPr lang="zh-CN" altLang="en-US" baseline="0" dirty="0" smtClean="0"/>
              <a:t>文件是声明式的，易学易懂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535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包名为 </a:t>
            </a:r>
            <a:r>
              <a:rPr lang="en-US" altLang="zh-CN" dirty="0" err="1" smtClean="0"/>
              <a:t>systemd-ui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7050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其实刚才写的小服务就是一种一秒执行一次的定时任务</a:t>
            </a:r>
            <a:endParaRPr lang="en-US" altLang="zh-CN" dirty="0" smtClean="0"/>
          </a:p>
          <a:p>
            <a:r>
              <a:rPr lang="zh-CN" altLang="en-US" dirty="0" smtClean="0"/>
              <a:t>但是自己写不容易保证正确性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7519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At</a:t>
            </a:r>
            <a:r>
              <a:rPr lang="zh-CN" altLang="en-US" dirty="0" smtClean="0"/>
              <a:t>需要另行安装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At</a:t>
            </a:r>
            <a:r>
              <a:rPr lang="en-US" altLang="zh-CN" baseline="0" dirty="0" smtClean="0"/>
              <a:t> now +5day</a:t>
            </a:r>
          </a:p>
          <a:p>
            <a:r>
              <a:rPr lang="zh-CN" altLang="en-US" baseline="0" dirty="0" smtClean="0"/>
              <a:t>不管怎样 </a:t>
            </a:r>
            <a:r>
              <a:rPr lang="en-US" altLang="zh-CN" baseline="0" dirty="0" smtClean="0"/>
              <a:t>at </a:t>
            </a:r>
            <a:r>
              <a:rPr lang="zh-CN" altLang="en-US" baseline="0" dirty="0" smtClean="0"/>
              <a:t>都会把脚本内容重新保存一遍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914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905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除 </a:t>
            </a:r>
            <a:r>
              <a:rPr lang="en-US" altLang="zh-CN" dirty="0" smtClean="0"/>
              <a:t>@reboot </a:t>
            </a:r>
            <a:r>
              <a:rPr lang="zh-CN" altLang="en-US" dirty="0" smtClean="0"/>
              <a:t>外，其他的 </a:t>
            </a:r>
            <a:r>
              <a:rPr lang="en-US" altLang="zh-CN" dirty="0" smtClean="0"/>
              <a:t>@xxx </a:t>
            </a:r>
            <a:r>
              <a:rPr lang="zh-CN" altLang="en-US" dirty="0" smtClean="0"/>
              <a:t>都是前五个空的缩写</a:t>
            </a:r>
            <a:endParaRPr lang="en-US" altLang="zh-CN" dirty="0" smtClean="0"/>
          </a:p>
          <a:p>
            <a:r>
              <a:rPr lang="zh-CN" altLang="en-US" dirty="0" smtClean="0"/>
              <a:t>学生自己探索自己电脑上有哪些周期性任务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568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3361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22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0. </a:t>
            </a:r>
            <a:r>
              <a:rPr lang="zh-CN" altLang="en-US" dirty="0" smtClean="0"/>
              <a:t>这里展示运行新程序的过程</a:t>
            </a:r>
            <a:endParaRPr lang="en-US" altLang="zh-CN" dirty="0" smtClean="0"/>
          </a:p>
          <a:p>
            <a:r>
              <a:rPr lang="en-US" altLang="zh-CN" dirty="0" smtClean="0"/>
              <a:t>1. Tux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BSD demon </a:t>
            </a:r>
            <a:r>
              <a:rPr lang="zh-CN" altLang="en-US" dirty="0" smtClean="0"/>
              <a:t>代表不同的程序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altLang="zh-CN" baseline="0" dirty="0" smtClean="0"/>
              <a:t> Fork </a:t>
            </a:r>
            <a:r>
              <a:rPr lang="zh-CN" altLang="en-US" baseline="0" dirty="0" smtClean="0"/>
              <a:t>产生子进程</a:t>
            </a:r>
            <a:endParaRPr lang="en-US" altLang="zh-CN" baseline="0" dirty="0" smtClean="0"/>
          </a:p>
          <a:p>
            <a:r>
              <a:rPr lang="en-US" altLang="zh-CN" baseline="0" dirty="0" smtClean="0"/>
              <a:t>3. Exec </a:t>
            </a:r>
            <a:r>
              <a:rPr lang="zh-CN" altLang="en-US" baseline="0" dirty="0" smtClean="0"/>
              <a:t>将当前进程替换掉</a:t>
            </a:r>
            <a:endParaRPr lang="en-US" altLang="zh-CN" baseline="0" dirty="0" smtClean="0"/>
          </a:p>
          <a:p>
            <a:r>
              <a:rPr lang="en-US" altLang="zh-CN" baseline="0" dirty="0" smtClean="0"/>
              <a:t>4. </a:t>
            </a:r>
            <a:r>
              <a:rPr lang="zh-CN" altLang="en-US" baseline="0" dirty="0" smtClean="0"/>
              <a:t>绿色的线代表父子关系</a:t>
            </a:r>
            <a:endParaRPr lang="en-US" altLang="zh-CN" baseline="0" dirty="0" smtClean="0"/>
          </a:p>
          <a:p>
            <a:r>
              <a:rPr lang="en-US" altLang="zh-CN" baseline="0" dirty="0" smtClean="0"/>
              <a:t>5. Shell </a:t>
            </a:r>
            <a:r>
              <a:rPr lang="zh-CN" altLang="en-US" baseline="0" dirty="0" smtClean="0"/>
              <a:t>就是这样执行外部命令的</a:t>
            </a:r>
            <a:endParaRPr lang="en-US" altLang="zh-CN" baseline="0" dirty="0" smtClean="0"/>
          </a:p>
          <a:p>
            <a:r>
              <a:rPr lang="en-US" altLang="zh-CN" baseline="0" dirty="0" smtClean="0"/>
              <a:t>6. </a:t>
            </a:r>
            <a:r>
              <a:rPr lang="zh-CN" altLang="en-US" baseline="0" dirty="0" smtClean="0"/>
              <a:t>如果其中一个退出了怎么办？这里简单提一下进程退出的情况（可在黑板上画一下 </a:t>
            </a:r>
            <a:r>
              <a:rPr lang="en-US" altLang="zh-CN" baseline="0" dirty="0" smtClean="0"/>
              <a:t>wait</a:t>
            </a:r>
            <a:r>
              <a:rPr lang="zh-CN" altLang="en-US" baseline="0" dirty="0" smtClean="0"/>
              <a:t>）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015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Systemd</a:t>
            </a:r>
            <a:r>
              <a:rPr lang="en-US" altLang="zh-CN" dirty="0" smtClean="0"/>
              <a:t> timer </a:t>
            </a:r>
            <a:r>
              <a:rPr lang="zh-CN" altLang="en-US" dirty="0" smtClean="0"/>
              <a:t>有一些优势 </a:t>
            </a:r>
            <a:r>
              <a:rPr lang="en-US" altLang="zh-CN" dirty="0" smtClean="0"/>
              <a:t>(</a:t>
            </a:r>
            <a:r>
              <a:rPr lang="zh-CN" altLang="en-US" dirty="0" smtClean="0"/>
              <a:t>作为一个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，可以使用完整的管理系统、日志系统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，但需要另行编写文件。学生如有兴趣自行查找资料。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622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本次讲课内容：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进程</a:t>
            </a:r>
            <a:endParaRPr lang="en-US" altLang="zh-CN" dirty="0" smtClean="0"/>
          </a:p>
          <a:p>
            <a:pPr marL="685800" lvl="1" indent="-228600">
              <a:buAutoNum type="arabicPeriod"/>
            </a:pPr>
            <a:r>
              <a:rPr lang="zh-CN" altLang="en-US" dirty="0" smtClean="0"/>
              <a:t>基本知识（是什么，如何创建的）</a:t>
            </a:r>
            <a:endParaRPr lang="en-US" altLang="zh-CN" dirty="0" smtClean="0"/>
          </a:p>
          <a:p>
            <a:pPr marL="685800" lvl="1" indent="-228600">
              <a:buAutoNum type="arabicPeriod"/>
            </a:pPr>
            <a:r>
              <a:rPr lang="zh-CN" altLang="en-US" dirty="0" smtClean="0"/>
              <a:t>状态查询，信号（终止）</a:t>
            </a:r>
            <a:endParaRPr lang="en-US" altLang="zh-CN" dirty="0" smtClean="0"/>
          </a:p>
          <a:p>
            <a:pPr marL="685800" lvl="1" indent="-228600">
              <a:buAutoNum type="arabicPeriod"/>
            </a:pPr>
            <a:r>
              <a:rPr lang="zh-CN" altLang="en-US" dirty="0" smtClean="0"/>
              <a:t>作业控制</a:t>
            </a:r>
            <a:endParaRPr lang="en-US" altLang="zh-CN" dirty="0" smtClean="0"/>
          </a:p>
          <a:p>
            <a:pPr marL="228600" lvl="0" indent="-228600">
              <a:buAutoNum type="arabicPeriod"/>
            </a:pP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685800" lvl="1" indent="-228600">
              <a:buAutoNum type="arabicPeriod"/>
            </a:pPr>
            <a:r>
              <a:rPr lang="zh-CN" altLang="en-US" dirty="0" smtClean="0"/>
              <a:t>自己编写服务</a:t>
            </a:r>
            <a:endParaRPr lang="en-US" altLang="zh-CN" dirty="0" smtClean="0"/>
          </a:p>
          <a:p>
            <a:pPr marL="685800" lvl="1" indent="-228600">
              <a:buAutoNum type="arabicPeriod"/>
            </a:pPr>
            <a:r>
              <a:rPr lang="zh-CN" altLang="en-US" dirty="0" smtClean="0"/>
              <a:t>服务管理</a:t>
            </a:r>
            <a:endParaRPr lang="en-US" altLang="zh-CN" dirty="0" smtClean="0"/>
          </a:p>
          <a:p>
            <a:pPr marL="685800" lvl="1" indent="-228600">
              <a:buAutoNum type="arabicPeriod"/>
            </a:pPr>
            <a:r>
              <a:rPr lang="zh-CN" altLang="en-US" dirty="0" smtClean="0"/>
              <a:t>日志查询</a:t>
            </a:r>
            <a:endParaRPr lang="en-US" altLang="zh-CN" dirty="0" smtClean="0"/>
          </a:p>
          <a:p>
            <a:pPr marL="228600" lvl="0" indent="-228600">
              <a:buAutoNum type="arabicPeriod"/>
            </a:pPr>
            <a:r>
              <a:rPr lang="zh-CN" altLang="en-US" dirty="0" smtClean="0"/>
              <a:t>任务</a:t>
            </a:r>
            <a:endParaRPr lang="en-US" altLang="zh-CN" dirty="0" smtClean="0"/>
          </a:p>
          <a:p>
            <a:pPr marL="685800" lvl="1" indent="-228600">
              <a:buAutoNum type="arabicPeriod"/>
            </a:pPr>
            <a:r>
              <a:rPr lang="zh-CN" altLang="en-US" dirty="0" smtClean="0"/>
              <a:t>一次性 </a:t>
            </a:r>
            <a:r>
              <a:rPr lang="en-US" altLang="zh-CN" dirty="0" smtClean="0"/>
              <a:t>at</a:t>
            </a:r>
          </a:p>
          <a:p>
            <a:pPr marL="685800" lvl="1" indent="-228600">
              <a:buAutoNum type="arabicPeriod"/>
            </a:pPr>
            <a:r>
              <a:rPr lang="zh-CN" altLang="en-US" dirty="0" smtClean="0"/>
              <a:t>定时 </a:t>
            </a:r>
            <a:r>
              <a:rPr lang="en-US" altLang="zh-CN" dirty="0" err="1" smtClean="0"/>
              <a:t>cron</a:t>
            </a:r>
            <a:endParaRPr lang="en-US" altLang="zh-CN" dirty="0" smtClean="0"/>
          </a:p>
          <a:p>
            <a:pPr marL="685800" lvl="1" indent="-228600">
              <a:buAutoNum type="arabicPeriod"/>
            </a:pPr>
            <a:r>
              <a:rPr lang="en-US" altLang="zh-CN" dirty="0" err="1" smtClean="0"/>
              <a:t>Anacron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248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进程之间需要协作，就不得不互相通讯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信号就是一种简单的进程间通讯机制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kill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系统调用用于发送信号，相对地，</a:t>
            </a:r>
            <a:r>
              <a:rPr lang="en-US" altLang="zh-CN" baseline="0" dirty="0" smtClean="0"/>
              <a:t>kill </a:t>
            </a:r>
            <a:r>
              <a:rPr lang="zh-CN" altLang="en-US" baseline="0" dirty="0" smtClean="0"/>
              <a:t>命令用于发送信号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415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信号的数值和意义是 </a:t>
            </a:r>
            <a:r>
              <a:rPr lang="en-US" altLang="zh-CN" dirty="0" smtClean="0"/>
              <a:t>POSIX </a:t>
            </a:r>
            <a:r>
              <a:rPr lang="zh-CN" altLang="en-US" dirty="0" smtClean="0"/>
              <a:t>规定好的，</a:t>
            </a:r>
            <a:r>
              <a:rPr lang="en-US" altLang="zh-CN" dirty="0" smtClean="0"/>
              <a:t>man 7 signal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有的信号不能被忽略，如 </a:t>
            </a:r>
            <a:r>
              <a:rPr lang="en-US" altLang="zh-CN" dirty="0" smtClean="0"/>
              <a:t>SIGKILL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SIGSTOP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这里的常用信号是本次课程中会涉及到的信号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有趣的是，信号（</a:t>
            </a:r>
            <a:r>
              <a:rPr lang="en-US" altLang="zh-CN" dirty="0" smtClean="0"/>
              <a:t>signal </a:t>
            </a:r>
            <a:r>
              <a:rPr lang="zh-CN" altLang="en-US" dirty="0" smtClean="0"/>
              <a:t>函数）是标准 </a:t>
            </a:r>
            <a:r>
              <a:rPr lang="en-US" altLang="zh-CN" dirty="0" smtClean="0"/>
              <a:t>C </a:t>
            </a:r>
            <a:r>
              <a:rPr lang="zh-CN" altLang="en-US" dirty="0" smtClean="0"/>
              <a:t>语言的一部分，但其含义却与操作系统有关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45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演示如何停止进程。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08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一个 </a:t>
            </a:r>
            <a:r>
              <a:rPr lang="en-US" altLang="zh-CN" dirty="0" smtClean="0"/>
              <a:t>job </a:t>
            </a:r>
            <a:r>
              <a:rPr lang="zh-CN" altLang="en-US" dirty="0" smtClean="0"/>
              <a:t>对应一个 </a:t>
            </a:r>
            <a:r>
              <a:rPr lang="en-US" altLang="zh-CN" dirty="0" smtClean="0"/>
              <a:t>pipeline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这里 </a:t>
            </a:r>
            <a:r>
              <a:rPr lang="en-US" altLang="zh-CN" dirty="0" err="1" smtClean="0"/>
              <a:t>stderr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不受干扰（除非手动进行了重定向）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这里需要讲一下 </a:t>
            </a:r>
            <a:r>
              <a:rPr lang="en-US" altLang="zh-CN" dirty="0" err="1" smtClean="0"/>
              <a:t>stdin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stdout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stderr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如果作业中间某一环节断了，会发生什么？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463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baseline="0" dirty="0" smtClean="0"/>
              <a:t>前台</a:t>
            </a:r>
            <a:r>
              <a:rPr lang="en-US" altLang="zh-CN" baseline="0" dirty="0" smtClean="0"/>
              <a:t>=foreground, </a:t>
            </a:r>
            <a:r>
              <a:rPr lang="zh-CN" altLang="en-US" baseline="0" dirty="0" smtClean="0"/>
              <a:t>后台</a:t>
            </a:r>
            <a:r>
              <a:rPr lang="en-US" altLang="zh-CN" baseline="0" dirty="0" smtClean="0"/>
              <a:t>=background</a:t>
            </a:r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78F8-852B-4633-8BB2-47D57304C83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91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tc.edu.cn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gif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g"/><Relationship Id="rId5" Type="http://schemas.openxmlformats.org/officeDocument/2006/relationships/image" Target="../media/image21.jpg"/><Relationship Id="rId4" Type="http://schemas.openxmlformats.org/officeDocument/2006/relationships/image" Target="../media/image26.png"/><Relationship Id="rId9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8101" y="561474"/>
            <a:ext cx="10995318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72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Linux 101 </a:t>
            </a:r>
            <a:r>
              <a:rPr lang="zh-CN" altLang="en-US" sz="72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进程 服务 任务</a:t>
            </a:r>
            <a:r>
              <a:rPr lang="en-US" altLang="zh-CN" sz="72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*</a:t>
            </a:r>
            <a:endParaRPr lang="zh-CN" altLang="en-US" sz="7200" dirty="0">
              <a:solidFill>
                <a:srgbClr val="FF693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8101" y="2127096"/>
            <a:ext cx="86670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进程是什么</a:t>
            </a:r>
            <a:endParaRPr lang="en-US" altLang="zh-CN" sz="2800" dirty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作业控制</a:t>
            </a:r>
            <a:endParaRPr lang="en-US" altLang="zh-CN" sz="2800" dirty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进程的监控与管理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服务是什么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服务的监控与管理</a:t>
            </a:r>
            <a:endParaRPr lang="en-US" altLang="zh-CN" sz="2800" dirty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定时任务（一次性、周期性）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90674" y="5235639"/>
            <a:ext cx="49680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*</a:t>
            </a:r>
            <a:r>
              <a:rPr lang="zh-CN" altLang="en-US" sz="3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以 </a:t>
            </a:r>
            <a:r>
              <a:rPr lang="en-US" altLang="zh-CN" sz="3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Ubuntu 16.04 </a:t>
            </a:r>
            <a:r>
              <a:rPr lang="zh-CN" altLang="en-US" sz="3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为例</a:t>
            </a:r>
            <a:endParaRPr lang="zh-CN" altLang="en-US" sz="3600" dirty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32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8113799" y="3880178"/>
            <a:ext cx="413673" cy="45242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3584" y="249736"/>
            <a:ext cx="7741222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作业控制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(1) </a:t>
            </a:r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前台作业与后台作业</a:t>
            </a:r>
            <a:endParaRPr lang="zh-CN" altLang="en-US" sz="4000" dirty="0">
              <a:solidFill>
                <a:srgbClr val="FF693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5984" y="3813454"/>
            <a:ext cx="10485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:~$ 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ping www.ustc.edu.cn &amp;</a:t>
            </a:r>
          </a:p>
          <a:p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[</a:t>
            </a:r>
            <a:r>
              <a:rPr lang="en-US" altLang="zh-CN" sz="3200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1] 123</a:t>
            </a:r>
          </a:p>
          <a:p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:~$ 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PING www.ustc.edu.cn (218.22.21.21) 56(84) bytes of data</a:t>
            </a:r>
            <a:r>
              <a:rPr lang="en-US" altLang="zh-CN" sz="3200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.</a:t>
            </a:r>
          </a:p>
          <a:p>
            <a:r>
              <a:rPr lang="en-US" altLang="zh-CN" sz="3200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(</a:t>
            </a:r>
            <a:r>
              <a:rPr lang="zh-CN" altLang="en-US" sz="3200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下略</a:t>
            </a:r>
            <a:r>
              <a:rPr lang="en-US" altLang="zh-CN" sz="3200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)</a:t>
            </a:r>
            <a:endParaRPr lang="en-US" altLang="zh-CN" sz="3200" dirty="0">
              <a:solidFill>
                <a:schemeClr val="tx1">
                  <a:lumMod val="50000"/>
                </a:schemeClr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5984" y="957622"/>
            <a:ext cx="104850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:~$ 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ping www.ustc.edu.cn</a:t>
            </a:r>
          </a:p>
          <a:p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PING www.ustc.edu.cn (218.22.21.21) 56(84) bytes of data</a:t>
            </a:r>
            <a:r>
              <a:rPr lang="en-US" altLang="zh-CN" sz="3200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.</a:t>
            </a:r>
          </a:p>
          <a:p>
            <a:r>
              <a:rPr lang="en-US" altLang="zh-CN" sz="3200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(</a:t>
            </a:r>
            <a:r>
              <a:rPr lang="zh-CN" altLang="en-US" sz="3200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下略</a:t>
            </a:r>
            <a:r>
              <a:rPr lang="en-US" altLang="zh-CN" sz="3200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614046" y="2270495"/>
            <a:ext cx="42969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i="1" strike="sngStrike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就这么静静地看着输出，时光静好</a:t>
            </a:r>
            <a:endParaRPr lang="zh-CN" altLang="en-US" sz="2000" i="1" strike="sngStrike" dirty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48882" y="5018784"/>
            <a:ext cx="352055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i="1" dirty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好</a:t>
            </a:r>
            <a:r>
              <a:rPr lang="zh-CN" altLang="en-US" sz="2000" i="1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了，可以继续工作了</a:t>
            </a:r>
            <a:endParaRPr lang="en-US" altLang="zh-CN" sz="2000" i="1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endParaRPr lang="en-US" altLang="zh-CN" sz="2000" i="1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zh-CN" altLang="en-US" sz="2000" i="1" strike="sngStrike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好像没法终止？</a:t>
            </a:r>
            <a:endParaRPr lang="zh-CN" altLang="en-US" sz="2000" i="1" strike="sngStrike" dirty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8589818" y="2982181"/>
            <a:ext cx="2098964" cy="831273"/>
          </a:xfrm>
          <a:prstGeom prst="wedgeEllipseCallout">
            <a:avLst>
              <a:gd name="adj1" fmla="val -52516"/>
              <a:gd name="adj2" fmla="val 6833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表示该作业在后台执行</a:t>
            </a:r>
            <a:endParaRPr lang="zh-CN" altLang="en-US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流程图: 过程 13"/>
          <p:cNvSpPr/>
          <p:nvPr/>
        </p:nvSpPr>
        <p:spPr>
          <a:xfrm>
            <a:off x="561109" y="3194211"/>
            <a:ext cx="1600200" cy="533400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作业编号为 </a:t>
            </a:r>
            <a:r>
              <a:rPr lang="en-US" altLang="zh-CN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</a:t>
            </a:r>
            <a:endParaRPr lang="zh-CN" altLang="en-US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cxnSp>
        <p:nvCxnSpPr>
          <p:cNvPr id="16" name="直接箭头连接符 15"/>
          <p:cNvCxnSpPr>
            <a:stCxn id="14" idx="2"/>
          </p:cNvCxnSpPr>
          <p:nvPr/>
        </p:nvCxnSpPr>
        <p:spPr>
          <a:xfrm flipH="1">
            <a:off x="845127" y="3727611"/>
            <a:ext cx="516082" cy="6850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流程图: 过程 20"/>
          <p:cNvSpPr/>
          <p:nvPr/>
        </p:nvSpPr>
        <p:spPr>
          <a:xfrm>
            <a:off x="2706810" y="3188022"/>
            <a:ext cx="2163063" cy="533400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管线</a:t>
            </a:r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中最后一个进程的 </a:t>
            </a:r>
            <a:r>
              <a:rPr lang="en-US" altLang="zh-CN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PID </a:t>
            </a:r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为 </a:t>
            </a:r>
            <a:r>
              <a:rPr lang="en-US" altLang="zh-CN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123</a:t>
            </a:r>
            <a:endParaRPr lang="zh-CN" altLang="en-US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1995056" y="3721422"/>
            <a:ext cx="768926" cy="753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0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4" grpId="0"/>
      <p:bldP spid="5" grpId="0"/>
      <p:bldP spid="6" grpId="0"/>
      <p:bldP spid="12" grpId="0" animBg="1"/>
      <p:bldP spid="14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620233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作业控制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(2) </a:t>
            </a:r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暂停前台作业</a:t>
            </a:r>
            <a:endParaRPr lang="zh-CN" altLang="en-US" sz="4000" dirty="0">
              <a:solidFill>
                <a:srgbClr val="FF693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流程图: 接点 3"/>
          <p:cNvSpPr/>
          <p:nvPr/>
        </p:nvSpPr>
        <p:spPr>
          <a:xfrm>
            <a:off x="425984" y="2189018"/>
            <a:ext cx="654671" cy="581891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5984" y="957622"/>
            <a:ext cx="104850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:~$ 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ping www.ustc.edu.cn</a:t>
            </a:r>
          </a:p>
          <a:p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PING www.ustc.edu.cn (218.22.21.21) 56(84) bytes of data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.</a:t>
            </a:r>
          </a:p>
          <a:p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64 bytes from 202.38.64.246: 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icmp_seq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=1 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ttl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=62 time=1220 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ms</a:t>
            </a:r>
            <a:endParaRPr lang="en-US" altLang="zh-CN" sz="2400" dirty="0" smtClean="0">
              <a:solidFill>
                <a:schemeClr val="tx1">
                  <a:lumMod val="50000"/>
                </a:schemeClr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^Z</a:t>
            </a:r>
          </a:p>
          <a:p>
            <a:r>
              <a:rPr lang="en-US" altLang="zh-CN" sz="3200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[2]+  Stopped                 ping 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www.ustc.edu.cn</a:t>
            </a:r>
          </a:p>
          <a:p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:~$ </a:t>
            </a:r>
            <a:endParaRPr lang="en-US" altLang="zh-CN" sz="3200" dirty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5984" y="4466275"/>
            <a:ext cx="81771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用 </a:t>
            </a:r>
            <a:r>
              <a:rPr lang="en-US" altLang="zh-CN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Ctrl-Z 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停止一个前台作业。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暂停的作业是后台作业吗？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暂停的进程被终止了吗？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能不能用 </a:t>
            </a:r>
            <a:r>
              <a:rPr lang="en-US" altLang="zh-CN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Ctrl-Z 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停止后台作业？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906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7343677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作业控制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(3) </a:t>
            </a:r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列出当前作业 </a:t>
            </a:r>
            <a:r>
              <a:rPr lang="en-US" altLang="zh-CN" sz="40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Medium" panose="020B0600000000000000" pitchFamily="34" charset="-122"/>
              </a:rPr>
              <a:t>jobs</a:t>
            </a:r>
            <a:endParaRPr lang="zh-CN" altLang="en-US" sz="4000" dirty="0">
              <a:solidFill>
                <a:srgbClr val="FF6933"/>
              </a:solidFill>
              <a:latin typeface="Ubuntu Mono" panose="020B0509030602030204" pitchFamily="49" charset="0"/>
              <a:ea typeface="思源黑体 CN Medium" panose="020B06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5984" y="957622"/>
            <a:ext cx="104850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:~$ 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jobs</a:t>
            </a:r>
          </a:p>
          <a:p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[1]-  Stopped                 ping www.ustc.edu.cn </a:t>
            </a:r>
            <a:r>
              <a:rPr lang="en-US" altLang="zh-CN" sz="3200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[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2]+  Stopped                 ping www.ustc.edu.cn</a:t>
            </a:r>
            <a:endParaRPr lang="en-US" altLang="zh-CN" sz="3200" dirty="0" smtClean="0">
              <a:solidFill>
                <a:schemeClr val="tx1">
                  <a:lumMod val="50000"/>
                </a:schemeClr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:~$ </a:t>
            </a:r>
            <a:endParaRPr lang="en-US" altLang="zh-CN" sz="3200" dirty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5984" y="3727611"/>
            <a:ext cx="112326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用 </a:t>
            </a:r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jobs</a:t>
            </a:r>
            <a:r>
              <a:rPr lang="en-US" altLang="zh-CN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列出当前作业。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+</a:t>
            </a:r>
            <a:r>
              <a:rPr lang="zh-CN" altLang="en-US" sz="2800" dirty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表示“当前作业”</a:t>
            </a:r>
            <a:r>
              <a:rPr lang="zh-CN" altLang="en-US" sz="20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（如果有 </a:t>
            </a:r>
            <a:r>
              <a:rPr lang="en-US" altLang="zh-CN" sz="20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Stopped</a:t>
            </a:r>
            <a:r>
              <a:rPr lang="zh-CN" altLang="en-US" sz="20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，则是最近停止的作业；如果全部作业都在运行，则是最近启动的作业）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。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- 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表示当前作业退出后会成为当前作业的作业。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j</a:t>
            </a:r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obs</a:t>
            </a:r>
            <a:r>
              <a:rPr lang="en-US" altLang="zh-CN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列表中有没有可能出现状态为 </a:t>
            </a:r>
            <a:r>
              <a:rPr lang="en-US" altLang="zh-CN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Running 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的作业？试举一例。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273583" y="3019725"/>
            <a:ext cx="1641202" cy="568036"/>
          </a:xfrm>
          <a:prstGeom prst="wedgeEllipseCallout">
            <a:avLst>
              <a:gd name="adj1" fmla="val -9888"/>
              <a:gd name="adj2" fmla="val -13384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作业编号</a:t>
            </a:r>
            <a:endParaRPr lang="zh-CN" altLang="en-US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2206292" y="3019725"/>
            <a:ext cx="1693763" cy="568036"/>
          </a:xfrm>
          <a:prstGeom prst="wedgeEllipseCallout">
            <a:avLst>
              <a:gd name="adj1" fmla="val -9888"/>
              <a:gd name="adj2" fmla="val -13384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作业状态</a:t>
            </a:r>
            <a:endParaRPr lang="zh-CN" altLang="en-US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7620532" y="3019725"/>
            <a:ext cx="2541777" cy="568036"/>
          </a:xfrm>
          <a:prstGeom prst="wedgeEllipseCallout">
            <a:avLst>
              <a:gd name="adj1" fmla="val -9888"/>
              <a:gd name="adj2" fmla="val -13384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作业的完整命令</a:t>
            </a:r>
            <a:endParaRPr lang="zh-CN" altLang="en-US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80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7343677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作业控制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(3) </a:t>
            </a:r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列出当前作业 </a:t>
            </a:r>
            <a:r>
              <a:rPr lang="en-US" altLang="zh-CN" sz="40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Medium" panose="020B0600000000000000" pitchFamily="34" charset="-122"/>
              </a:rPr>
              <a:t>jobs</a:t>
            </a:r>
            <a:endParaRPr lang="zh-CN" altLang="en-US" sz="4000" dirty="0">
              <a:solidFill>
                <a:srgbClr val="FF6933"/>
              </a:solidFill>
              <a:latin typeface="Ubuntu Mono" panose="020B0509030602030204" pitchFamily="49" charset="0"/>
              <a:ea typeface="思源黑体 CN Medium" panose="020B0600000000000000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977940"/>
              </p:ext>
            </p:extLst>
          </p:nvPr>
        </p:nvGraphicFramePr>
        <p:xfrm>
          <a:off x="1825892" y="1786466"/>
          <a:ext cx="81280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69363">
                  <a:extLst>
                    <a:ext uri="{9D8B030D-6E8A-4147-A177-3AD203B41FA5}">
                      <a16:colId xmlns:a16="http://schemas.microsoft.com/office/drawing/2014/main" val="3609139949"/>
                    </a:ext>
                  </a:extLst>
                </a:gridCol>
                <a:gridCol w="6358637">
                  <a:extLst>
                    <a:ext uri="{9D8B030D-6E8A-4147-A177-3AD203B41FA5}">
                      <a16:colId xmlns:a16="http://schemas.microsoft.com/office/drawing/2014/main" val="93909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参数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意义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17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</a:rPr>
                        <a:t>-l</a:t>
                      </a:r>
                      <a:endParaRPr lang="zh-CN" altLang="en-US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在默认输出中一并列出进程 </a:t>
                      </a:r>
                      <a:r>
                        <a:rPr lang="en-US" altLang="zh-CN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ID</a:t>
                      </a:r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。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7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</a:rPr>
                        <a:t>-n</a:t>
                      </a:r>
                      <a:endParaRPr lang="zh-CN" altLang="en-US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列出自上次</a:t>
                      </a:r>
                      <a:r>
                        <a:rPr lang="zh-CN" altLang="en-US" u="sng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通知</a:t>
                      </a:r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以来，状态有改变的作业。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469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</a:rPr>
                        <a:t>-p</a:t>
                      </a:r>
                      <a:endParaRPr lang="zh-CN" altLang="en-US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只列出作业领导的进程 </a:t>
                      </a:r>
                      <a:r>
                        <a:rPr lang="en-US" altLang="zh-CN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ID</a:t>
                      </a:r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。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276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</a:rPr>
                        <a:t>-r</a:t>
                      </a:r>
                      <a:endParaRPr lang="zh-CN" altLang="en-US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只显示运行的作业。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0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</a:rPr>
                        <a:t>-s</a:t>
                      </a:r>
                      <a:endParaRPr lang="zh-CN" altLang="en-US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只显示停止的作业。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52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38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3803073" y="2292927"/>
            <a:ext cx="1357745" cy="1454728"/>
          </a:xfrm>
          <a:prstGeom prst="flowChartProcess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3584" y="249736"/>
            <a:ext cx="836959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作业控制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(4) </a:t>
            </a:r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在后台恢复作业执行 </a:t>
            </a:r>
            <a:r>
              <a:rPr lang="en-US" altLang="zh-CN" sz="40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Medium" panose="020B0600000000000000" pitchFamily="34" charset="-122"/>
              </a:rPr>
              <a:t>bg</a:t>
            </a:r>
            <a:endParaRPr lang="zh-CN" altLang="en-US" sz="4000" dirty="0">
              <a:solidFill>
                <a:srgbClr val="FF6933"/>
              </a:solidFill>
              <a:latin typeface="Ubuntu Mono" panose="020B0509030602030204" pitchFamily="49" charset="0"/>
              <a:ea typeface="思源黑体 CN Medium" panose="020B06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5984" y="957622"/>
            <a:ext cx="10485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:~$ 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jobs</a:t>
            </a:r>
          </a:p>
          <a:p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[1]-  Stopped                 ping www.ustc.edu.cn </a:t>
            </a:r>
            <a:r>
              <a:rPr lang="en-US" altLang="zh-CN" sz="3200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[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2]+  Stopped                 ping www.ustc.edu.cn</a:t>
            </a:r>
            <a:endParaRPr lang="en-US" altLang="zh-CN" sz="3200" dirty="0" smtClean="0">
              <a:solidFill>
                <a:schemeClr val="tx1">
                  <a:lumMod val="50000"/>
                </a:schemeClr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:~$ </a:t>
            </a:r>
            <a:r>
              <a:rPr lang="en-US" altLang="zh-CN" sz="32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bg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%1</a:t>
            </a:r>
          </a:p>
          <a:p>
            <a:r>
              <a:rPr lang="en-US" altLang="zh-CN" sz="3200" dirty="0" err="1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</a:t>
            </a:r>
            <a:r>
              <a:rPr lang="en-US" altLang="zh-CN" sz="3200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:~$ </a:t>
            </a:r>
            <a:r>
              <a:rPr lang="en-US" altLang="zh-CN" sz="32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bg</a:t>
            </a:r>
            <a:endParaRPr lang="en-US" altLang="zh-CN" sz="3200" dirty="0">
              <a:solidFill>
                <a:schemeClr val="bg1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580199" y="2486891"/>
            <a:ext cx="2580129" cy="533400"/>
          </a:xfrm>
          <a:prstGeom prst="wedgeRoundRectCallout">
            <a:avLst>
              <a:gd name="adj1" fmla="val -70627"/>
              <a:gd name="adj2" fmla="val -12500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在后台恢复执行作业 </a:t>
            </a:r>
            <a:r>
              <a:rPr lang="en-US" altLang="zh-CN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</a:t>
            </a:r>
            <a:endParaRPr lang="zh-CN" altLang="en-US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580198" y="3224705"/>
            <a:ext cx="4589037" cy="675350"/>
          </a:xfrm>
          <a:prstGeom prst="wedgeRoundRectCallout">
            <a:avLst>
              <a:gd name="adj1" fmla="val -69503"/>
              <a:gd name="adj2" fmla="val -3170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在后台恢复执行当前作业</a:t>
            </a:r>
            <a:endParaRPr lang="en-US" altLang="zh-CN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ctr"/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（“当前作业”可以用 </a:t>
            </a:r>
            <a:r>
              <a:rPr lang="en-US" altLang="zh-CN" dirty="0" smtClean="0">
                <a:latin typeface="Ubuntu Mono" panose="020B0509030602030204" pitchFamily="49" charset="0"/>
                <a:ea typeface="思源黑体 CN Regular" panose="020B0500000000000000" pitchFamily="34" charset="-122"/>
              </a:rPr>
              <a:t>%%</a:t>
            </a:r>
            <a:r>
              <a:rPr lang="en-US" altLang="zh-CN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或 </a:t>
            </a:r>
            <a:r>
              <a:rPr lang="en-US" altLang="zh-CN" dirty="0" smtClean="0">
                <a:latin typeface="Ubuntu Mono" panose="020B0509030602030204" pitchFamily="49" charset="0"/>
                <a:ea typeface="思源黑体 CN Regular" panose="020B0500000000000000" pitchFamily="34" charset="-122"/>
              </a:rPr>
              <a:t>%+ </a:t>
            </a:r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表示）</a:t>
            </a:r>
            <a:endParaRPr lang="zh-CN" altLang="en-US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5984" y="4605906"/>
            <a:ext cx="11232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bg</a:t>
            </a:r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&lt;</a:t>
            </a:r>
            <a:r>
              <a:rPr lang="en-US" altLang="zh-CN" sz="28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jobspec</a:t>
            </a:r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&gt; 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在后台恢复执行作业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%-</a:t>
            </a:r>
            <a:r>
              <a:rPr lang="en-US" altLang="zh-CN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表示什么作业？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可以使用 </a:t>
            </a:r>
            <a:r>
              <a:rPr lang="en-US" altLang="zh-CN" sz="28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bg</a:t>
            </a:r>
            <a:r>
              <a:rPr lang="en-US" altLang="zh-CN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将前台任务放到后台吗？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0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过程 4"/>
          <p:cNvSpPr/>
          <p:nvPr/>
        </p:nvSpPr>
        <p:spPr>
          <a:xfrm>
            <a:off x="3803073" y="2292927"/>
            <a:ext cx="1932709" cy="1427018"/>
          </a:xfrm>
          <a:prstGeom prst="flowChartProcess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3584" y="249736"/>
            <a:ext cx="729590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作业控制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(5) </a:t>
            </a:r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在前台执行作业 </a:t>
            </a:r>
            <a:r>
              <a:rPr lang="en-US" altLang="zh-CN" sz="40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Medium" panose="020B0600000000000000" pitchFamily="34" charset="-122"/>
              </a:rPr>
              <a:t>fg</a:t>
            </a:r>
            <a:endParaRPr lang="zh-CN" altLang="en-US" sz="4000" dirty="0">
              <a:solidFill>
                <a:srgbClr val="FF6933"/>
              </a:solidFill>
              <a:latin typeface="Ubuntu Mono" panose="020B0509030602030204" pitchFamily="49" charset="0"/>
              <a:ea typeface="思源黑体 CN Medium" panose="020B06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5984" y="957622"/>
            <a:ext cx="10485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:~$ 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jobs</a:t>
            </a:r>
          </a:p>
          <a:p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[1]-  Stopped                 </a:t>
            </a:r>
            <a:r>
              <a:rPr lang="en-US" altLang="zh-CN" sz="3200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sleep 10</a:t>
            </a:r>
          </a:p>
          <a:p>
            <a:r>
              <a:rPr lang="en-US" altLang="zh-CN" sz="3200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[2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]+  Stopped                 ping www.ustc.edu.cn</a:t>
            </a:r>
            <a:endParaRPr lang="en-US" altLang="zh-CN" sz="3200" dirty="0" smtClean="0">
              <a:solidFill>
                <a:schemeClr val="tx1">
                  <a:lumMod val="50000"/>
                </a:schemeClr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:~$ </a:t>
            </a:r>
            <a:r>
              <a:rPr lang="en-US" altLang="zh-CN" sz="32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fg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sleep</a:t>
            </a:r>
          </a:p>
          <a:p>
            <a:r>
              <a:rPr lang="en-US" altLang="zh-CN" sz="3200" dirty="0" err="1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</a:t>
            </a:r>
            <a:r>
              <a:rPr lang="en-US" altLang="zh-CN" sz="3200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:~$ </a:t>
            </a:r>
            <a:r>
              <a:rPr lang="en-US" altLang="zh-CN" sz="32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fg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ping</a:t>
            </a:r>
            <a:endParaRPr lang="en-US" altLang="zh-CN" sz="3200" dirty="0">
              <a:solidFill>
                <a:schemeClr val="bg1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286781" y="2549237"/>
            <a:ext cx="2580129" cy="533400"/>
          </a:xfrm>
          <a:prstGeom prst="wedgeRoundRectCallout">
            <a:avLst>
              <a:gd name="adj1" fmla="val -70627"/>
              <a:gd name="adj2" fmla="val -12500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恢复执行 </a:t>
            </a:r>
            <a:r>
              <a:rPr lang="en-US" altLang="zh-CN" dirty="0" smtClean="0">
                <a:latin typeface="Ubuntu Mono" panose="020B0509030602030204" pitchFamily="49" charset="0"/>
                <a:ea typeface="思源黑体 CN Regular" panose="020B0500000000000000" pitchFamily="34" charset="-122"/>
              </a:rPr>
              <a:t>sleep</a:t>
            </a:r>
            <a:r>
              <a:rPr lang="en-US" altLang="zh-CN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命令</a:t>
            </a:r>
            <a:endParaRPr lang="zh-CN" altLang="en-US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286781" y="3245467"/>
            <a:ext cx="2580129" cy="533400"/>
          </a:xfrm>
          <a:prstGeom prst="wedgeRoundRectCallout">
            <a:avLst>
              <a:gd name="adj1" fmla="val -71432"/>
              <a:gd name="adj2" fmla="val -3587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恢复执行 </a:t>
            </a:r>
            <a:r>
              <a:rPr lang="en-US" altLang="zh-CN" dirty="0" smtClean="0">
                <a:latin typeface="Ubuntu Mono" panose="020B0509030602030204" pitchFamily="49" charset="0"/>
                <a:ea typeface="思源黑体 CN Regular" panose="020B0500000000000000" pitchFamily="34" charset="-122"/>
              </a:rPr>
              <a:t>ping</a:t>
            </a:r>
            <a:r>
              <a:rPr lang="en-US" altLang="zh-CN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命令</a:t>
            </a:r>
            <a:endParaRPr lang="zh-CN" altLang="en-US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5984" y="3882775"/>
            <a:ext cx="112326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 err="1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f</a:t>
            </a:r>
            <a:r>
              <a:rPr lang="en-US" altLang="zh-CN" sz="28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g</a:t>
            </a:r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&lt;</a:t>
            </a:r>
            <a:r>
              <a:rPr lang="en-US" altLang="zh-CN" sz="28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jobspec</a:t>
            </a:r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&gt; </a:t>
            </a:r>
            <a:r>
              <a:rPr lang="zh-CN" altLang="en-US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在前台执行作业</a:t>
            </a:r>
            <a:endParaRPr lang="en-US" altLang="zh-CN" sz="2800" dirty="0" smtClean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bg</a:t>
            </a:r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</a:t>
            </a:r>
            <a:r>
              <a:rPr lang="zh-CN" altLang="en-US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也可以用命令名</a:t>
            </a:r>
            <a:endParaRPr lang="en-US" altLang="zh-CN" sz="2800" dirty="0" smtClean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 err="1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f</a:t>
            </a:r>
            <a:r>
              <a:rPr lang="en-US" altLang="zh-CN" sz="28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g</a:t>
            </a:r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</a:t>
            </a:r>
            <a:r>
              <a:rPr lang="zh-CN" altLang="en-US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可以无参数，也可以用 </a:t>
            </a:r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%&lt;</a:t>
            </a:r>
            <a:r>
              <a:rPr lang="zh-CN" altLang="en-US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编号</a:t>
            </a:r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&gt; </a:t>
            </a:r>
            <a:r>
              <a:rPr lang="zh-CN" altLang="en-US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和</a:t>
            </a:r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%% </a:t>
            </a:r>
            <a:r>
              <a:rPr lang="zh-CN" altLang="en-US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和 </a:t>
            </a:r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%+ </a:t>
            </a:r>
            <a:r>
              <a:rPr lang="zh-CN" altLang="en-US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和 </a:t>
            </a:r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%- </a:t>
            </a:r>
            <a:r>
              <a:rPr lang="zh-CN" altLang="en-US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作为参数</a:t>
            </a:r>
            <a:endParaRPr lang="en-US" altLang="zh-CN" sz="2800" dirty="0" smtClean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如果有两个命令同名的作业，这样做会发生什么？</a:t>
            </a:r>
            <a:endParaRPr lang="en-US" altLang="zh-CN" sz="2800" dirty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可以用 </a:t>
            </a:r>
            <a:r>
              <a:rPr lang="en-US" altLang="zh-CN" sz="28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fg</a:t>
            </a:r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</a:t>
            </a:r>
            <a:r>
              <a:rPr lang="zh-CN" altLang="en-US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将后台任务放到前台吗？</a:t>
            </a:r>
            <a:endParaRPr lang="en-US" altLang="zh-CN" sz="2800" dirty="0" smtClean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试总结</a:t>
            </a:r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</a:t>
            </a:r>
            <a:r>
              <a:rPr lang="en-US" altLang="zh-CN" sz="28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jobspec</a:t>
            </a:r>
            <a:r>
              <a:rPr lang="en-US" altLang="zh-CN" sz="2800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</a:t>
            </a:r>
            <a:r>
              <a:rPr lang="zh-CN" altLang="en-US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的语法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87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568937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作业控制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(6) </a:t>
            </a:r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作业状态图</a:t>
            </a:r>
            <a:endParaRPr lang="zh-CN" altLang="en-US" sz="4000" dirty="0">
              <a:solidFill>
                <a:srgbClr val="FF693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758055" y="1400967"/>
            <a:ext cx="2340418" cy="11136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Stopped</a:t>
            </a:r>
            <a:endParaRPr lang="zh-CN" altLang="en-US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09509" y="4809183"/>
            <a:ext cx="2237509" cy="10875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Background</a:t>
            </a:r>
            <a:endParaRPr lang="zh-CN" altLang="en-US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514669" y="2931893"/>
            <a:ext cx="2237509" cy="10875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Foreground</a:t>
            </a:r>
          </a:p>
          <a:p>
            <a:pPr algn="ctr"/>
            <a:r>
              <a:rPr lang="en-US" altLang="zh-CN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(only 1 allowed)</a:t>
            </a:r>
            <a:endParaRPr lang="zh-CN" altLang="en-US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cxnSp>
        <p:nvCxnSpPr>
          <p:cNvPr id="7" name="直接箭头连接符 6"/>
          <p:cNvCxnSpPr>
            <a:endCxn id="3" idx="3"/>
          </p:cNvCxnSpPr>
          <p:nvPr/>
        </p:nvCxnSpPr>
        <p:spPr>
          <a:xfrm flipH="1" flipV="1">
            <a:off x="5098473" y="1957783"/>
            <a:ext cx="2416196" cy="1048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 rot="1382265">
            <a:off x="5570526" y="1864356"/>
            <a:ext cx="1472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Ctrl+Z</a:t>
            </a:r>
            <a:endParaRPr lang="en-US" altLang="zh-CN" sz="3200" dirty="0">
              <a:solidFill>
                <a:schemeClr val="bg1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  <p:cxnSp>
        <p:nvCxnSpPr>
          <p:cNvPr id="11" name="直接箭头连接符 10"/>
          <p:cNvCxnSpPr>
            <a:stCxn id="3" idx="2"/>
            <a:endCxn id="4" idx="0"/>
          </p:cNvCxnSpPr>
          <p:nvPr/>
        </p:nvCxnSpPr>
        <p:spPr>
          <a:xfrm>
            <a:off x="3928264" y="2514599"/>
            <a:ext cx="0" cy="2294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928264" y="3183296"/>
            <a:ext cx="608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bg</a:t>
            </a:r>
            <a:endParaRPr lang="en-US" altLang="zh-CN" sz="3200" dirty="0">
              <a:solidFill>
                <a:schemeClr val="bg1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  <p:cxnSp>
        <p:nvCxnSpPr>
          <p:cNvPr id="16" name="直接箭头连接符 15"/>
          <p:cNvCxnSpPr>
            <a:stCxn id="4" idx="3"/>
            <a:endCxn id="5" idx="2"/>
          </p:cNvCxnSpPr>
          <p:nvPr/>
        </p:nvCxnSpPr>
        <p:spPr>
          <a:xfrm flipV="1">
            <a:off x="5047018" y="4019475"/>
            <a:ext cx="3586406" cy="1333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5" idx="1"/>
          </p:cNvCxnSpPr>
          <p:nvPr/>
        </p:nvCxnSpPr>
        <p:spPr>
          <a:xfrm>
            <a:off x="5098473" y="2441960"/>
            <a:ext cx="2416196" cy="1033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 rot="1382265">
            <a:off x="5693618" y="2779618"/>
            <a:ext cx="590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fg</a:t>
            </a:r>
            <a:endParaRPr lang="en-US" altLang="zh-CN" sz="3200" dirty="0">
              <a:solidFill>
                <a:schemeClr val="bg1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 rot="20372954">
            <a:off x="6681373" y="4646095"/>
            <a:ext cx="590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fg</a:t>
            </a:r>
            <a:endParaRPr lang="en-US" altLang="zh-CN" sz="3200" dirty="0">
              <a:solidFill>
                <a:schemeClr val="bg1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63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3009157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一点历史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(1)</a:t>
            </a:r>
            <a:endParaRPr lang="zh-CN" altLang="en-US" sz="4000" dirty="0">
              <a:solidFill>
                <a:srgbClr val="FF693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62" y="2982965"/>
            <a:ext cx="1425221" cy="12417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603" y="2982965"/>
            <a:ext cx="1425224" cy="12417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147" y="2982963"/>
            <a:ext cx="1425224" cy="12417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34" y="957622"/>
            <a:ext cx="1550762" cy="1550762"/>
          </a:xfrm>
          <a:prstGeom prst="rect">
            <a:avLst/>
          </a:prstGeom>
        </p:spPr>
      </p:pic>
      <p:cxnSp>
        <p:nvCxnSpPr>
          <p:cNvPr id="10" name="直接连接符 9"/>
          <p:cNvCxnSpPr>
            <a:stCxn id="5" idx="0"/>
            <a:endCxn id="8" idx="2"/>
          </p:cNvCxnSpPr>
          <p:nvPr/>
        </p:nvCxnSpPr>
        <p:spPr>
          <a:xfrm flipV="1">
            <a:off x="2848673" y="2508384"/>
            <a:ext cx="2860542" cy="4745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0"/>
            <a:endCxn id="8" idx="2"/>
          </p:cNvCxnSpPr>
          <p:nvPr/>
        </p:nvCxnSpPr>
        <p:spPr>
          <a:xfrm flipV="1">
            <a:off x="5709215" y="2508384"/>
            <a:ext cx="0" cy="4745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0"/>
            <a:endCxn id="8" idx="2"/>
          </p:cNvCxnSpPr>
          <p:nvPr/>
        </p:nvCxnSpPr>
        <p:spPr>
          <a:xfrm flipH="1" flipV="1">
            <a:off x="5709215" y="2508384"/>
            <a:ext cx="2860544" cy="4745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图片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478" y="4508833"/>
            <a:ext cx="1010388" cy="1302327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021" y="4508832"/>
            <a:ext cx="1010388" cy="1302327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65" y="4508831"/>
            <a:ext cx="1010388" cy="13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62" y="2982965"/>
            <a:ext cx="1425221" cy="12417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603" y="2982965"/>
            <a:ext cx="1425224" cy="12417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147" y="2982963"/>
            <a:ext cx="1425224" cy="12417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34" y="957622"/>
            <a:ext cx="1550762" cy="1550762"/>
          </a:xfrm>
          <a:prstGeom prst="rect">
            <a:avLst/>
          </a:prstGeom>
        </p:spPr>
      </p:pic>
      <p:cxnSp>
        <p:nvCxnSpPr>
          <p:cNvPr id="10" name="直接连接符 9"/>
          <p:cNvCxnSpPr>
            <a:stCxn id="5" idx="0"/>
            <a:endCxn id="8" idx="2"/>
          </p:cNvCxnSpPr>
          <p:nvPr/>
        </p:nvCxnSpPr>
        <p:spPr>
          <a:xfrm flipV="1">
            <a:off x="2848673" y="2508384"/>
            <a:ext cx="2860542" cy="4745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0"/>
            <a:endCxn id="8" idx="2"/>
          </p:cNvCxnSpPr>
          <p:nvPr/>
        </p:nvCxnSpPr>
        <p:spPr>
          <a:xfrm flipV="1">
            <a:off x="5709215" y="2508384"/>
            <a:ext cx="0" cy="4745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0"/>
            <a:endCxn id="8" idx="2"/>
          </p:cNvCxnSpPr>
          <p:nvPr/>
        </p:nvCxnSpPr>
        <p:spPr>
          <a:xfrm flipH="1" flipV="1">
            <a:off x="5709215" y="2508384"/>
            <a:ext cx="2860544" cy="4745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图片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478" y="4508833"/>
            <a:ext cx="1010388" cy="1302327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021" y="4508832"/>
            <a:ext cx="1010388" cy="13023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64" y="4567713"/>
            <a:ext cx="1243446" cy="1243446"/>
          </a:xfrm>
          <a:prstGeom prst="rect">
            <a:avLst/>
          </a:prstGeom>
        </p:spPr>
      </p:pic>
      <p:sp>
        <p:nvSpPr>
          <p:cNvPr id="4" name="乘号 3"/>
          <p:cNvSpPr/>
          <p:nvPr/>
        </p:nvSpPr>
        <p:spPr>
          <a:xfrm>
            <a:off x="6816436" y="2327564"/>
            <a:ext cx="547255" cy="810491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3584" y="249736"/>
            <a:ext cx="3009157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一点历史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(2</a:t>
            </a:r>
            <a:r>
              <a:rPr lang="en-US" altLang="zh-CN" sz="4000" dirty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  <a:endParaRPr lang="en-US" altLang="zh-CN" sz="4000" dirty="0" smtClean="0">
              <a:solidFill>
                <a:srgbClr val="FF693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910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1" y="957622"/>
            <a:ext cx="3221181" cy="4529786"/>
          </a:xfrm>
          <a:prstGeom prst="rect">
            <a:avLst/>
          </a:prstGeom>
        </p:spPr>
      </p:pic>
      <p:sp>
        <p:nvSpPr>
          <p:cNvPr id="4" name="云形标注 3"/>
          <p:cNvSpPr/>
          <p:nvPr/>
        </p:nvSpPr>
        <p:spPr>
          <a:xfrm>
            <a:off x="5818909" y="512619"/>
            <a:ext cx="3117273" cy="1219200"/>
          </a:xfrm>
          <a:prstGeom prst="cloudCallout">
            <a:avLst>
              <a:gd name="adj1" fmla="val 46718"/>
              <a:gd name="adj2" fmla="val 3238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Wait a minute…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3410" y="2410692"/>
            <a:ext cx="81771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如果我确实想让程序一直运行怎么做？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这种模型和“我通过 </a:t>
            </a:r>
            <a:r>
              <a:rPr lang="en-US" altLang="zh-CN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SSH 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连接到实验室机器”似乎没有什么区别</a:t>
            </a:r>
            <a:endParaRPr lang="en-US" altLang="zh-CN" sz="2800" dirty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那么一旦我断开 </a:t>
            </a:r>
            <a:r>
              <a:rPr lang="en-US" altLang="zh-CN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SSH 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连接，程序就退出了，怎么办？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793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3584" y="249736"/>
            <a:ext cx="3009157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走近进程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en-US" altLang="zh-CN" sz="4000" dirty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  <a:endParaRPr lang="zh-CN" altLang="en-US" sz="4000" dirty="0">
              <a:solidFill>
                <a:srgbClr val="FF693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61014" y="1340249"/>
            <a:ext cx="1926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Shell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命令 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*</a:t>
            </a:r>
            <a:endParaRPr lang="zh-CN" altLang="en-US" sz="24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01543" y="3734114"/>
            <a:ext cx="3298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系统</a:t>
            </a:r>
            <a:r>
              <a:rPr lang="zh-CN" altLang="en-US" sz="4400" dirty="0" smtClean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服务</a:t>
            </a:r>
            <a:endParaRPr lang="zh-CN" altLang="en-US" sz="44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06436" y="1801914"/>
            <a:ext cx="3298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游戏</a:t>
            </a:r>
            <a:endParaRPr lang="zh-CN" altLang="en-US" sz="48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76593" y="2872339"/>
            <a:ext cx="3298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桌面环境</a:t>
            </a:r>
            <a:endParaRPr lang="zh-CN" altLang="en-US" sz="60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75213" y="4958428"/>
            <a:ext cx="3298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办公套件</a:t>
            </a:r>
            <a:endParaRPr lang="zh-CN" altLang="en-US" sz="40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50730" y="2632911"/>
            <a:ext cx="3298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聊天软件</a:t>
            </a:r>
            <a:endParaRPr lang="zh-CN" altLang="en-US" sz="40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33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440697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脱离控制</a:t>
            </a:r>
            <a:r>
              <a:rPr lang="en-US" altLang="zh-CN" sz="4000" dirty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(2) </a:t>
            </a:r>
            <a:r>
              <a:rPr lang="en-US" altLang="zh-CN" sz="40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Medium" panose="020B0600000000000000" pitchFamily="34" charset="-122"/>
              </a:rPr>
              <a:t>nohup</a:t>
            </a:r>
            <a:endParaRPr lang="zh-CN" altLang="en-US" sz="4000" dirty="0">
              <a:solidFill>
                <a:srgbClr val="FF6933"/>
              </a:solidFill>
              <a:latin typeface="Ubuntu Mono" panose="020B0509030602030204" pitchFamily="49" charset="0"/>
              <a:ea typeface="思源黑体 CN Medium" panose="020B06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5984" y="957622"/>
            <a:ext cx="10485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:~$ </a:t>
            </a:r>
            <a:r>
              <a:rPr lang="en-US" altLang="zh-CN" sz="32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nohup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ping 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  <a:hlinkClick r:id="rId3"/>
              </a:rPr>
              <a:t>www.ustc.edu.cn</a:t>
            </a:r>
            <a:endParaRPr lang="en-US" altLang="zh-CN" sz="3200" dirty="0" smtClean="0">
              <a:solidFill>
                <a:schemeClr val="bg1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2800" dirty="0" err="1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nohup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 ignoring input and appending output to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'</a:t>
            </a:r>
            <a:r>
              <a:rPr lang="en-US" altLang="zh-CN" sz="2800" dirty="0" err="1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nohup.out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‘</a:t>
            </a:r>
          </a:p>
          <a:p>
            <a:r>
              <a:rPr lang="en-US" altLang="zh-CN" sz="28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^C</a:t>
            </a:r>
          </a:p>
          <a:p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:~$ 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cat </a:t>
            </a:r>
            <a:r>
              <a:rPr lang="en-US" altLang="zh-CN" sz="32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nohup.out</a:t>
            </a:r>
            <a:endParaRPr lang="en-US" altLang="zh-CN" sz="3200" dirty="0" smtClean="0">
              <a:solidFill>
                <a:schemeClr val="bg1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PING www.ustc.edu.cn (202.38.64.246) 56(84) bytes of data.</a:t>
            </a:r>
          </a:p>
          <a:p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64 bytes from 202.38.64.246: 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icmp_seq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=1 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ttl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=62 time=3.94 </a:t>
            </a:r>
            <a:r>
              <a:rPr lang="en-US" altLang="zh-CN" sz="2400" dirty="0" err="1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ms</a:t>
            </a:r>
            <a:endParaRPr lang="en-US" altLang="zh-CN" sz="2400" dirty="0" smtClean="0">
              <a:solidFill>
                <a:schemeClr val="tx1">
                  <a:lumMod val="50000"/>
                </a:schemeClr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…(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省略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)…</a:t>
            </a:r>
          </a:p>
          <a:p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--- www.ustc.edu.cn ping statistics ---</a:t>
            </a:r>
          </a:p>
          <a:p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8 packets transmitted, 7 received, 12% packet loss, time 8871ms</a:t>
            </a:r>
          </a:p>
          <a:p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rtt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min/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avg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/max/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mdev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= 3.942/17.762/30.678/8.823 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ms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5984" y="5112606"/>
            <a:ext cx="11232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忽略 </a:t>
            </a:r>
            <a:r>
              <a:rPr lang="en-US" altLang="zh-CN" sz="2800" dirty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SIGHUP 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信号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如果 </a:t>
            </a:r>
            <a:r>
              <a:rPr lang="en-US" altLang="zh-CN" sz="2800" dirty="0" err="1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stdin</a:t>
            </a:r>
            <a:r>
              <a:rPr lang="en-US" altLang="zh-CN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是终端 </a:t>
            </a:r>
            <a:r>
              <a:rPr lang="en-US" altLang="zh-CN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-&gt; 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重定向到一个不可读的文件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如果 </a:t>
            </a:r>
            <a:r>
              <a:rPr lang="en-US" altLang="zh-CN" sz="2800" dirty="0" err="1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stdout</a:t>
            </a:r>
            <a:r>
              <a:rPr lang="en-US" altLang="zh-CN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是终端 </a:t>
            </a:r>
            <a:r>
              <a:rPr lang="en-US" altLang="zh-CN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-&gt; 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追加输出到 </a:t>
            </a:r>
            <a:r>
              <a:rPr lang="en-US" altLang="zh-CN" sz="2800" dirty="0" err="1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nohup.out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031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198323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40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Medium" panose="020B0600000000000000" pitchFamily="34" charset="-122"/>
              </a:rPr>
              <a:t>tmux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(1)</a:t>
            </a:r>
            <a:endParaRPr lang="zh-CN" altLang="en-US" sz="4000" dirty="0">
              <a:solidFill>
                <a:srgbClr val="FF693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824" y="2057390"/>
            <a:ext cx="5479409" cy="2957956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14" idx="1"/>
            <a:endCxn id="4" idx="3"/>
          </p:cNvCxnSpPr>
          <p:nvPr/>
        </p:nvCxnSpPr>
        <p:spPr>
          <a:xfrm flipH="1">
            <a:off x="8307233" y="3536368"/>
            <a:ext cx="6422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949462" y="3367091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普通的命令行环境</a:t>
            </a:r>
            <a:endParaRPr lang="en-US" altLang="zh-CN" sz="16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cxnSp>
        <p:nvCxnSpPr>
          <p:cNvPr id="16" name="直接箭头连接符 15"/>
          <p:cNvCxnSpPr>
            <a:stCxn id="24" idx="0"/>
          </p:cNvCxnSpPr>
          <p:nvPr/>
        </p:nvCxnSpPr>
        <p:spPr>
          <a:xfrm flipV="1">
            <a:off x="2976731" y="5015348"/>
            <a:ext cx="2" cy="415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576621" y="543098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会话号</a:t>
            </a:r>
            <a:endParaRPr lang="en-US" altLang="zh-CN" sz="16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3255819" y="428105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855709" y="394250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窗口号</a:t>
            </a:r>
            <a:endParaRPr lang="en-US" altLang="zh-CN" sz="16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3685075" y="5015348"/>
            <a:ext cx="2" cy="415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284965" y="543098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窗口名</a:t>
            </a:r>
            <a:endParaRPr lang="en-US" altLang="zh-CN" sz="16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945035" y="543098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主机名</a:t>
            </a:r>
            <a:endParaRPr lang="en-US" altLang="zh-CN" sz="16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6345145" y="5015344"/>
            <a:ext cx="2" cy="415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7053487" y="5015344"/>
            <a:ext cx="2" cy="415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7843196" y="5015344"/>
            <a:ext cx="2" cy="415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55969" y="543097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时间</a:t>
            </a:r>
            <a:endParaRPr lang="en-US" altLang="zh-CN" sz="16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545678" y="543097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日期</a:t>
            </a:r>
            <a:endParaRPr lang="en-US" altLang="zh-CN" sz="16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88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198323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40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Medium" panose="020B0600000000000000" pitchFamily="34" charset="-122"/>
              </a:rPr>
              <a:t>tmux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(2)</a:t>
            </a:r>
            <a:endParaRPr lang="zh-CN" altLang="en-US" sz="4000" dirty="0">
              <a:solidFill>
                <a:srgbClr val="FF693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44" y="2050246"/>
            <a:ext cx="5095912" cy="2757508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8" idx="2"/>
          </p:cNvCxnSpPr>
          <p:nvPr/>
        </p:nvCxnSpPr>
        <p:spPr>
          <a:xfrm flipH="1">
            <a:off x="7987150" y="1766228"/>
            <a:ext cx="924514" cy="96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792607" y="1427674"/>
            <a:ext cx="2238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普通的命令行环境 </a:t>
            </a:r>
            <a:r>
              <a:rPr lang="en-US" altLang="zh-CN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 </a:t>
            </a:r>
            <a:r>
              <a:rPr lang="zh-CN" altLang="en-US" sz="1600" dirty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号</a:t>
            </a:r>
            <a:endParaRPr lang="en-US" altLang="zh-CN" sz="16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cxnSp>
        <p:nvCxnSpPr>
          <p:cNvPr id="12" name="直接箭头连接符 11"/>
          <p:cNvCxnSpPr>
            <a:stCxn id="13" idx="2"/>
          </p:cNvCxnSpPr>
          <p:nvPr/>
        </p:nvCxnSpPr>
        <p:spPr>
          <a:xfrm>
            <a:off x="2968064" y="1766228"/>
            <a:ext cx="1063609" cy="96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849007" y="1427674"/>
            <a:ext cx="2238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普通的命令行环境 </a:t>
            </a:r>
            <a:r>
              <a:rPr lang="en-US" altLang="zh-CN" sz="1600" dirty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</a:t>
            </a:r>
            <a:r>
              <a:rPr lang="en-US" altLang="zh-CN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sz="1600" dirty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号</a:t>
            </a:r>
            <a:endParaRPr lang="en-US" altLang="zh-CN" sz="16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14195" y="5091772"/>
            <a:ext cx="3763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在右边新建窗口 </a:t>
            </a:r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C-b %</a:t>
            </a:r>
          </a:p>
        </p:txBody>
      </p:sp>
    </p:spTree>
    <p:extLst>
      <p:ext uri="{BB962C8B-B14F-4D97-AF65-F5344CB8AC3E}">
        <p14:creationId xmlns:p14="http://schemas.microsoft.com/office/powerpoint/2010/main" val="40361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198323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40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Medium" panose="020B0600000000000000" pitchFamily="34" charset="-122"/>
              </a:rPr>
              <a:t>tmux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(3)</a:t>
            </a:r>
            <a:endParaRPr lang="zh-CN" altLang="en-US" sz="4000" dirty="0">
              <a:solidFill>
                <a:srgbClr val="FF693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54160" y="5024042"/>
            <a:ext cx="2238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普通的命令行环境 </a:t>
            </a:r>
            <a:r>
              <a:rPr lang="en-US" altLang="zh-CN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 </a:t>
            </a:r>
            <a:r>
              <a:rPr lang="zh-CN" altLang="en-US" sz="1600" dirty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号</a:t>
            </a:r>
            <a:endParaRPr lang="en-US" altLang="zh-CN" sz="16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49007" y="1427674"/>
            <a:ext cx="2238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普通的命令行环境 </a:t>
            </a:r>
            <a:r>
              <a:rPr lang="en-US" altLang="zh-CN" sz="1600" dirty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</a:t>
            </a:r>
            <a:r>
              <a:rPr lang="en-US" altLang="zh-CN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sz="1600" dirty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号</a:t>
            </a:r>
            <a:endParaRPr lang="en-US" altLang="zh-CN" sz="16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11806" y="5084845"/>
            <a:ext cx="3780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在下边新建窗口 </a:t>
            </a:r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C-b "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913" y="1959758"/>
            <a:ext cx="4910173" cy="2938484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8" idx="0"/>
          </p:cNvCxnSpPr>
          <p:nvPr/>
        </p:nvCxnSpPr>
        <p:spPr>
          <a:xfrm flipH="1" flipV="1">
            <a:off x="7992734" y="4094018"/>
            <a:ext cx="1880483" cy="930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3" idx="2"/>
          </p:cNvCxnSpPr>
          <p:nvPr/>
        </p:nvCxnSpPr>
        <p:spPr>
          <a:xfrm>
            <a:off x="2968064" y="1766228"/>
            <a:ext cx="1063609" cy="96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35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3584" y="249736"/>
            <a:ext cx="198323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40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Medium" panose="020B0600000000000000" pitchFamily="34" charset="-122"/>
              </a:rPr>
              <a:t>tmux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(4)</a:t>
            </a:r>
            <a:endParaRPr lang="zh-CN" altLang="en-US" sz="4000" dirty="0">
              <a:solidFill>
                <a:srgbClr val="FF693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3584" y="957622"/>
            <a:ext cx="108100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进程和终端脱节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完全使用 </a:t>
            </a:r>
            <a:r>
              <a:rPr lang="en-US" altLang="zh-CN" sz="2800" dirty="0" err="1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tmux</a:t>
            </a:r>
            <a:r>
              <a:rPr lang="en-US" altLang="zh-CN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session / window 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机制管理 </a:t>
            </a:r>
            <a:r>
              <a:rPr lang="en-US" altLang="zh-CN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shell</a:t>
            </a:r>
            <a:endParaRPr lang="en-US" altLang="zh-CN" sz="2800" dirty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可以把一个终端上的会话传递到另一个终端（</a:t>
            </a:r>
            <a:r>
              <a:rPr lang="en-US" altLang="zh-CN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detach / attach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）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超高可定制性</a:t>
            </a:r>
            <a:endParaRPr lang="en-US" altLang="zh-CN" sz="2800" dirty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更多功能，有待你的发掘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165684"/>
              </p:ext>
            </p:extLst>
          </p:nvPr>
        </p:nvGraphicFramePr>
        <p:xfrm>
          <a:off x="1969654" y="3324321"/>
          <a:ext cx="81280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621991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25496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快捷键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功能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35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C-b ?</a:t>
                      </a:r>
                      <a:endParaRPr lang="zh-CN" altLang="en-US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列出所有快捷键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49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C-b C-z</a:t>
                      </a:r>
                      <a:endParaRPr lang="zh-CN" altLang="en-US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暂停当前 </a:t>
                      </a:r>
                      <a:r>
                        <a:rPr lang="en-US" altLang="zh-CN" dirty="0" err="1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tmux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4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C-b</a:t>
                      </a:r>
                      <a:r>
                        <a:rPr lang="en-US" altLang="zh-CN" baseline="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 &amp;</a:t>
                      </a:r>
                      <a:endParaRPr lang="zh-CN" altLang="en-US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杀死当前窗口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14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C-b 0~9</a:t>
                      </a:r>
                      <a:endParaRPr lang="zh-CN" altLang="en-US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选择 </a:t>
                      </a:r>
                      <a:r>
                        <a:rPr lang="en-US" altLang="zh-CN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0~9 </a:t>
                      </a:r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窗口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47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C-b $</a:t>
                      </a:r>
                      <a:endParaRPr lang="zh-CN" altLang="en-US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重命名当前会话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C-b ,</a:t>
                      </a:r>
                      <a:endParaRPr lang="zh-CN" altLang="en-US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重命名当前窗口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35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49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466345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查询进程状态 </a:t>
            </a:r>
            <a:r>
              <a:rPr lang="en-US" altLang="zh-CN" sz="4000" dirty="0" err="1">
                <a:solidFill>
                  <a:srgbClr val="FF6933"/>
                </a:solidFill>
                <a:latin typeface="Ubuntu Mono" panose="020B0509030602030204" pitchFamily="49" charset="0"/>
                <a:ea typeface="思源黑体 CN Medium" panose="020B0600000000000000" pitchFamily="34" charset="-122"/>
              </a:rPr>
              <a:t>ps</a:t>
            </a:r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(1)</a:t>
            </a:r>
            <a:endParaRPr lang="zh-CN" altLang="en-US" sz="4000" dirty="0">
              <a:solidFill>
                <a:srgbClr val="FF6933"/>
              </a:solidFill>
              <a:latin typeface="Ubuntu Mono" panose="020B0509030602030204" pitchFamily="49" charset="0"/>
              <a:ea typeface="思源黑体 CN Medium" panose="020B06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44839" y="1227786"/>
            <a:ext cx="62726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:~$ </a:t>
            </a:r>
            <a:r>
              <a:rPr lang="en-US" altLang="zh-CN" sz="32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ps</a:t>
            </a:r>
            <a:endParaRPr lang="en-US" altLang="zh-CN" sz="3200" dirty="0" smtClean="0">
              <a:solidFill>
                <a:schemeClr val="bg1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</a:t>
            </a:r>
            <a:r>
              <a:rPr lang="en-US" altLang="zh-CN" sz="3200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PID TTY          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TIME CMD</a:t>
            </a:r>
          </a:p>
          <a:p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   2 tty1     </a:t>
            </a:r>
            <a:r>
              <a:rPr lang="en-US" altLang="zh-CN" sz="3200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00:00:00 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bash</a:t>
            </a:r>
          </a:p>
          <a:p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 125 tty1     </a:t>
            </a:r>
            <a:r>
              <a:rPr lang="en-US" altLang="zh-CN" sz="3200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00:00:00 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ping</a:t>
            </a:r>
          </a:p>
          <a:p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 126 tty1     </a:t>
            </a:r>
            <a:r>
              <a:rPr lang="en-US" altLang="zh-CN" sz="3200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00:00:00 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ping</a:t>
            </a:r>
          </a:p>
          <a:p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 137 tty1     </a:t>
            </a:r>
            <a:r>
              <a:rPr lang="en-US" altLang="zh-CN" sz="3200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00:00:00 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ping</a:t>
            </a:r>
          </a:p>
          <a:p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 546 tty1     00:00:00 </a:t>
            </a:r>
            <a:r>
              <a:rPr lang="en-US" altLang="zh-CN" sz="3200" dirty="0" err="1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ps</a:t>
            </a:r>
            <a:endParaRPr lang="en-US" altLang="zh-CN" sz="3200" dirty="0" smtClean="0">
              <a:solidFill>
                <a:schemeClr val="tx1">
                  <a:lumMod val="50000"/>
                </a:schemeClr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  <p:sp>
        <p:nvSpPr>
          <p:cNvPr id="4" name="椭圆形标注 3"/>
          <p:cNvSpPr/>
          <p:nvPr/>
        </p:nvSpPr>
        <p:spPr>
          <a:xfrm>
            <a:off x="2067033" y="4898834"/>
            <a:ext cx="1139580" cy="677620"/>
          </a:xfrm>
          <a:prstGeom prst="wedgeEllipseCallout">
            <a:avLst>
              <a:gd name="adj1" fmla="val 40649"/>
              <a:gd name="adj2" fmla="val -7382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进程 </a:t>
            </a:r>
            <a:r>
              <a:rPr lang="en-US" altLang="zh-CN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ID</a:t>
            </a:r>
            <a:endParaRPr lang="zh-CN" altLang="en-US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3562330" y="4897581"/>
            <a:ext cx="1918853" cy="678873"/>
          </a:xfrm>
          <a:prstGeom prst="wedgeEllipseCallout">
            <a:avLst>
              <a:gd name="adj1" fmla="val -24132"/>
              <a:gd name="adj2" fmla="val -7797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与进程关联的终端</a:t>
            </a:r>
            <a:endParaRPr lang="zh-CN" altLang="en-US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5836900" y="4897581"/>
            <a:ext cx="1644555" cy="678873"/>
          </a:xfrm>
          <a:prstGeom prst="wedgeEllipseCallout">
            <a:avLst>
              <a:gd name="adj1" fmla="val -24493"/>
              <a:gd name="adj2" fmla="val -881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CPU 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时间</a:t>
            </a:r>
          </a:p>
        </p:txBody>
      </p:sp>
      <p:sp>
        <p:nvSpPr>
          <p:cNvPr id="7" name="椭圆形标注 6"/>
          <p:cNvSpPr/>
          <p:nvPr/>
        </p:nvSpPr>
        <p:spPr>
          <a:xfrm>
            <a:off x="7837172" y="4897581"/>
            <a:ext cx="1745674" cy="678873"/>
          </a:xfrm>
          <a:prstGeom prst="wedgeEllipseCallout">
            <a:avLst>
              <a:gd name="adj1" fmla="val -48435"/>
              <a:gd name="adj2" fmla="val -7882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进程</a:t>
            </a:r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命令</a:t>
            </a:r>
            <a:endParaRPr lang="zh-CN" altLang="en-US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11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466345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查询进程状态 </a:t>
            </a:r>
            <a:r>
              <a:rPr lang="en-US" altLang="zh-CN" sz="40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Medium" panose="020B0600000000000000" pitchFamily="34" charset="-122"/>
              </a:rPr>
              <a:t>ps</a:t>
            </a:r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(2)</a:t>
            </a:r>
            <a:endParaRPr lang="zh-CN" altLang="en-US" sz="4000" dirty="0">
              <a:solidFill>
                <a:srgbClr val="FF6933"/>
              </a:solidFill>
              <a:latin typeface="Ubuntu Mono" panose="020B0509030602030204" pitchFamily="49" charset="0"/>
              <a:ea typeface="思源黑体 CN Medium" panose="020B0600000000000000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793043"/>
              </p:ext>
            </p:extLst>
          </p:nvPr>
        </p:nvGraphicFramePr>
        <p:xfrm>
          <a:off x="1713344" y="957622"/>
          <a:ext cx="8127999" cy="2743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286960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337532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7523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状态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ps</a:t>
                      </a:r>
                      <a:r>
                        <a:rPr lang="en-US" altLang="zh-CN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 </a:t>
                      </a:r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表示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意义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91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Running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R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被调度运行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5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Interruptible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S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可中断的睡眠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89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Uninterruptible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D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不可中断的睡眠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910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Traced / Stopped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T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被追踪 </a:t>
                      </a:r>
                      <a:r>
                        <a:rPr lang="en-US" altLang="zh-CN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/ </a:t>
                      </a:r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暂停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23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Zombie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Z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僵死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30914"/>
                  </a:ext>
                </a:extLst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378" y="3700822"/>
            <a:ext cx="6673929" cy="204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0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466345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查询进程状态 </a:t>
            </a:r>
            <a:r>
              <a:rPr lang="en-US" altLang="zh-CN" sz="4000" dirty="0" err="1">
                <a:solidFill>
                  <a:srgbClr val="FF6933"/>
                </a:solidFill>
                <a:latin typeface="Ubuntu Mono" panose="020B0509030602030204" pitchFamily="49" charset="0"/>
                <a:ea typeface="思源黑体 CN Medium" panose="020B0600000000000000" pitchFamily="34" charset="-122"/>
              </a:rPr>
              <a:t>ps</a:t>
            </a:r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(3)</a:t>
            </a:r>
            <a:endParaRPr lang="zh-CN" altLang="en-US" sz="4000" dirty="0">
              <a:solidFill>
                <a:srgbClr val="FF6933"/>
              </a:solidFill>
              <a:latin typeface="Ubuntu Mono" panose="020B0509030602030204" pitchFamily="49" charset="0"/>
              <a:ea typeface="思源黑体 CN Medium" panose="020B0600000000000000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10376"/>
              </p:ext>
            </p:extLst>
          </p:nvPr>
        </p:nvGraphicFramePr>
        <p:xfrm>
          <a:off x="1810323" y="2089248"/>
          <a:ext cx="8857676" cy="2651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47564">
                  <a:extLst>
                    <a:ext uri="{9D8B030D-6E8A-4147-A177-3AD203B41FA5}">
                      <a16:colId xmlns:a16="http://schemas.microsoft.com/office/drawing/2014/main" val="2128696012"/>
                    </a:ext>
                  </a:extLst>
                </a:gridCol>
                <a:gridCol w="6210112">
                  <a:extLst>
                    <a:ext uri="{9D8B030D-6E8A-4147-A177-3AD203B41FA5}">
                      <a16:colId xmlns:a16="http://schemas.microsoft.com/office/drawing/2014/main" val="2007523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选项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将选中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91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-e /</a:t>
                      </a:r>
                      <a:r>
                        <a:rPr lang="zh-CN" altLang="en-US" sz="240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 </a:t>
                      </a:r>
                      <a:r>
                        <a:rPr lang="en-US" altLang="zh-CN" sz="240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–A</a:t>
                      </a:r>
                      <a:endParaRPr lang="zh-CN" altLang="en-US" sz="2400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所有进程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5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-a</a:t>
                      </a:r>
                      <a:endParaRPr lang="zh-CN" altLang="en-US" sz="2400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除</a:t>
                      </a:r>
                      <a:r>
                        <a:rPr lang="zh-CN" altLang="en-US" sz="2400" baseline="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 </a:t>
                      </a:r>
                      <a:r>
                        <a:rPr lang="en-US" altLang="zh-CN" sz="2400" baseline="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session leader </a:t>
                      </a:r>
                      <a:r>
                        <a:rPr lang="zh-CN" altLang="en-US" sz="2400" baseline="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和没有关联终端的进程外的所有进程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36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-d</a:t>
                      </a:r>
                      <a:endParaRPr lang="zh-CN" altLang="en-US" sz="2400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除 </a:t>
                      </a:r>
                      <a:r>
                        <a:rPr lang="en-US" altLang="zh-CN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session leader </a:t>
                      </a:r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外的所有进程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62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-N</a:t>
                      </a:r>
                      <a:endParaRPr lang="zh-CN" altLang="en-US" sz="2400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除了满足选择条件外的所有进程（即反选）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40108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73584" y="957622"/>
            <a:ext cx="2361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进程筛选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61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466345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查询进程状态 </a:t>
            </a:r>
            <a:r>
              <a:rPr lang="en-US" altLang="zh-CN" sz="4000" dirty="0" err="1">
                <a:solidFill>
                  <a:srgbClr val="FF6933"/>
                </a:solidFill>
                <a:latin typeface="Ubuntu Mono" panose="020B0509030602030204" pitchFamily="49" charset="0"/>
                <a:ea typeface="思源黑体 CN Medium" panose="020B0600000000000000" pitchFamily="34" charset="-122"/>
              </a:rPr>
              <a:t>ps</a:t>
            </a:r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(4)</a:t>
            </a:r>
            <a:endParaRPr lang="zh-CN" altLang="en-US" sz="4000" dirty="0">
              <a:solidFill>
                <a:srgbClr val="FF6933"/>
              </a:solidFill>
              <a:latin typeface="Ubuntu Mono" panose="020B0509030602030204" pitchFamily="49" charset="0"/>
              <a:ea typeface="思源黑体 CN Medium" panose="020B0600000000000000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666113"/>
              </p:ext>
            </p:extLst>
          </p:nvPr>
        </p:nvGraphicFramePr>
        <p:xfrm>
          <a:off x="1847828" y="1869180"/>
          <a:ext cx="8857676" cy="393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47564">
                  <a:extLst>
                    <a:ext uri="{9D8B030D-6E8A-4147-A177-3AD203B41FA5}">
                      <a16:colId xmlns:a16="http://schemas.microsoft.com/office/drawing/2014/main" val="2128696012"/>
                    </a:ext>
                  </a:extLst>
                </a:gridCol>
                <a:gridCol w="6210112">
                  <a:extLst>
                    <a:ext uri="{9D8B030D-6E8A-4147-A177-3AD203B41FA5}">
                      <a16:colId xmlns:a16="http://schemas.microsoft.com/office/drawing/2014/main" val="2007523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选项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将选中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91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-C</a:t>
                      </a:r>
                      <a:r>
                        <a:rPr lang="en-US" altLang="zh-CN" sz="2400" baseline="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 &lt;</a:t>
                      </a:r>
                      <a:r>
                        <a:rPr lang="en-US" altLang="zh-CN" sz="2400" baseline="0" dirty="0" err="1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cmdlist</a:t>
                      </a:r>
                      <a:r>
                        <a:rPr lang="en-US" altLang="zh-CN" sz="2400" baseline="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&gt;</a:t>
                      </a:r>
                      <a:endParaRPr lang="zh-CN" altLang="en-US" sz="2400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可执行文件名在 </a:t>
                      </a:r>
                      <a:r>
                        <a:rPr lang="en-US" altLang="zh-CN" sz="2400" dirty="0" err="1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cmdlist</a:t>
                      </a:r>
                      <a:r>
                        <a:rPr lang="en-US" altLang="zh-CN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 </a:t>
                      </a:r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中的进程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5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-p &lt;</a:t>
                      </a:r>
                      <a:r>
                        <a:rPr lang="en-US" altLang="zh-CN" sz="2400" dirty="0" err="1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pidlist</a:t>
                      </a:r>
                      <a:r>
                        <a:rPr lang="en-US" altLang="zh-CN" sz="240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&gt;</a:t>
                      </a:r>
                      <a:endParaRPr lang="zh-CN" altLang="en-US" sz="2400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PID </a:t>
                      </a:r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在 </a:t>
                      </a:r>
                      <a:r>
                        <a:rPr lang="en-US" altLang="zh-CN" sz="2400" dirty="0" err="1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pidlist</a:t>
                      </a:r>
                      <a:r>
                        <a:rPr lang="en-US" altLang="zh-CN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 </a:t>
                      </a:r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中的进程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36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-s</a:t>
                      </a:r>
                      <a:r>
                        <a:rPr lang="en-US" altLang="zh-CN" sz="2400" baseline="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 &lt;</a:t>
                      </a:r>
                      <a:r>
                        <a:rPr lang="en-US" altLang="zh-CN" sz="2400" baseline="0" dirty="0" err="1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sesslist</a:t>
                      </a:r>
                      <a:r>
                        <a:rPr lang="en-US" altLang="zh-CN" sz="2400" baseline="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&gt;</a:t>
                      </a:r>
                      <a:endParaRPr lang="zh-CN" altLang="en-US" sz="2400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会话 </a:t>
                      </a:r>
                      <a:r>
                        <a:rPr lang="en-US" altLang="zh-CN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ID </a:t>
                      </a:r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在 </a:t>
                      </a:r>
                      <a:r>
                        <a:rPr lang="en-US" altLang="zh-CN" sz="2400" dirty="0" err="1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sesslist</a:t>
                      </a:r>
                      <a:r>
                        <a:rPr lang="en-US" altLang="zh-CN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 </a:t>
                      </a:r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中的进程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62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-t</a:t>
                      </a:r>
                      <a:r>
                        <a:rPr lang="en-US" altLang="zh-CN" sz="2400" baseline="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 &lt;</a:t>
                      </a:r>
                      <a:r>
                        <a:rPr lang="en-US" altLang="zh-CN" sz="2400" baseline="0" dirty="0" err="1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ttylist</a:t>
                      </a:r>
                      <a:r>
                        <a:rPr lang="en-US" altLang="zh-CN" sz="2400" baseline="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&gt;</a:t>
                      </a:r>
                      <a:endParaRPr lang="zh-CN" altLang="en-US" sz="2400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终端 </a:t>
                      </a:r>
                      <a:r>
                        <a:rPr lang="en-US" altLang="zh-CN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ID </a:t>
                      </a:r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在 </a:t>
                      </a:r>
                      <a:r>
                        <a:rPr lang="en-US" altLang="zh-CN" sz="2400" dirty="0" err="1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ttylist</a:t>
                      </a:r>
                      <a:r>
                        <a:rPr lang="en-US" altLang="zh-CN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 </a:t>
                      </a:r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中的进程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40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-U &lt;</a:t>
                      </a:r>
                      <a:r>
                        <a:rPr lang="en-US" altLang="zh-CN" sz="2400" dirty="0" err="1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userlist</a:t>
                      </a:r>
                      <a:r>
                        <a:rPr lang="en-US" altLang="zh-CN" sz="240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&gt;</a:t>
                      </a:r>
                      <a:endParaRPr lang="en-US" altLang="zh-CN" sz="2400" baseline="0" dirty="0" smtClean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  <a:p>
                      <a:r>
                        <a:rPr lang="en-US" altLang="zh-CN" sz="2400" baseline="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-u &lt;</a:t>
                      </a:r>
                      <a:r>
                        <a:rPr lang="en-US" altLang="zh-CN" sz="2400" baseline="0" dirty="0" err="1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userlist</a:t>
                      </a:r>
                      <a:r>
                        <a:rPr lang="en-US" altLang="zh-CN" sz="2400" baseline="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&gt;</a:t>
                      </a:r>
                      <a:endParaRPr lang="zh-CN" altLang="en-US" sz="2400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真实用户 </a:t>
                      </a:r>
                      <a:r>
                        <a:rPr lang="en-US" altLang="zh-CN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ID </a:t>
                      </a:r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或用户名</a:t>
                      </a:r>
                      <a:endParaRPr lang="en-US" altLang="zh-CN" sz="2400" dirty="0" smtClean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有效用户 </a:t>
                      </a:r>
                      <a:r>
                        <a:rPr lang="en-US" altLang="zh-CN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ID </a:t>
                      </a:r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或用户名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7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-G &lt;</a:t>
                      </a:r>
                      <a:r>
                        <a:rPr lang="en-US" altLang="zh-CN" sz="2400" dirty="0" err="1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grplist</a:t>
                      </a:r>
                      <a:r>
                        <a:rPr lang="en-US" altLang="zh-CN" sz="240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&gt;</a:t>
                      </a:r>
                    </a:p>
                    <a:p>
                      <a:r>
                        <a:rPr lang="en-US" altLang="zh-CN" sz="240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-g &lt;</a:t>
                      </a:r>
                      <a:r>
                        <a:rPr lang="en-US" altLang="zh-CN" sz="2400" dirty="0" err="1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grplist</a:t>
                      </a:r>
                      <a:r>
                        <a:rPr lang="en-US" altLang="zh-CN" sz="240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&gt;</a:t>
                      </a:r>
                      <a:endParaRPr lang="zh-CN" altLang="en-US" sz="2400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真实组 </a:t>
                      </a:r>
                      <a:r>
                        <a:rPr lang="en-US" altLang="zh-CN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ID </a:t>
                      </a:r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或组名</a:t>
                      </a:r>
                      <a:endParaRPr lang="en-US" altLang="zh-CN" sz="2400" dirty="0" smtClean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有效组 </a:t>
                      </a:r>
                      <a:r>
                        <a:rPr lang="en-US" altLang="zh-CN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ID </a:t>
                      </a:r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或组名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8931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73584" y="957622"/>
            <a:ext cx="3148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进程筛选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41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466345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查询进程状态 </a:t>
            </a:r>
            <a:r>
              <a:rPr lang="en-US" altLang="zh-CN" sz="4000" dirty="0" err="1">
                <a:solidFill>
                  <a:srgbClr val="FF6933"/>
                </a:solidFill>
                <a:latin typeface="Ubuntu Mono" panose="020B0509030602030204" pitchFamily="49" charset="0"/>
                <a:ea typeface="思源黑体 CN Medium" panose="020B0600000000000000" pitchFamily="34" charset="-122"/>
              </a:rPr>
              <a:t>ps</a:t>
            </a:r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(5)</a:t>
            </a:r>
            <a:endParaRPr lang="zh-CN" altLang="en-US" sz="4000" dirty="0">
              <a:solidFill>
                <a:srgbClr val="FF6933"/>
              </a:solidFill>
              <a:latin typeface="Ubuntu Mono" panose="020B0509030602030204" pitchFamily="49" charset="0"/>
              <a:ea typeface="思源黑体 CN Medium" panose="020B0600000000000000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71654"/>
              </p:ext>
            </p:extLst>
          </p:nvPr>
        </p:nvGraphicFramePr>
        <p:xfrm>
          <a:off x="1847828" y="1869180"/>
          <a:ext cx="8857676" cy="4297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47564">
                  <a:extLst>
                    <a:ext uri="{9D8B030D-6E8A-4147-A177-3AD203B41FA5}">
                      <a16:colId xmlns:a16="http://schemas.microsoft.com/office/drawing/2014/main" val="2128696012"/>
                    </a:ext>
                  </a:extLst>
                </a:gridCol>
                <a:gridCol w="6210112">
                  <a:extLst>
                    <a:ext uri="{9D8B030D-6E8A-4147-A177-3AD203B41FA5}">
                      <a16:colId xmlns:a16="http://schemas.microsoft.com/office/drawing/2014/main" val="2007523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选项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输出格式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91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-f</a:t>
                      </a:r>
                      <a:endParaRPr lang="zh-CN" altLang="en-US" sz="2400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全格式输出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5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-F</a:t>
                      </a:r>
                      <a:endParaRPr lang="zh-CN" altLang="en-US" sz="2400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附加格式输出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87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-o &lt;format&gt;</a:t>
                      </a:r>
                      <a:endParaRPr lang="zh-CN" altLang="en-US" sz="2400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Format = </a:t>
                      </a:r>
                      <a:r>
                        <a:rPr lang="en-US" altLang="zh-CN" sz="2400" dirty="0" err="1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pid</a:t>
                      </a:r>
                      <a:r>
                        <a:rPr lang="en-US" altLang="zh-CN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, s (</a:t>
                      </a:r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状态</a:t>
                      </a:r>
                      <a:r>
                        <a:rPr lang="en-US" altLang="zh-CN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), c</a:t>
                      </a:r>
                      <a:r>
                        <a:rPr lang="en-US" altLang="zh-CN" sz="2400" baseline="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 (CPU </a:t>
                      </a:r>
                      <a:r>
                        <a:rPr lang="zh-CN" altLang="en-US" sz="2400" baseline="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占用</a:t>
                      </a:r>
                      <a:r>
                        <a:rPr lang="en-US" altLang="zh-CN" sz="2400" baseline="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)</a:t>
                      </a:r>
                      <a:r>
                        <a:rPr lang="en-US" altLang="zh-CN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,</a:t>
                      </a:r>
                      <a:r>
                        <a:rPr lang="en-US" altLang="zh-CN" sz="2400" baseline="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 </a:t>
                      </a:r>
                      <a:r>
                        <a:rPr lang="en-US" altLang="zh-CN" sz="2400" baseline="0" dirty="0" err="1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ppid</a:t>
                      </a:r>
                      <a:r>
                        <a:rPr lang="en-US" altLang="zh-CN" sz="2400" baseline="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 (</a:t>
                      </a:r>
                      <a:r>
                        <a:rPr lang="zh-CN" altLang="en-US" sz="2400" baseline="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父进程 </a:t>
                      </a:r>
                      <a:r>
                        <a:rPr lang="en-US" altLang="zh-CN" sz="2400" baseline="0" dirty="0" err="1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pid</a:t>
                      </a:r>
                      <a:r>
                        <a:rPr lang="en-US" altLang="zh-CN" sz="2400" baseline="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), </a:t>
                      </a:r>
                      <a:r>
                        <a:rPr lang="en-US" altLang="zh-CN" sz="2400" baseline="0" dirty="0" err="1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comm</a:t>
                      </a:r>
                      <a:r>
                        <a:rPr lang="en-US" altLang="zh-CN" sz="2400" baseline="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 (</a:t>
                      </a:r>
                      <a:r>
                        <a:rPr lang="zh-CN" altLang="en-US" sz="2400" baseline="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命令行</a:t>
                      </a:r>
                      <a:r>
                        <a:rPr lang="en-US" altLang="zh-CN" sz="2400" baseline="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), </a:t>
                      </a:r>
                      <a:r>
                        <a:rPr lang="en-US" altLang="zh-CN" sz="2400" baseline="0" dirty="0" err="1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ni</a:t>
                      </a:r>
                      <a:r>
                        <a:rPr lang="en-US" altLang="zh-CN" sz="2400" baseline="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 (nice </a:t>
                      </a:r>
                      <a:r>
                        <a:rPr lang="zh-CN" altLang="en-US" sz="2400" baseline="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值</a:t>
                      </a:r>
                      <a:r>
                        <a:rPr lang="en-US" altLang="zh-CN" sz="2400" baseline="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), </a:t>
                      </a:r>
                      <a:r>
                        <a:rPr lang="en-US" altLang="zh-CN" sz="2400" baseline="0" dirty="0" err="1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pri</a:t>
                      </a:r>
                      <a:r>
                        <a:rPr lang="en-US" altLang="zh-CN" sz="2400" baseline="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 (</a:t>
                      </a:r>
                      <a:r>
                        <a:rPr lang="zh-CN" altLang="en-US" sz="2400" baseline="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优先级</a:t>
                      </a:r>
                      <a:r>
                        <a:rPr lang="en-US" altLang="zh-CN" sz="2400" baseline="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), </a:t>
                      </a:r>
                      <a:r>
                        <a:rPr lang="en-US" altLang="zh-CN" sz="2400" baseline="0" dirty="0" err="1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rss</a:t>
                      </a:r>
                      <a:r>
                        <a:rPr lang="en-US" altLang="zh-CN" sz="2400" baseline="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 (</a:t>
                      </a:r>
                      <a:r>
                        <a:rPr lang="zh-CN" altLang="en-US" sz="2400" baseline="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实际内存占用</a:t>
                      </a:r>
                      <a:r>
                        <a:rPr lang="en-US" altLang="zh-CN" sz="2400" baseline="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) </a:t>
                      </a:r>
                      <a:r>
                        <a:rPr lang="zh-CN" altLang="en-US" sz="2400" baseline="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等等，详见手册页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48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-O &lt;format&gt;</a:t>
                      </a:r>
                      <a:endParaRPr lang="zh-CN" altLang="en-US" sz="2400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和 </a:t>
                      </a:r>
                      <a:r>
                        <a:rPr lang="en-US" altLang="zh-CN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–o </a:t>
                      </a:r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一样，但加上了默认栏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49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-H</a:t>
                      </a:r>
                      <a:endParaRPr lang="zh-CN" altLang="en-US" sz="2400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显示进程层次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44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--sort</a:t>
                      </a:r>
                      <a:endParaRPr lang="zh-CN" altLang="en-US" sz="2400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[(+|-)key1,[(+|-)key2,…]]</a:t>
                      </a:r>
                      <a:endParaRPr lang="zh-CN" altLang="en-US" sz="2400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6597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73584" y="957622"/>
            <a:ext cx="3148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输出格式控制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358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3009157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走近进程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(2)</a:t>
            </a:r>
            <a:endParaRPr lang="zh-CN" altLang="en-US" sz="4000" dirty="0">
              <a:solidFill>
                <a:srgbClr val="FF693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58" y="2231920"/>
            <a:ext cx="1915030" cy="23108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595" y="1235942"/>
            <a:ext cx="3229429" cy="21514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1467" y="46729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硬盘</a:t>
            </a:r>
            <a:endParaRPr lang="zh-CN" altLang="en-US" sz="2800" dirty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39391" y="2050044"/>
            <a:ext cx="901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CPU</a:t>
            </a:r>
            <a:endParaRPr lang="zh-CN" altLang="en-US" sz="2800" dirty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595" y="3467100"/>
            <a:ext cx="3229429" cy="199578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85611" y="420338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内存</a:t>
            </a:r>
            <a:endParaRPr lang="zh-CN" altLang="en-US" sz="2800" dirty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349300" y="2960101"/>
            <a:ext cx="2149928" cy="85452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>
            <a:off x="9142187" y="957622"/>
            <a:ext cx="582385" cy="45052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159" y="2312182"/>
            <a:ext cx="1496786" cy="179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2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466345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查询进程状态 </a:t>
            </a:r>
            <a:r>
              <a:rPr lang="en-US" altLang="zh-CN" sz="4000" dirty="0" err="1">
                <a:solidFill>
                  <a:srgbClr val="FF6933"/>
                </a:solidFill>
                <a:latin typeface="Ubuntu Mono" panose="020B0509030602030204" pitchFamily="49" charset="0"/>
                <a:ea typeface="思源黑体 CN Medium" panose="020B0600000000000000" pitchFamily="34" charset="-122"/>
              </a:rPr>
              <a:t>ps</a:t>
            </a:r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(6)</a:t>
            </a:r>
            <a:endParaRPr lang="zh-CN" altLang="en-US" sz="4000" dirty="0">
              <a:solidFill>
                <a:srgbClr val="FF6933"/>
              </a:solidFill>
              <a:latin typeface="Ubuntu Mono" panose="020B0509030602030204" pitchFamily="49" charset="0"/>
              <a:ea typeface="思源黑体 CN Medium" panose="020B06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3584" y="957622"/>
            <a:ext cx="3148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常见使用案例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3584" y="1480842"/>
            <a:ext cx="104850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:~$ </a:t>
            </a:r>
            <a:r>
              <a:rPr lang="en-US" altLang="zh-CN" sz="32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ps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aux</a:t>
            </a:r>
          </a:p>
          <a:p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:~$ </a:t>
            </a:r>
            <a:r>
              <a:rPr lang="en-US" altLang="zh-CN" sz="32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ps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–</a:t>
            </a:r>
            <a:r>
              <a:rPr lang="en-US" altLang="zh-CN" sz="32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ef</a:t>
            </a:r>
            <a:endParaRPr lang="en-US" altLang="zh-CN" sz="3200" dirty="0" smtClean="0">
              <a:solidFill>
                <a:schemeClr val="bg1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3200" dirty="0" err="1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</a:t>
            </a:r>
            <a:r>
              <a:rPr lang="en-US" altLang="zh-CN" sz="3200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:~$ </a:t>
            </a:r>
            <a:r>
              <a:rPr lang="en-US" altLang="zh-CN" sz="3200" dirty="0" err="1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ps</a:t>
            </a:r>
            <a:r>
              <a:rPr lang="en-US" altLang="zh-CN" sz="3200" dirty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–U root</a:t>
            </a:r>
            <a:endParaRPr lang="en-US" altLang="zh-CN" sz="3200" dirty="0">
              <a:solidFill>
                <a:schemeClr val="bg1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3200" dirty="0" err="1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:~$</a:t>
            </a:r>
            <a:r>
              <a:rPr lang="en-US" altLang="zh-CN" sz="3200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ps</a:t>
            </a:r>
            <a:r>
              <a:rPr lang="en-US" altLang="zh-CN" sz="3200" dirty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–U root –O %mem --sort +</a:t>
            </a:r>
            <a:r>
              <a:rPr lang="en-US" altLang="zh-CN" sz="3200" dirty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%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mem</a:t>
            </a:r>
          </a:p>
          <a:p>
            <a:r>
              <a:rPr lang="en-US" altLang="zh-CN" sz="3200" dirty="0" err="1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</a:t>
            </a:r>
            <a:r>
              <a:rPr lang="en-US" altLang="zh-CN" sz="3200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:~$ </a:t>
            </a:r>
            <a:r>
              <a:rPr lang="en-US" altLang="zh-CN" sz="3200" dirty="0" err="1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ps</a:t>
            </a:r>
            <a:r>
              <a:rPr lang="en-US" altLang="zh-CN" sz="3200" dirty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–C </a:t>
            </a:r>
            <a:r>
              <a:rPr lang="en-US" altLang="zh-CN" sz="32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httpd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–O %mem</a:t>
            </a:r>
          </a:p>
          <a:p>
            <a:r>
              <a:rPr lang="en-US" altLang="zh-CN" sz="3200" dirty="0" err="1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</a:t>
            </a:r>
            <a:r>
              <a:rPr lang="en-US" altLang="zh-CN" sz="3200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:~$ </a:t>
            </a:r>
            <a:r>
              <a:rPr lang="en-US" altLang="zh-CN" sz="3200" dirty="0" err="1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ps</a:t>
            </a:r>
            <a:r>
              <a:rPr lang="en-US" altLang="zh-CN" sz="3200" dirty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–C </a:t>
            </a:r>
            <a:r>
              <a:rPr lang="en-US" altLang="zh-CN" sz="32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uwsgi,python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–O %mem</a:t>
            </a:r>
          </a:p>
          <a:p>
            <a:r>
              <a:rPr lang="en-US" altLang="zh-CN" sz="3200" dirty="0" err="1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:~$ </a:t>
            </a:r>
            <a:r>
              <a:rPr lang="en-US" altLang="zh-CN" sz="3200" dirty="0" err="1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ps</a:t>
            </a:r>
            <a:r>
              <a:rPr lang="en-US" altLang="zh-CN" sz="3200" dirty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–C </a:t>
            </a:r>
            <a:r>
              <a:rPr lang="en-US" altLang="zh-CN" sz="32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SomeMatrixCalc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–O 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%</a:t>
            </a:r>
            <a:r>
              <a:rPr lang="en-US" altLang="zh-CN" sz="32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cpu</a:t>
            </a:r>
            <a:endParaRPr lang="en-US" altLang="zh-CN" sz="3200" dirty="0">
              <a:solidFill>
                <a:schemeClr val="bg1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092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671530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查看系统的内存占用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(1) </a:t>
            </a:r>
            <a:r>
              <a:rPr lang="en-US" altLang="zh-CN" sz="40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Medium" panose="020B0600000000000000" pitchFamily="34" charset="-122"/>
              </a:rPr>
              <a:t>free</a:t>
            </a:r>
            <a:endParaRPr lang="zh-CN" altLang="en-US" sz="4000" dirty="0">
              <a:solidFill>
                <a:srgbClr val="FF6933"/>
              </a:solidFill>
              <a:latin typeface="Ubuntu Mono" panose="020B0509030602030204" pitchFamily="49" charset="0"/>
              <a:ea typeface="思源黑体 CN Medium" panose="020B06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43" y="1948724"/>
            <a:ext cx="10315648" cy="1320948"/>
          </a:xfrm>
          <a:prstGeom prst="rect">
            <a:avLst/>
          </a:prstGeom>
        </p:spPr>
      </p:pic>
      <p:cxnSp>
        <p:nvCxnSpPr>
          <p:cNvPr id="5" name="直接箭头连接符 4"/>
          <p:cNvCxnSpPr>
            <a:stCxn id="6" idx="2"/>
          </p:cNvCxnSpPr>
          <p:nvPr/>
        </p:nvCxnSpPr>
        <p:spPr>
          <a:xfrm flipH="1">
            <a:off x="3628259" y="1771566"/>
            <a:ext cx="1" cy="510344"/>
          </a:xfrm>
          <a:prstGeom prst="straightConnector1">
            <a:avLst/>
          </a:prstGeom>
          <a:ln w="38100">
            <a:solidFill>
              <a:srgbClr val="FF6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330742" y="14330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总量</a:t>
            </a:r>
            <a:endParaRPr lang="en-US" altLang="zh-CN" sz="16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34755" y="3849204"/>
            <a:ext cx="2884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已使用</a:t>
            </a:r>
            <a:endParaRPr lang="en-US" altLang="zh-CN" sz="16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en-US" altLang="zh-CN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(total – free – buffer – cache)</a:t>
            </a:r>
          </a:p>
        </p:txBody>
      </p:sp>
      <p:cxnSp>
        <p:nvCxnSpPr>
          <p:cNvPr id="9" name="直接箭头连接符 8"/>
          <p:cNvCxnSpPr>
            <a:stCxn id="10" idx="2"/>
          </p:cNvCxnSpPr>
          <p:nvPr/>
        </p:nvCxnSpPr>
        <p:spPr>
          <a:xfrm flipH="1">
            <a:off x="6719455" y="1771566"/>
            <a:ext cx="1713" cy="503883"/>
          </a:xfrm>
          <a:prstGeom prst="straightConnector1">
            <a:avLst/>
          </a:prstGeom>
          <a:ln w="38100">
            <a:solidFill>
              <a:srgbClr val="FF6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321058" y="143301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未使用</a:t>
            </a:r>
            <a:endParaRPr lang="en-US" altLang="zh-CN" sz="16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3622" y="1433012"/>
            <a:ext cx="1198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</a:t>
            </a:r>
            <a:r>
              <a:rPr lang="en-US" altLang="zh-CN" sz="1600" dirty="0" err="1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mpfs</a:t>
            </a:r>
            <a:r>
              <a:rPr lang="en-US" altLang="zh-CN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使用</a:t>
            </a:r>
            <a:endParaRPr lang="en-US" altLang="zh-CN" sz="16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42155" y="1157812"/>
            <a:ext cx="2269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Buffer: </a:t>
            </a:r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内核缓冲</a:t>
            </a:r>
            <a:endParaRPr lang="en-US" altLang="zh-CN" sz="16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en-US" altLang="zh-CN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Cache: </a:t>
            </a:r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页缓存和 </a:t>
            </a:r>
            <a:r>
              <a:rPr lang="en-US" altLang="zh-CN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slab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11270673" y="2937580"/>
            <a:ext cx="6927" cy="515711"/>
          </a:xfrm>
          <a:prstGeom prst="straightConnector1">
            <a:avLst/>
          </a:prstGeom>
          <a:ln w="38100">
            <a:solidFill>
              <a:srgbClr val="FF6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603610" y="3556817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不交换的情况下新程序可用多少内存</a:t>
            </a:r>
            <a:endParaRPr lang="en-US" altLang="zh-CN" sz="1600" dirty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r"/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（估计）</a:t>
            </a:r>
            <a:endParaRPr lang="en-US" altLang="zh-CN" sz="16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180614" y="2736272"/>
            <a:ext cx="358729" cy="0"/>
          </a:xfrm>
          <a:prstGeom prst="straightConnector1">
            <a:avLst/>
          </a:prstGeom>
          <a:ln w="38100">
            <a:solidFill>
              <a:srgbClr val="FF6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47255" y="2563127"/>
            <a:ext cx="632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内存</a:t>
            </a:r>
            <a:endParaRPr lang="en-US" altLang="zh-CN" sz="16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180614" y="3104263"/>
            <a:ext cx="358729" cy="0"/>
          </a:xfrm>
          <a:prstGeom prst="straightConnector1">
            <a:avLst/>
          </a:prstGeom>
          <a:ln w="38100">
            <a:solidFill>
              <a:srgbClr val="FF6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31617" y="2931118"/>
            <a:ext cx="103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交换空间</a:t>
            </a:r>
            <a:endParaRPr lang="en-US" altLang="zh-CN" sz="16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H="1">
            <a:off x="8160810" y="1771566"/>
            <a:ext cx="1713" cy="503883"/>
          </a:xfrm>
          <a:prstGeom prst="straightConnector1">
            <a:avLst/>
          </a:prstGeom>
          <a:ln w="38100">
            <a:solidFill>
              <a:srgbClr val="FF6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9600452" y="1771566"/>
            <a:ext cx="1713" cy="503883"/>
          </a:xfrm>
          <a:prstGeom prst="straightConnector1">
            <a:avLst/>
          </a:prstGeom>
          <a:ln w="38100">
            <a:solidFill>
              <a:srgbClr val="FF6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8" idx="0"/>
          </p:cNvCxnSpPr>
          <p:nvPr/>
        </p:nvCxnSpPr>
        <p:spPr>
          <a:xfrm flipV="1">
            <a:off x="5277105" y="3269672"/>
            <a:ext cx="1477" cy="579532"/>
          </a:xfrm>
          <a:prstGeom prst="straightConnector1">
            <a:avLst/>
          </a:prstGeom>
          <a:ln w="38100">
            <a:solidFill>
              <a:srgbClr val="FF6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405202" y="4774239"/>
            <a:ext cx="11232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默认 </a:t>
            </a:r>
            <a:r>
              <a:rPr lang="en-US" altLang="zh-CN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KiB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</a:t>
            </a:r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-k / --kilo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换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成其他单位：</a:t>
            </a:r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-b / --bytes</a:t>
            </a:r>
            <a:r>
              <a:rPr lang="zh-CN" altLang="en-US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，</a:t>
            </a:r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-m / --mega, -g / --</a:t>
            </a:r>
            <a:r>
              <a:rPr lang="en-US" altLang="zh-CN" sz="28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giga</a:t>
            </a:r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, --</a:t>
            </a:r>
            <a:r>
              <a:rPr lang="en-US" altLang="zh-CN" sz="28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tera</a:t>
            </a:r>
            <a:endParaRPr lang="en-US" altLang="zh-CN" sz="2800" dirty="0" smtClean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自动单位：</a:t>
            </a:r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-h / --human</a:t>
            </a:r>
          </a:p>
        </p:txBody>
      </p:sp>
    </p:spTree>
    <p:extLst>
      <p:ext uri="{BB962C8B-B14F-4D97-AF65-F5344CB8AC3E}">
        <p14:creationId xmlns:p14="http://schemas.microsoft.com/office/powerpoint/2010/main" val="150748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671530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查看</a:t>
            </a:r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进程的资源占用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(2) </a:t>
            </a:r>
            <a:r>
              <a:rPr lang="en-US" altLang="zh-CN" sz="40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Medium" panose="020B0600000000000000" pitchFamily="34" charset="-122"/>
              </a:rPr>
              <a:t>htop</a:t>
            </a:r>
            <a:endParaRPr lang="zh-CN" altLang="en-US" sz="4000" dirty="0">
              <a:solidFill>
                <a:srgbClr val="FF6933"/>
              </a:solidFill>
              <a:latin typeface="Ubuntu Mono" panose="020B0509030602030204" pitchFamily="49" charset="0"/>
              <a:ea typeface="思源黑体 CN Medium" panose="020B06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31" y="1044986"/>
            <a:ext cx="9525075" cy="556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9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532389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守护进程（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Daemon</a:t>
            </a:r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</a:t>
            </a:r>
            <a:endParaRPr lang="zh-CN" altLang="en-US" sz="4000" dirty="0">
              <a:solidFill>
                <a:srgbClr val="FF693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047" y="2029276"/>
            <a:ext cx="6096000" cy="2247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11959" y="4215858"/>
            <a:ext cx="323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6933"/>
                </a:solidFill>
                <a:latin typeface="+mj-lt"/>
                <a:ea typeface="思源黑体 CN Regular" panose="020B0500000000000000" pitchFamily="34" charset="-122"/>
              </a:rPr>
              <a:t>Maxwell’s demon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8723" y="5479813"/>
            <a:ext cx="2393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6933"/>
                </a:solidFill>
                <a:latin typeface="+mj-lt"/>
                <a:ea typeface="思源黑体 CN Regular" panose="020B0500000000000000" pitchFamily="34" charset="-122"/>
              </a:rPr>
              <a:t>Daemon</a:t>
            </a:r>
          </a:p>
          <a:p>
            <a:r>
              <a:rPr lang="en-US" altLang="zh-CN" dirty="0" smtClean="0">
                <a:solidFill>
                  <a:srgbClr val="FF6933"/>
                </a:solidFill>
                <a:latin typeface="+mj-lt"/>
                <a:ea typeface="思源黑体 CN Regular" panose="020B0500000000000000" pitchFamily="34" charset="-122"/>
              </a:rPr>
              <a:t>(or, system services)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03" y="1295426"/>
            <a:ext cx="1491149" cy="14911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373" y="1058577"/>
            <a:ext cx="1867143" cy="9615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276" y="2490128"/>
            <a:ext cx="2159240" cy="7896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18" y="2778081"/>
            <a:ext cx="1300593" cy="130059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530" y="3661316"/>
            <a:ext cx="1575454" cy="123171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45622" y="4302190"/>
            <a:ext cx="3240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systemd</a:t>
            </a:r>
            <a:r>
              <a:rPr lang="en-US" altLang="zh-CN" sz="28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logind</a:t>
            </a:r>
            <a:endParaRPr lang="en-US" altLang="zh-CN" sz="2800" dirty="0">
              <a:solidFill>
                <a:schemeClr val="bg1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28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crond</a:t>
            </a:r>
            <a:r>
              <a:rPr lang="en-US" altLang="zh-CN" sz="28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sshd</a:t>
            </a:r>
            <a:r>
              <a:rPr lang="en-US" altLang="zh-CN" sz="28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acpid</a:t>
            </a:r>
            <a:endParaRPr lang="en-US" altLang="zh-CN" sz="2800" dirty="0" smtClean="0">
              <a:solidFill>
                <a:schemeClr val="bg1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6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695979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服务管理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(1) </a:t>
            </a:r>
            <a:r>
              <a:rPr lang="en-US" altLang="zh-CN" sz="40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Medium" panose="020B0600000000000000" pitchFamily="34" charset="-122"/>
              </a:rPr>
              <a:t>init</a:t>
            </a:r>
            <a:r>
              <a:rPr lang="en-US" altLang="zh-CN" sz="4000" dirty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vs </a:t>
            </a:r>
            <a:r>
              <a:rPr lang="en-US" altLang="zh-CN" sz="40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Medium" panose="020B0600000000000000" pitchFamily="34" charset="-122"/>
              </a:rPr>
              <a:t>systemd</a:t>
            </a:r>
            <a:endParaRPr lang="zh-CN" altLang="en-US" sz="4000" dirty="0">
              <a:solidFill>
                <a:srgbClr val="FF6933"/>
              </a:solidFill>
              <a:latin typeface="Ubuntu Mono" panose="020B0509030602030204" pitchFamily="49" charset="0"/>
              <a:ea typeface="思源黑体 CN Medium" panose="020B0600000000000000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51" y="2282436"/>
            <a:ext cx="1496786" cy="1796143"/>
          </a:xfrm>
          <a:prstGeom prst="rect">
            <a:avLst/>
          </a:prstGeom>
        </p:spPr>
      </p:pic>
      <p:sp>
        <p:nvSpPr>
          <p:cNvPr id="3" name="椭圆形标注 2"/>
          <p:cNvSpPr/>
          <p:nvPr/>
        </p:nvSpPr>
        <p:spPr>
          <a:xfrm>
            <a:off x="2090889" y="1601656"/>
            <a:ext cx="1531766" cy="885279"/>
          </a:xfrm>
          <a:prstGeom prst="wedgeEllipseCallout">
            <a:avLst>
              <a:gd name="adj1" fmla="val -44682"/>
              <a:gd name="adj2" fmla="val 4802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I’m the kernel!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12" idx="3"/>
            <a:endCxn id="14" idx="1"/>
          </p:cNvCxnSpPr>
          <p:nvPr/>
        </p:nvCxnSpPr>
        <p:spPr>
          <a:xfrm flipV="1">
            <a:off x="2474137" y="3180015"/>
            <a:ext cx="2290062" cy="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199" y="2343396"/>
            <a:ext cx="1563717" cy="1673238"/>
          </a:xfrm>
          <a:prstGeom prst="rect">
            <a:avLst/>
          </a:prstGeom>
        </p:spPr>
      </p:pic>
      <p:sp>
        <p:nvSpPr>
          <p:cNvPr id="16" name="椭圆形标注 15"/>
          <p:cNvSpPr/>
          <p:nvPr/>
        </p:nvSpPr>
        <p:spPr>
          <a:xfrm>
            <a:off x="5983317" y="1442618"/>
            <a:ext cx="1761903" cy="885279"/>
          </a:xfrm>
          <a:prstGeom prst="wedgeEllipseCallout">
            <a:avLst>
              <a:gd name="adj1" fmla="val -46665"/>
              <a:gd name="adj2" fmla="val 6184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I’m PID 1!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719369" y="3872062"/>
            <a:ext cx="174726" cy="124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392" y="4495252"/>
            <a:ext cx="780596" cy="78059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350" y="5214539"/>
            <a:ext cx="1067934" cy="83493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651" y="4157977"/>
            <a:ext cx="1309805" cy="674550"/>
          </a:xfrm>
          <a:prstGeom prst="rect">
            <a:avLst/>
          </a:prstGeom>
        </p:spPr>
      </p:pic>
      <p:cxnSp>
        <p:nvCxnSpPr>
          <p:cNvPr id="33" name="直接箭头连接符 32"/>
          <p:cNvCxnSpPr/>
          <p:nvPr/>
        </p:nvCxnSpPr>
        <p:spPr>
          <a:xfrm>
            <a:off x="6459042" y="3180014"/>
            <a:ext cx="1543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516" y="2520194"/>
            <a:ext cx="650242" cy="650242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516" y="3170436"/>
            <a:ext cx="650242" cy="650242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 flipH="1">
            <a:off x="4158482" y="3820678"/>
            <a:ext cx="1025060" cy="814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132887" y="3820678"/>
            <a:ext cx="995938" cy="47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47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671530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服务管理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(2) </a:t>
            </a:r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单服务常见操作</a:t>
            </a:r>
            <a:endParaRPr lang="zh-CN" altLang="en-US" sz="4000" dirty="0">
              <a:solidFill>
                <a:srgbClr val="FF6933"/>
              </a:solidFill>
              <a:latin typeface="Ubuntu Mono" panose="020B0509030602030204" pitchFamily="49" charset="0"/>
              <a:ea typeface="思源黑体 CN Medium" panose="020B06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3584" y="957622"/>
            <a:ext cx="104850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root@hostname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:~# </a:t>
            </a:r>
            <a:r>
              <a:rPr lang="en-US" altLang="zh-CN" sz="32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systemctl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stop    apache2</a:t>
            </a:r>
          </a:p>
          <a:p>
            <a:r>
              <a:rPr lang="en-US" altLang="zh-CN" sz="3200" dirty="0" err="1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root@hostname</a:t>
            </a:r>
            <a:r>
              <a:rPr lang="en-US" altLang="zh-CN" sz="3200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:~# </a:t>
            </a:r>
            <a:r>
              <a:rPr lang="en-US" altLang="zh-CN" sz="3200" dirty="0" err="1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systemctl</a:t>
            </a:r>
            <a:r>
              <a:rPr lang="en-US" altLang="zh-CN" sz="3200" dirty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start 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 </a:t>
            </a:r>
            <a:r>
              <a:rPr lang="en-US" altLang="zh-CN" sz="32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nginx</a:t>
            </a:r>
            <a:endParaRPr lang="en-US" altLang="zh-CN" sz="3200" dirty="0">
              <a:solidFill>
                <a:schemeClr val="bg1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3200" dirty="0" err="1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root@hostname</a:t>
            </a:r>
            <a:r>
              <a:rPr lang="en-US" altLang="zh-CN" sz="3200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:~# </a:t>
            </a:r>
            <a:r>
              <a:rPr lang="en-US" altLang="zh-CN" sz="3200" dirty="0" err="1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systemctl</a:t>
            </a:r>
            <a:r>
              <a:rPr lang="en-US" altLang="zh-CN" sz="3200" dirty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restart </a:t>
            </a:r>
            <a:r>
              <a:rPr lang="en-US" altLang="zh-CN" sz="32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ssh</a:t>
            </a:r>
            <a:endParaRPr lang="en-US" altLang="zh-CN" sz="3200" dirty="0">
              <a:solidFill>
                <a:schemeClr val="bg1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endParaRPr lang="en-US" altLang="zh-CN" sz="3200" dirty="0" smtClean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root@hostname</a:t>
            </a:r>
            <a:r>
              <a:rPr lang="en-US" altLang="zh-CN" sz="3200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:~# </a:t>
            </a:r>
            <a:r>
              <a:rPr lang="en-US" altLang="zh-CN" sz="3200" dirty="0" err="1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systemctl</a:t>
            </a:r>
            <a:r>
              <a:rPr lang="en-US" altLang="zh-CN" sz="3200" dirty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reload  </a:t>
            </a:r>
            <a:r>
              <a:rPr lang="en-US" altLang="zh-CN" sz="32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nginx</a:t>
            </a:r>
            <a:endParaRPr lang="en-US" altLang="zh-CN" sz="3200" dirty="0" smtClean="0">
              <a:solidFill>
                <a:schemeClr val="bg1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3200" dirty="0" err="1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root@hostname</a:t>
            </a:r>
            <a:r>
              <a:rPr lang="en-US" altLang="zh-CN" sz="3200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:~# </a:t>
            </a:r>
            <a:r>
              <a:rPr lang="en-US" altLang="zh-CN" sz="3200" dirty="0" err="1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systemctl</a:t>
            </a:r>
            <a:r>
              <a:rPr lang="en-US" altLang="zh-CN" sz="3200" dirty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status  </a:t>
            </a:r>
            <a:r>
              <a:rPr lang="en-US" altLang="zh-CN" sz="32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httpd</a:t>
            </a:r>
            <a:endParaRPr lang="en-US" altLang="zh-CN" sz="3200" dirty="0" smtClean="0">
              <a:solidFill>
                <a:schemeClr val="bg1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endParaRPr lang="en-US" altLang="zh-CN" sz="3200" dirty="0" smtClean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root@hostname</a:t>
            </a:r>
            <a:r>
              <a:rPr lang="en-US" altLang="zh-CN" sz="3200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:~# </a:t>
            </a:r>
            <a:r>
              <a:rPr lang="en-US" altLang="zh-CN" sz="3200" dirty="0" err="1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systemctl</a:t>
            </a:r>
            <a:r>
              <a:rPr lang="en-US" altLang="zh-CN" sz="3200" dirty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enable  </a:t>
            </a:r>
            <a:r>
              <a:rPr lang="en-US" altLang="zh-CN" sz="32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nginx</a:t>
            </a:r>
            <a:endParaRPr lang="en-US" altLang="zh-CN" sz="3200" dirty="0">
              <a:solidFill>
                <a:schemeClr val="bg1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3200" dirty="0" err="1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root@hostname</a:t>
            </a:r>
            <a:r>
              <a:rPr lang="en-US" altLang="zh-CN" sz="3200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:~# </a:t>
            </a:r>
            <a:r>
              <a:rPr lang="en-US" altLang="zh-CN" sz="3200" dirty="0" err="1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systemctl</a:t>
            </a:r>
            <a:r>
              <a:rPr lang="en-US" altLang="zh-CN" sz="3200" dirty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disable apache2</a:t>
            </a:r>
            <a:endParaRPr lang="en-US" altLang="zh-CN" sz="3200" dirty="0">
              <a:solidFill>
                <a:schemeClr val="bg1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76468" y="1099091"/>
            <a:ext cx="145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停止 </a:t>
            </a:r>
            <a:r>
              <a:rPr lang="en-US" altLang="zh-CN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apache2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76468" y="1597539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启动 </a:t>
            </a:r>
            <a:r>
              <a:rPr lang="en-US" altLang="zh-CN" sz="1600" dirty="0" err="1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n</a:t>
            </a:r>
            <a:r>
              <a:rPr lang="en-US" altLang="zh-CN" sz="1600" dirty="0" err="1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ginx</a:t>
            </a:r>
            <a:endParaRPr lang="en-US" altLang="zh-CN" sz="16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76468" y="2091379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重新启动 </a:t>
            </a:r>
            <a:r>
              <a:rPr lang="en-US" altLang="zh-CN" sz="1600" dirty="0" err="1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ssh</a:t>
            </a:r>
            <a:endParaRPr lang="en-US" altLang="zh-CN" sz="16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76468" y="3088276"/>
            <a:ext cx="2648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让 </a:t>
            </a:r>
            <a:r>
              <a:rPr lang="en-US" altLang="zh-CN" sz="1600" dirty="0" err="1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nginx</a:t>
            </a:r>
            <a:r>
              <a:rPr lang="en-US" altLang="zh-CN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重新加载配置文件</a:t>
            </a:r>
            <a:endParaRPr lang="en-US" altLang="zh-CN" sz="16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76468" y="3573186"/>
            <a:ext cx="162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显示 </a:t>
            </a:r>
            <a:r>
              <a:rPr lang="en-US" altLang="zh-CN" sz="1600" dirty="0" err="1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httpd</a:t>
            </a:r>
            <a:r>
              <a:rPr lang="en-US" altLang="zh-CN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状态</a:t>
            </a:r>
            <a:endParaRPr lang="en-US" altLang="zh-CN" sz="16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76468" y="4561153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开机自启动 </a:t>
            </a:r>
            <a:r>
              <a:rPr lang="en-US" altLang="zh-CN" sz="1600" dirty="0" err="1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nginx</a:t>
            </a:r>
            <a:endParaRPr lang="en-US" altLang="zh-CN" sz="16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76468" y="5027834"/>
            <a:ext cx="2195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取消开机自启动 </a:t>
            </a:r>
            <a:r>
              <a:rPr lang="en-US" altLang="zh-CN" sz="1600" dirty="0" err="1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httpd</a:t>
            </a:r>
            <a:endParaRPr lang="en-US" altLang="zh-CN" sz="16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8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7741222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服务管理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(3) </a:t>
            </a:r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列出单元、查看日志</a:t>
            </a:r>
            <a:endParaRPr lang="zh-CN" altLang="en-US" sz="4000" dirty="0">
              <a:solidFill>
                <a:srgbClr val="FF6933"/>
              </a:solidFill>
              <a:latin typeface="Ubuntu Mono" panose="020B0509030602030204" pitchFamily="49" charset="0"/>
              <a:ea typeface="思源黑体 CN Medium" panose="020B06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3584" y="957622"/>
            <a:ext cx="1048503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:~$ </a:t>
            </a:r>
            <a:r>
              <a:rPr lang="en-US" altLang="zh-CN" sz="3200" dirty="0" err="1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systemctl</a:t>
            </a:r>
            <a:r>
              <a:rPr lang="en-US" altLang="zh-CN" sz="3200" dirty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list-units</a:t>
            </a:r>
          </a:p>
          <a:p>
            <a:r>
              <a:rPr lang="en-US" altLang="zh-CN" sz="3200" dirty="0" err="1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root@hostname</a:t>
            </a:r>
            <a:r>
              <a:rPr lang="en-US" altLang="zh-CN" sz="3200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:~# </a:t>
            </a:r>
            <a:r>
              <a:rPr lang="en-US" altLang="zh-CN" sz="32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journalctl</a:t>
            </a:r>
            <a:r>
              <a:rPr lang="en-US" altLang="zh-CN" sz="3200" dirty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	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[-f/--follow] 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	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												[-x/--catalog]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	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												[-e/--pager-end]</a:t>
            </a:r>
          </a:p>
          <a:p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													[-u/--unit]=</a:t>
            </a:r>
            <a:r>
              <a:rPr lang="zh-CN" altLang="en-US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单元名</a:t>
            </a:r>
            <a:endParaRPr lang="en-US" altLang="zh-CN" sz="3200" dirty="0" smtClean="0">
              <a:solidFill>
                <a:schemeClr val="bg1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													[-S/--since]=</a:t>
            </a:r>
            <a:r>
              <a:rPr lang="zh-CN" altLang="en-US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起始时间</a:t>
            </a:r>
            <a:endParaRPr lang="en-US" altLang="zh-CN" sz="3200" dirty="0" smtClean="0">
              <a:solidFill>
                <a:schemeClr val="bg1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	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												[-U/--until]=</a:t>
            </a:r>
            <a:r>
              <a:rPr lang="zh-CN" altLang="en-US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截止时间</a:t>
            </a:r>
            <a:endParaRPr lang="en-US" altLang="zh-CN" sz="3200" dirty="0" smtClean="0">
              <a:solidFill>
                <a:schemeClr val="bg1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pPr lvl="4"/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									[--no-pager]</a:t>
            </a:r>
            <a:endParaRPr lang="en-US" altLang="zh-CN" sz="3200" dirty="0">
              <a:solidFill>
                <a:schemeClr val="bg1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21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671530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服务管理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(4) </a:t>
            </a:r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创建自己的服务</a:t>
            </a:r>
            <a:endParaRPr lang="zh-CN" altLang="en-US" sz="4000" dirty="0">
              <a:solidFill>
                <a:srgbClr val="FF6933"/>
              </a:solidFill>
              <a:latin typeface="Ubuntu Mono" panose="020B0509030602030204" pitchFamily="49" charset="0"/>
              <a:ea typeface="思源黑体 CN Medium" panose="020B06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3584" y="957622"/>
            <a:ext cx="10485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1" strike="sngStrike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编写守护进程，嚓嚓嚓</a:t>
            </a:r>
            <a:r>
              <a:rPr lang="en-US" altLang="zh-CN" sz="2800" i="1" strike="sngStrike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……</a:t>
            </a:r>
          </a:p>
          <a:p>
            <a:r>
              <a:rPr lang="zh-CN" altLang="en-US" sz="2800" i="1" strike="sngStrike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撰写 </a:t>
            </a:r>
            <a:r>
              <a:rPr lang="en-US" altLang="zh-CN" sz="2800" i="1" strike="sngStrike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.service </a:t>
            </a:r>
            <a:r>
              <a:rPr lang="zh-CN" altLang="en-US" sz="2800" i="1" strike="sngStrike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文件，刷刷刷</a:t>
            </a:r>
            <a:r>
              <a:rPr lang="en-US" altLang="zh-CN" sz="2800" i="1" strike="sngStrike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……</a:t>
            </a:r>
          </a:p>
          <a:p>
            <a:r>
              <a:rPr lang="en-US" altLang="zh-CN" sz="28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/</a:t>
            </a:r>
            <a:r>
              <a:rPr lang="en-US" altLang="zh-CN" sz="28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etc</a:t>
            </a:r>
            <a:r>
              <a:rPr lang="en-US" altLang="zh-CN" sz="28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/</a:t>
            </a:r>
            <a:r>
              <a:rPr lang="en-US" altLang="zh-CN" sz="28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systemd</a:t>
            </a:r>
            <a:r>
              <a:rPr lang="en-US" altLang="zh-CN" sz="2800" dirty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	</a:t>
            </a:r>
            <a:r>
              <a:rPr lang="en-US" altLang="zh-CN" sz="2800" dirty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				</a:t>
            </a:r>
            <a:r>
              <a:rPr lang="zh-CN" altLang="en-US" sz="2800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系统级</a:t>
            </a:r>
            <a:r>
              <a:rPr lang="zh-CN" altLang="en-US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服务</a:t>
            </a:r>
            <a:r>
              <a:rPr lang="zh-CN" altLang="en-US" sz="2000" i="1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（需放在正确目录下，如 </a:t>
            </a:r>
            <a:r>
              <a:rPr lang="en-US" altLang="zh-CN" sz="2000" i="1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</a:t>
            </a:r>
            <a:r>
              <a:rPr lang="zh-CN" altLang="en-US" sz="2000" i="1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）</a:t>
            </a:r>
            <a:endParaRPr lang="en-US" altLang="zh-CN" sz="2000" i="1" dirty="0" smtClean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~/.</a:t>
            </a:r>
            <a:r>
              <a:rPr lang="en-US" altLang="zh-CN" sz="28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config</a:t>
            </a:r>
            <a:r>
              <a:rPr lang="en-US" altLang="zh-CN" sz="28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/</a:t>
            </a:r>
            <a:r>
              <a:rPr lang="en-US" altLang="zh-CN" sz="28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systemd</a:t>
            </a:r>
            <a:r>
              <a:rPr lang="en-US" altLang="zh-CN" sz="28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/user		</a:t>
            </a:r>
            <a:r>
              <a:rPr lang="zh-CN" altLang="en-US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用户级服务</a:t>
            </a:r>
            <a:endParaRPr lang="en-US" altLang="zh-CN" sz="2800" dirty="0" smtClean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endParaRPr lang="en-US" altLang="zh-CN" sz="2800" dirty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28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</a:t>
            </a:r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:~$ </a:t>
            </a:r>
            <a:r>
              <a:rPr lang="en-US" altLang="zh-CN" sz="2800" dirty="0" err="1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systemctl</a:t>
            </a:r>
            <a:r>
              <a:rPr lang="en-US" altLang="zh-CN" sz="2800" dirty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[--user] </a:t>
            </a:r>
            <a:r>
              <a:rPr lang="en-US" altLang="zh-CN" sz="28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daemon-reload</a:t>
            </a:r>
            <a:endParaRPr lang="en-US" altLang="zh-CN" sz="2800" dirty="0" smtClean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28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</a:t>
            </a:r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:~$ </a:t>
            </a:r>
            <a:r>
              <a:rPr lang="en-US" altLang="zh-CN" sz="28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systemctl</a:t>
            </a:r>
            <a:r>
              <a:rPr lang="en-US" altLang="zh-CN" sz="28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[--user] start </a:t>
            </a:r>
            <a:r>
              <a:rPr lang="en-US" altLang="zh-CN" sz="28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my.service</a:t>
            </a:r>
            <a:endParaRPr lang="en-US" altLang="zh-CN" sz="2800" dirty="0">
              <a:solidFill>
                <a:schemeClr val="bg1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741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1144736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服务管理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(5) </a:t>
            </a:r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图形化界面 </a:t>
            </a:r>
            <a:r>
              <a:rPr lang="en-US" altLang="zh-CN" sz="40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Medium" panose="020B0600000000000000" pitchFamily="34" charset="-122"/>
              </a:rPr>
              <a:t>systemd-ui</a:t>
            </a:r>
            <a:r>
              <a:rPr lang="en-US" altLang="zh-CN" sz="40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Medium" panose="020B0600000000000000" pitchFamily="34" charset="-122"/>
              </a:rPr>
              <a:t> (</a:t>
            </a:r>
            <a:r>
              <a:rPr lang="en-US" altLang="zh-CN" sz="40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Medium" panose="020B0600000000000000" pitchFamily="34" charset="-122"/>
              </a:rPr>
              <a:t>systemadm</a:t>
            </a:r>
            <a:r>
              <a:rPr lang="en-US" altLang="zh-CN" sz="40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Medium" panose="020B0600000000000000" pitchFamily="34" charset="-122"/>
              </a:rPr>
              <a:t>)</a:t>
            </a:r>
            <a:endParaRPr lang="zh-CN" altLang="en-US" sz="4000" dirty="0">
              <a:solidFill>
                <a:srgbClr val="FF6933"/>
              </a:solidFill>
              <a:latin typeface="Ubuntu Mono" panose="020B0509030602030204" pitchFamily="49" charset="0"/>
              <a:ea typeface="思源黑体 CN Medium" panose="020B06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85" y="957622"/>
            <a:ext cx="7428317" cy="543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8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1" y="957622"/>
            <a:ext cx="3221181" cy="4529786"/>
          </a:xfrm>
          <a:prstGeom prst="rect">
            <a:avLst/>
          </a:prstGeom>
        </p:spPr>
      </p:pic>
      <p:sp>
        <p:nvSpPr>
          <p:cNvPr id="4" name="云形标注 3"/>
          <p:cNvSpPr/>
          <p:nvPr/>
        </p:nvSpPr>
        <p:spPr>
          <a:xfrm>
            <a:off x="5818909" y="512619"/>
            <a:ext cx="3117273" cy="1219200"/>
          </a:xfrm>
          <a:prstGeom prst="cloudCallout">
            <a:avLst>
              <a:gd name="adj1" fmla="val 46718"/>
              <a:gd name="adj2" fmla="val 3238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Wait a minute…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3410" y="2410692"/>
            <a:ext cx="81771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服务必须由我手动启用、禁用、启动、停止</a:t>
            </a:r>
            <a:r>
              <a:rPr lang="en-US" altLang="zh-CN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……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如果想要监视计算的进度，能否定时周期性地在 </a:t>
            </a:r>
            <a:r>
              <a:rPr lang="en-US" altLang="zh-CN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Telegram 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上通知我？</a:t>
            </a:r>
            <a:endParaRPr lang="en-US" altLang="zh-CN" sz="2800" dirty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定时备份？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10 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分钟后自动关机</a:t>
            </a:r>
            <a:r>
              <a:rPr lang="zh-CN" altLang="en-US" sz="2800" dirty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？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有没有一种办法，能定时执行任务？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strike="sngStrike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难道要我手写 </a:t>
            </a:r>
            <a:r>
              <a:rPr lang="en-US" altLang="zh-CN" sz="2800" strike="sngStrike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service</a:t>
            </a:r>
            <a:r>
              <a:rPr lang="zh-CN" altLang="en-US" sz="2800" strike="sngStrike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？！</a:t>
            </a:r>
            <a:endParaRPr lang="en-US" altLang="zh-CN" sz="2800" strike="sngStrike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14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3584" y="249736"/>
            <a:ext cx="3009157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走近进程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(3)</a:t>
            </a:r>
            <a:endParaRPr lang="zh-CN" altLang="en-US" sz="4000" dirty="0">
              <a:solidFill>
                <a:srgbClr val="FF693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69" y="1822324"/>
            <a:ext cx="1496786" cy="1796143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4" idx="3"/>
          </p:cNvCxnSpPr>
          <p:nvPr/>
        </p:nvCxnSpPr>
        <p:spPr>
          <a:xfrm flipV="1">
            <a:off x="2526555" y="2720395"/>
            <a:ext cx="23448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47550" y="219717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fork</a:t>
            </a:r>
            <a:endParaRPr lang="zh-CN" altLang="en-US" sz="2800" dirty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357" y="1932871"/>
            <a:ext cx="1496786" cy="1796143"/>
          </a:xfrm>
          <a:prstGeom prst="rect">
            <a:avLst/>
          </a:prstGeom>
        </p:spPr>
      </p:pic>
      <p:cxnSp>
        <p:nvCxnSpPr>
          <p:cNvPr id="13" name="肘形连接符 12"/>
          <p:cNvCxnSpPr>
            <a:stCxn id="4" idx="3"/>
            <a:endCxn id="14" idx="1"/>
          </p:cNvCxnSpPr>
          <p:nvPr/>
        </p:nvCxnSpPr>
        <p:spPr>
          <a:xfrm>
            <a:off x="2526555" y="2720396"/>
            <a:ext cx="2344802" cy="23193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357" y="4141687"/>
            <a:ext cx="1496786" cy="179614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179280" y="37290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PID=1234</a:t>
            </a:r>
            <a:endParaRPr lang="zh-CN" altLang="en-US" dirty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01256" y="143566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PID=1234 (</a:t>
            </a:r>
            <a:r>
              <a:rPr lang="zh-CN" altLang="en-US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父</a:t>
            </a:r>
            <a:r>
              <a:rPr lang="en-US" altLang="zh-CN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)</a:t>
            </a:r>
            <a:endParaRPr lang="zh-CN" altLang="en-US" dirty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01256" y="603082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PID=1237 (</a:t>
            </a:r>
            <a:r>
              <a:rPr lang="zh-CN" altLang="en-US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子</a:t>
            </a:r>
            <a:r>
              <a:rPr lang="en-US" altLang="zh-CN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)</a:t>
            </a:r>
            <a:endParaRPr lang="zh-CN" altLang="en-US" dirty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  <p:cxnSp>
        <p:nvCxnSpPr>
          <p:cNvPr id="21" name="直接箭头连接符 20"/>
          <p:cNvCxnSpPr>
            <a:stCxn id="9" idx="2"/>
            <a:endCxn id="14" idx="0"/>
          </p:cNvCxnSpPr>
          <p:nvPr/>
        </p:nvCxnSpPr>
        <p:spPr>
          <a:xfrm>
            <a:off x="5619750" y="3729014"/>
            <a:ext cx="0" cy="412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</p:cNvCxnSpPr>
          <p:nvPr/>
        </p:nvCxnSpPr>
        <p:spPr>
          <a:xfrm flipV="1">
            <a:off x="6368143" y="5039757"/>
            <a:ext cx="135219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340" y="4227611"/>
            <a:ext cx="1624291" cy="1624291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6592836" y="451653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exec</a:t>
            </a:r>
            <a:endParaRPr lang="zh-CN" altLang="en-US" sz="2800" dirty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920779" y="603082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PID=1237 </a:t>
            </a:r>
            <a:endParaRPr lang="zh-CN" altLang="en-US" dirty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  <p:cxnSp>
        <p:nvCxnSpPr>
          <p:cNvPr id="31" name="直接箭头连接符 30"/>
          <p:cNvCxnSpPr>
            <a:stCxn id="9" idx="3"/>
            <a:endCxn id="25" idx="0"/>
          </p:cNvCxnSpPr>
          <p:nvPr/>
        </p:nvCxnSpPr>
        <p:spPr>
          <a:xfrm>
            <a:off x="6368143" y="2830943"/>
            <a:ext cx="2164343" cy="13966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07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8" grpId="0"/>
      <p:bldP spid="19" grpId="0"/>
      <p:bldP spid="27" grpId="0"/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415049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一次性任务 </a:t>
            </a:r>
            <a:r>
              <a:rPr lang="en-US" altLang="zh-CN" sz="40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Medium" panose="020B0600000000000000" pitchFamily="34" charset="-122"/>
              </a:rPr>
              <a:t>at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(1)</a:t>
            </a:r>
            <a:endParaRPr lang="zh-CN" altLang="en-US" sz="4000" dirty="0">
              <a:solidFill>
                <a:srgbClr val="FF693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3584" y="957622"/>
            <a:ext cx="1114234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user@hostname:~$ 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at 12:30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warning: commands will be </a:t>
            </a:r>
            <a:r>
              <a:rPr lang="en-US" altLang="zh-CN" sz="2800" dirty="0" err="1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executued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using /bin/bash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at&gt; </a:t>
            </a:r>
            <a:r>
              <a:rPr lang="en-US" altLang="zh-CN" sz="28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echo "hello" &gt; /home/user/message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at&gt; </a:t>
            </a:r>
            <a:r>
              <a:rPr lang="en-US" altLang="zh-CN" sz="2800" i="1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&lt;EOT&gt;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job &lt;N&gt; at &lt;DATETIME&gt;</a:t>
            </a:r>
          </a:p>
          <a:p>
            <a:r>
              <a:rPr lang="en-US" altLang="zh-CN" sz="3200" dirty="0" err="1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</a:t>
            </a:r>
            <a:r>
              <a:rPr lang="en-US" altLang="zh-CN" sz="3200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:~$ 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at 17:23 2018-4-13 –f script.sh</a:t>
            </a:r>
          </a:p>
          <a:p>
            <a:endParaRPr lang="en-US" altLang="zh-CN" sz="3200" dirty="0" smtClean="0">
              <a:solidFill>
                <a:schemeClr val="tx1">
                  <a:lumMod val="50000"/>
                </a:schemeClr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</a:t>
            </a:r>
            <a:r>
              <a:rPr lang="en-US" altLang="zh-CN" sz="3200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:~$ </a:t>
            </a:r>
            <a:r>
              <a:rPr lang="en-US" altLang="zh-CN" sz="32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atq</a:t>
            </a:r>
            <a:endParaRPr lang="en-US" altLang="zh-CN" sz="3200" dirty="0" smtClean="0">
              <a:solidFill>
                <a:schemeClr val="bg1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3200" dirty="0" err="1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:~$ 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at –c &lt;N&gt;</a:t>
            </a:r>
          </a:p>
          <a:p>
            <a:r>
              <a:rPr lang="en-US" altLang="zh-CN" sz="3200" dirty="0" err="1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:~$</a:t>
            </a:r>
            <a:r>
              <a:rPr lang="en-US" altLang="zh-CN" sz="3200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</a:t>
            </a:r>
            <a:r>
              <a:rPr lang="en-US" altLang="zh-CN" sz="32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atrm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&lt;N&gt;</a:t>
            </a:r>
            <a:endParaRPr lang="en-US" altLang="zh-CN" sz="3200" dirty="0">
              <a:solidFill>
                <a:schemeClr val="bg1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3717" y="1120193"/>
            <a:ext cx="1816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在 </a:t>
            </a:r>
            <a:r>
              <a:rPr lang="en-US" altLang="zh-CN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12:30 </a:t>
            </a:r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执行任务</a:t>
            </a:r>
            <a:endParaRPr lang="en-US" altLang="zh-CN" sz="16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03715" y="4272491"/>
            <a:ext cx="5351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列出当前用户的任务（若为 </a:t>
            </a:r>
            <a:r>
              <a:rPr lang="en-US" altLang="zh-CN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root</a:t>
            </a:r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，列出所有用户的任务）</a:t>
            </a:r>
            <a:endParaRPr lang="en-US" altLang="zh-CN" sz="16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03715" y="4773616"/>
            <a:ext cx="165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输出任务 </a:t>
            </a:r>
            <a:r>
              <a:rPr lang="en-US" altLang="zh-CN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N </a:t>
            </a:r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脚本</a:t>
            </a:r>
            <a:endParaRPr lang="en-US" altLang="zh-CN" sz="16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03715" y="5250887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删除任务 </a:t>
            </a:r>
            <a:r>
              <a:rPr lang="en-US" altLang="zh-CN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03715" y="3765399"/>
            <a:ext cx="3001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在指定时间执行脚本 </a:t>
            </a:r>
            <a:r>
              <a:rPr lang="en-US" altLang="zh-CN" sz="16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script.sh</a:t>
            </a:r>
          </a:p>
        </p:txBody>
      </p:sp>
    </p:spTree>
    <p:extLst>
      <p:ext uri="{BB962C8B-B14F-4D97-AF65-F5344CB8AC3E}">
        <p14:creationId xmlns:p14="http://schemas.microsoft.com/office/powerpoint/2010/main" val="223580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415049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一次性任务 </a:t>
            </a:r>
            <a:r>
              <a:rPr lang="en-US" altLang="zh-CN" sz="40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Medium" panose="020B0600000000000000" pitchFamily="34" charset="-122"/>
              </a:rPr>
              <a:t>at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(2)</a:t>
            </a:r>
            <a:endParaRPr lang="zh-CN" altLang="en-US" sz="4000" dirty="0">
              <a:solidFill>
                <a:srgbClr val="FF693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3583" y="957622"/>
            <a:ext cx="1155734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允许哪些用户使用 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at</a:t>
            </a:r>
            <a:r>
              <a:rPr lang="zh-CN" altLang="en-US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？</a:t>
            </a:r>
            <a:endParaRPr lang="en-US" altLang="zh-CN" sz="3200" dirty="0" smtClean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endParaRPr lang="en-US" altLang="zh-CN" sz="3200" dirty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/</a:t>
            </a:r>
            <a:r>
              <a:rPr lang="en-US" altLang="zh-CN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etc</a:t>
            </a:r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/</a:t>
            </a:r>
            <a:r>
              <a:rPr lang="en-US" altLang="zh-CN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at.allow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		</a:t>
            </a:r>
            <a:r>
              <a:rPr lang="zh-CN" altLang="en-US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如果存在该文件，只有这些用户可以用 </a:t>
            </a:r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at</a:t>
            </a:r>
            <a:endParaRPr lang="en-US" altLang="zh-CN" sz="3200" dirty="0" smtClean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/</a:t>
            </a:r>
            <a:r>
              <a:rPr lang="en-US" altLang="zh-CN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etc</a:t>
            </a:r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/</a:t>
            </a:r>
            <a:r>
              <a:rPr lang="en-US" altLang="zh-CN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at.deny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		</a:t>
            </a:r>
            <a:r>
              <a:rPr lang="zh-CN" altLang="en-US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如果存在该文件，则除此以外的用户可以用</a:t>
            </a:r>
            <a:r>
              <a:rPr lang="en-US" altLang="zh-CN" sz="2800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</a:t>
            </a:r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at</a:t>
            </a:r>
          </a:p>
          <a:p>
            <a:endParaRPr lang="en-US" altLang="zh-CN" sz="2800" dirty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zh-CN" altLang="en-US" sz="2800" i="1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（</a:t>
            </a:r>
            <a:r>
              <a:rPr lang="en-US" altLang="zh-CN" sz="2800" i="1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root </a:t>
            </a:r>
            <a:r>
              <a:rPr lang="zh-CN" altLang="en-US" sz="2800" i="1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用户不受任何约束）</a:t>
            </a:r>
            <a:endParaRPr lang="en-US" altLang="zh-CN" sz="3200" i="1" dirty="0" smtClean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zh-CN" altLang="en-US" sz="3200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如果这两个文件都存在呢？</a:t>
            </a:r>
            <a:endParaRPr lang="en-US" altLang="zh-CN" sz="3200" dirty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zh-CN" altLang="en-US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如何让所有用户使用 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at</a:t>
            </a:r>
            <a:r>
              <a:rPr lang="zh-CN" altLang="en-US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？</a:t>
            </a:r>
            <a:endParaRPr lang="en-US" altLang="zh-CN" sz="3200" dirty="0" smtClean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32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466345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周期性任务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(1)</a:t>
            </a:r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40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Medium" panose="020B0600000000000000" pitchFamily="34" charset="-122"/>
              </a:rPr>
              <a:t>cron</a:t>
            </a:r>
            <a:endParaRPr lang="zh-CN" altLang="en-US" sz="4000" dirty="0">
              <a:solidFill>
                <a:srgbClr val="FF693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3583" y="957622"/>
            <a:ext cx="115573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/</a:t>
            </a:r>
            <a:r>
              <a:rPr lang="en-US" altLang="zh-CN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etc</a:t>
            </a:r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/</a:t>
            </a:r>
            <a:r>
              <a:rPr lang="en-US" altLang="zh-CN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crontab</a:t>
            </a:r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				</a:t>
            </a:r>
            <a:r>
              <a:rPr lang="zh-CN" altLang="en-US" sz="3200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系统 </a:t>
            </a:r>
            <a:r>
              <a:rPr lang="en-US" altLang="zh-CN" sz="3200" dirty="0" err="1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crontab</a:t>
            </a:r>
            <a:endParaRPr lang="en-US" altLang="zh-CN" sz="3200" dirty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crontab</a:t>
            </a:r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–e					</a:t>
            </a:r>
            <a:r>
              <a:rPr lang="zh-CN" altLang="en-US" sz="3200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创建本用户的 </a:t>
            </a:r>
            <a:r>
              <a:rPr lang="en-US" altLang="zh-CN" sz="3200" dirty="0" err="1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crontab</a:t>
            </a:r>
            <a:endParaRPr lang="en-US" altLang="zh-CN" sz="3200" dirty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400641"/>
              </p:ext>
            </p:extLst>
          </p:nvPr>
        </p:nvGraphicFramePr>
        <p:xfrm>
          <a:off x="372239" y="2072068"/>
          <a:ext cx="11172799" cy="19253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428670">
                  <a:extLst>
                    <a:ext uri="{9D8B030D-6E8A-4147-A177-3AD203B41FA5}">
                      <a16:colId xmlns:a16="http://schemas.microsoft.com/office/drawing/2014/main" val="976075032"/>
                    </a:ext>
                  </a:extLst>
                </a:gridCol>
                <a:gridCol w="1066778">
                  <a:extLst>
                    <a:ext uri="{9D8B030D-6E8A-4147-A177-3AD203B41FA5}">
                      <a16:colId xmlns:a16="http://schemas.microsoft.com/office/drawing/2014/main" val="2877263821"/>
                    </a:ext>
                  </a:extLst>
                </a:gridCol>
                <a:gridCol w="1373757">
                  <a:extLst>
                    <a:ext uri="{9D8B030D-6E8A-4147-A177-3AD203B41FA5}">
                      <a16:colId xmlns:a16="http://schemas.microsoft.com/office/drawing/2014/main" val="2554129556"/>
                    </a:ext>
                  </a:extLst>
                </a:gridCol>
                <a:gridCol w="1373757">
                  <a:extLst>
                    <a:ext uri="{9D8B030D-6E8A-4147-A177-3AD203B41FA5}">
                      <a16:colId xmlns:a16="http://schemas.microsoft.com/office/drawing/2014/main" val="636993669"/>
                    </a:ext>
                  </a:extLst>
                </a:gridCol>
                <a:gridCol w="1373757">
                  <a:extLst>
                    <a:ext uri="{9D8B030D-6E8A-4147-A177-3AD203B41FA5}">
                      <a16:colId xmlns:a16="http://schemas.microsoft.com/office/drawing/2014/main" val="2802487911"/>
                    </a:ext>
                  </a:extLst>
                </a:gridCol>
                <a:gridCol w="1411897">
                  <a:extLst>
                    <a:ext uri="{9D8B030D-6E8A-4147-A177-3AD203B41FA5}">
                      <a16:colId xmlns:a16="http://schemas.microsoft.com/office/drawing/2014/main" val="1590140988"/>
                    </a:ext>
                  </a:extLst>
                </a:gridCol>
                <a:gridCol w="876596">
                  <a:extLst>
                    <a:ext uri="{9D8B030D-6E8A-4147-A177-3AD203B41FA5}">
                      <a16:colId xmlns:a16="http://schemas.microsoft.com/office/drawing/2014/main" val="1068278724"/>
                    </a:ext>
                  </a:extLst>
                </a:gridCol>
                <a:gridCol w="2267587">
                  <a:extLst>
                    <a:ext uri="{9D8B030D-6E8A-4147-A177-3AD203B41FA5}">
                      <a16:colId xmlns:a16="http://schemas.microsoft.com/office/drawing/2014/main" val="3466345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分钟</a:t>
                      </a:r>
                      <a:r>
                        <a:rPr lang="en-US" altLang="zh-CN" dirty="0" smtClean="0"/>
                        <a:t>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小时</a:t>
                      </a:r>
                      <a:r>
                        <a:rPr lang="en-US" altLang="zh-CN" dirty="0" smtClean="0"/>
                        <a:t>(h)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Day</a:t>
                      </a:r>
                      <a:r>
                        <a:rPr lang="en-US" altLang="zh-CN" baseline="0" dirty="0" smtClean="0"/>
                        <a:t> of month (</a:t>
                      </a:r>
                      <a:r>
                        <a:rPr lang="en-US" altLang="zh-CN" baseline="0" dirty="0" err="1" smtClean="0"/>
                        <a:t>dom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月份 </a:t>
                      </a:r>
                      <a:r>
                        <a:rPr lang="en-US" altLang="zh-CN" dirty="0" smtClean="0"/>
                        <a:t>(month)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Day</a:t>
                      </a:r>
                      <a:r>
                        <a:rPr lang="en-US" altLang="zh-CN" baseline="0" dirty="0" smtClean="0"/>
                        <a:t> of week (</a:t>
                      </a:r>
                      <a:r>
                        <a:rPr lang="en-US" altLang="zh-CN" baseline="0" dirty="0" err="1" smtClean="0"/>
                        <a:t>dow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 </a:t>
                      </a:r>
                      <a:r>
                        <a:rPr lang="en-US" altLang="zh-CN" dirty="0" smtClean="0"/>
                        <a:t>(user)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 </a:t>
                      </a:r>
                      <a:r>
                        <a:rPr lang="en-US" altLang="zh-CN" dirty="0" smtClean="0"/>
                        <a:t>(command)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39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示例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</a:rPr>
                        <a:t>35</a:t>
                      </a:r>
                      <a:endParaRPr lang="zh-CN" altLang="en-US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</a:rPr>
                        <a:t>15</a:t>
                      </a:r>
                      <a:endParaRPr lang="zh-CN" altLang="en-US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</a:rPr>
                        <a:t>1,3-7</a:t>
                      </a:r>
                      <a:endParaRPr lang="zh-CN" altLang="en-US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</a:rPr>
                        <a:t>JAN-FEB</a:t>
                      </a:r>
                      <a:endParaRPr lang="zh-CN" altLang="en-US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</a:rPr>
                        <a:t>*</a:t>
                      </a:r>
                      <a:endParaRPr lang="zh-CN" altLang="en-US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</a:rPr>
                        <a:t>root</a:t>
                      </a:r>
                      <a:endParaRPr lang="zh-CN" altLang="en-US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Ubuntu Mono" panose="020B0509030602030204" pitchFamily="49" charset="0"/>
                        </a:rPr>
                        <a:t>rm</a:t>
                      </a:r>
                      <a:r>
                        <a:rPr lang="en-US" altLang="zh-CN" baseline="0" dirty="0" smtClean="0">
                          <a:latin typeface="Ubuntu Mono" panose="020B0509030602030204" pitchFamily="49" charset="0"/>
                        </a:rPr>
                        <a:t> –</a:t>
                      </a:r>
                      <a:r>
                        <a:rPr lang="en-US" altLang="zh-CN" baseline="0" dirty="0" err="1" smtClean="0">
                          <a:latin typeface="Ubuntu Mono" panose="020B0509030602030204" pitchFamily="49" charset="0"/>
                        </a:rPr>
                        <a:t>rf</a:t>
                      </a:r>
                      <a:r>
                        <a:rPr lang="en-US" altLang="zh-CN" baseline="0" dirty="0" smtClean="0">
                          <a:latin typeface="Ubuntu Mono" panose="020B0509030602030204" pitchFamily="49" charset="0"/>
                        </a:rPr>
                        <a:t> /</a:t>
                      </a:r>
                      <a:r>
                        <a:rPr lang="en-US" altLang="zh-CN" baseline="0" dirty="0" err="1" smtClean="0">
                          <a:latin typeface="Ubuntu Mono" panose="020B0509030602030204" pitchFamily="49" charset="0"/>
                        </a:rPr>
                        <a:t>var</a:t>
                      </a:r>
                      <a:r>
                        <a:rPr lang="en-US" altLang="zh-CN" baseline="0" dirty="0" smtClean="0">
                          <a:latin typeface="Ubuntu Mono" panose="020B0509030602030204" pitchFamily="49" charset="0"/>
                        </a:rPr>
                        <a:t>/</a:t>
                      </a:r>
                      <a:r>
                        <a:rPr lang="en-US" altLang="zh-CN" baseline="0" dirty="0" err="1" smtClean="0">
                          <a:latin typeface="Ubuntu Mono" panose="020B0509030602030204" pitchFamily="49" charset="0"/>
                        </a:rPr>
                        <a:t>MyData</a:t>
                      </a:r>
                      <a:endParaRPr lang="zh-CN" altLang="en-US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9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取值范围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</a:rPr>
                        <a:t>0-59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</a:rPr>
                        <a:t>0-23</a:t>
                      </a:r>
                      <a:endParaRPr lang="zh-CN" altLang="en-US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</a:rPr>
                        <a:t>1-31</a:t>
                      </a:r>
                      <a:endParaRPr lang="zh-CN" altLang="en-US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</a:rPr>
                        <a:t>1-12, </a:t>
                      </a:r>
                      <a:r>
                        <a:rPr lang="en-US" altLang="zh-CN" baseline="0" dirty="0" smtClean="0">
                          <a:latin typeface="Ubuntu Mono" panose="020B0509030602030204" pitchFamily="49" charset="0"/>
                        </a:rPr>
                        <a:t>JAN-DEC</a:t>
                      </a:r>
                      <a:endParaRPr lang="zh-CN" altLang="en-US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</a:rPr>
                        <a:t>0-6, SUN-SAT</a:t>
                      </a:r>
                      <a:endParaRPr lang="zh-CN" altLang="en-US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</a:rPr>
                        <a:t>(any user)</a:t>
                      </a:r>
                      <a:endParaRPr lang="zh-CN" altLang="en-US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</a:rPr>
                        <a:t>(any</a:t>
                      </a:r>
                      <a:r>
                        <a:rPr lang="en-US" altLang="zh-CN" baseline="0" dirty="0" smtClean="0">
                          <a:latin typeface="Ubuntu Mono" panose="020B0509030602030204" pitchFamily="49" charset="0"/>
                        </a:rPr>
                        <a:t> shell command)</a:t>
                      </a:r>
                      <a:endParaRPr lang="zh-CN" altLang="en-US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7442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841815" y="4338559"/>
            <a:ext cx="38904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/</a:t>
            </a:r>
            <a:r>
              <a:rPr lang="en-US" altLang="zh-CN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etc</a:t>
            </a:r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/</a:t>
            </a:r>
            <a:r>
              <a:rPr lang="en-US" altLang="zh-CN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cron.hourly</a:t>
            </a:r>
            <a:endParaRPr lang="en-US" altLang="zh-CN" sz="3200" dirty="0" smtClean="0">
              <a:solidFill>
                <a:schemeClr val="bg1">
                  <a:lumMod val="95000"/>
                  <a:lumOff val="5000"/>
                </a:schemeClr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/</a:t>
            </a:r>
            <a:r>
              <a:rPr lang="en-US" altLang="zh-CN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etc</a:t>
            </a:r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/</a:t>
            </a:r>
            <a:r>
              <a:rPr lang="en-US" altLang="zh-CN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cron.daily</a:t>
            </a:r>
            <a:endParaRPr lang="en-US" altLang="zh-CN" sz="3200" dirty="0">
              <a:solidFill>
                <a:schemeClr val="bg1">
                  <a:lumMod val="95000"/>
                  <a:lumOff val="5000"/>
                </a:schemeClr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/</a:t>
            </a:r>
            <a:r>
              <a:rPr lang="en-US" altLang="zh-CN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etc</a:t>
            </a:r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/</a:t>
            </a:r>
            <a:r>
              <a:rPr lang="en-US" altLang="zh-CN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cron.weekly</a:t>
            </a:r>
            <a:endParaRPr lang="en-US" altLang="zh-CN" sz="3200" dirty="0" smtClean="0">
              <a:solidFill>
                <a:schemeClr val="bg1">
                  <a:lumMod val="95000"/>
                  <a:lumOff val="5000"/>
                </a:schemeClr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/</a:t>
            </a:r>
            <a:r>
              <a:rPr lang="en-US" altLang="zh-CN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etc</a:t>
            </a:r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/</a:t>
            </a:r>
            <a:r>
              <a:rPr lang="en-US" altLang="zh-CN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cron.monthly</a:t>
            </a:r>
            <a:endParaRPr lang="en-US" altLang="zh-CN" sz="3200" dirty="0" smtClean="0">
              <a:solidFill>
                <a:schemeClr val="bg1">
                  <a:lumMod val="95000"/>
                  <a:lumOff val="5000"/>
                </a:schemeClr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2239" y="4338559"/>
            <a:ext cx="4755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@yearly		</a:t>
            </a:r>
            <a:r>
              <a:rPr lang="en-US" altLang="zh-CN" sz="3200" dirty="0" smtClean="0">
                <a:solidFill>
                  <a:srgbClr val="C00000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@reboot</a:t>
            </a:r>
          </a:p>
          <a:p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@monthly		</a:t>
            </a:r>
            <a:r>
              <a:rPr lang="en-US" altLang="zh-CN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@</a:t>
            </a:r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weekly</a:t>
            </a:r>
          </a:p>
          <a:p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@daily			@hourly</a:t>
            </a:r>
            <a:endParaRPr lang="en-US" altLang="zh-CN" sz="3200" dirty="0">
              <a:solidFill>
                <a:schemeClr val="bg1">
                  <a:lumMod val="95000"/>
                  <a:lumOff val="5000"/>
                </a:schemeClr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742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466345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周期性</a:t>
            </a:r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任务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(2)</a:t>
            </a:r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40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Medium" panose="020B0600000000000000" pitchFamily="34" charset="-122"/>
              </a:rPr>
              <a:t>cron</a:t>
            </a:r>
            <a:endParaRPr lang="zh-CN" altLang="en-US" sz="4000" dirty="0">
              <a:solidFill>
                <a:srgbClr val="FF693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3583" y="957622"/>
            <a:ext cx="1155734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允许哪些用户使用 </a:t>
            </a:r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cron</a:t>
            </a:r>
            <a:r>
              <a:rPr lang="zh-CN" altLang="en-US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？</a:t>
            </a:r>
            <a:endParaRPr lang="en-US" altLang="zh-CN" sz="3200" dirty="0" smtClean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endParaRPr lang="en-US" altLang="zh-CN" sz="3200" dirty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/</a:t>
            </a:r>
            <a:r>
              <a:rPr lang="en-US" altLang="zh-CN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etc</a:t>
            </a:r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/</a:t>
            </a:r>
            <a:r>
              <a:rPr lang="en-US" altLang="zh-CN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cron.allow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		</a:t>
            </a:r>
            <a:r>
              <a:rPr lang="zh-CN" altLang="en-US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如果存在该文件，只有这些用户可以用 </a:t>
            </a:r>
            <a:r>
              <a:rPr lang="en-US" altLang="zh-CN" sz="28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cron</a:t>
            </a:r>
            <a:endParaRPr lang="en-US" altLang="zh-CN" sz="3200" dirty="0" smtClean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/</a:t>
            </a:r>
            <a:r>
              <a:rPr lang="en-US" altLang="zh-CN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etc</a:t>
            </a:r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/</a:t>
            </a:r>
            <a:r>
              <a:rPr lang="en-US" altLang="zh-CN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cron.deny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		</a:t>
            </a:r>
            <a:r>
              <a:rPr lang="zh-CN" altLang="en-US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如果存在该文件，则除此以外的用户可以用</a:t>
            </a:r>
            <a:r>
              <a:rPr lang="en-US" altLang="zh-CN" sz="2800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</a:t>
            </a:r>
            <a:r>
              <a:rPr lang="en-US" altLang="zh-CN" sz="28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cron</a:t>
            </a:r>
            <a:endParaRPr lang="en-US" altLang="zh-CN" sz="2800" dirty="0" smtClean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endParaRPr lang="en-US" altLang="zh-CN" sz="2800" dirty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zh-CN" altLang="en-US" sz="2800" i="1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（</a:t>
            </a:r>
            <a:r>
              <a:rPr lang="en-US" altLang="zh-CN" sz="2800" i="1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root </a:t>
            </a:r>
            <a:r>
              <a:rPr lang="zh-CN" altLang="en-US" sz="2800" i="1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用户不受任何约束）</a:t>
            </a:r>
            <a:endParaRPr lang="en-US" altLang="zh-CN" sz="3200" i="1" dirty="0" smtClean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zh-CN" altLang="en-US" sz="3200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如果这两个文件都存在呢？</a:t>
            </a:r>
            <a:endParaRPr lang="en-US" altLang="zh-CN" sz="3200" dirty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zh-CN" altLang="en-US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如何让所有用户使用 </a:t>
            </a:r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cron</a:t>
            </a:r>
            <a:r>
              <a:rPr lang="zh-CN" altLang="en-US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？</a:t>
            </a:r>
            <a:endParaRPr lang="en-US" altLang="zh-CN" sz="3200" dirty="0" smtClean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14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543289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周期性任务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(3)</a:t>
            </a:r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40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Medium" panose="020B0600000000000000" pitchFamily="34" charset="-122"/>
              </a:rPr>
              <a:t>anacron</a:t>
            </a:r>
            <a:endParaRPr lang="zh-CN" altLang="en-US" sz="4000" dirty="0">
              <a:solidFill>
                <a:srgbClr val="FF693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3583" y="957622"/>
            <a:ext cx="115573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cron</a:t>
            </a:r>
            <a:r>
              <a:rPr lang="en-US" altLang="zh-CN" sz="32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sz="32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在错过任务后，不会重新执行任务！</a:t>
            </a:r>
            <a:endParaRPr lang="en-US" altLang="zh-CN" sz="32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en-US" altLang="zh-CN" sz="32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-&gt; </a:t>
            </a:r>
            <a:r>
              <a:rPr lang="zh-CN" altLang="en-US" sz="32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在关机期间没必要执行的命令适合直接用 </a:t>
            </a:r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cron</a:t>
            </a:r>
            <a:endParaRPr lang="en-US" altLang="zh-CN" sz="3200" dirty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32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-&gt; </a:t>
            </a:r>
            <a:r>
              <a:rPr lang="zh-CN" altLang="en-US" sz="32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如果要确保命令一定被执行，可以安装 </a:t>
            </a:r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anacron</a:t>
            </a:r>
            <a:endParaRPr lang="en-US" altLang="zh-CN" sz="3200" dirty="0" smtClean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  <a:p>
            <a:r>
              <a:rPr lang="en-US" altLang="zh-CN" sz="32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-&gt; </a:t>
            </a:r>
            <a:r>
              <a:rPr lang="zh-CN" altLang="en-US" sz="32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安装 </a:t>
            </a:r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anacron</a:t>
            </a:r>
            <a:r>
              <a:rPr lang="en-US" altLang="zh-CN" sz="32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sz="32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将禁用 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/</a:t>
            </a:r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etc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/</a:t>
            </a:r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cron.hourly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</a:t>
            </a:r>
            <a:r>
              <a:rPr lang="zh-CN" altLang="en-US" sz="32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等目录下脚本执行</a:t>
            </a:r>
            <a:endParaRPr lang="en-US" altLang="zh-CN" sz="32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en-US" altLang="zh-CN" sz="32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-&gt; </a:t>
            </a:r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anacron</a:t>
            </a:r>
            <a:r>
              <a:rPr lang="en-US" altLang="zh-CN" sz="32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sz="32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每小时执行一次</a:t>
            </a:r>
            <a:endParaRPr lang="en-US" altLang="zh-CN" sz="3200" dirty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/</a:t>
            </a:r>
            <a:r>
              <a:rPr lang="en-US" altLang="zh-CN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etc</a:t>
            </a:r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/</a:t>
            </a:r>
            <a:r>
              <a:rPr lang="en-US" altLang="zh-CN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anacrontab</a:t>
            </a:r>
            <a:endParaRPr lang="en-US" altLang="zh-CN" sz="3200" dirty="0" smtClean="0">
              <a:solidFill>
                <a:schemeClr val="bg1">
                  <a:lumMod val="95000"/>
                  <a:lumOff val="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866438"/>
              </p:ext>
            </p:extLst>
          </p:nvPr>
        </p:nvGraphicFramePr>
        <p:xfrm>
          <a:off x="1124769" y="4081982"/>
          <a:ext cx="9854972" cy="19253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862292">
                  <a:extLst>
                    <a:ext uri="{9D8B030D-6E8A-4147-A177-3AD203B41FA5}">
                      <a16:colId xmlns:a16="http://schemas.microsoft.com/office/drawing/2014/main" val="976075032"/>
                    </a:ext>
                  </a:extLst>
                </a:gridCol>
                <a:gridCol w="1641117">
                  <a:extLst>
                    <a:ext uri="{9D8B030D-6E8A-4147-A177-3AD203B41FA5}">
                      <a16:colId xmlns:a16="http://schemas.microsoft.com/office/drawing/2014/main" val="3354147373"/>
                    </a:ext>
                  </a:extLst>
                </a:gridCol>
                <a:gridCol w="1381733">
                  <a:extLst>
                    <a:ext uri="{9D8B030D-6E8A-4147-A177-3AD203B41FA5}">
                      <a16:colId xmlns:a16="http://schemas.microsoft.com/office/drawing/2014/main" val="841094851"/>
                    </a:ext>
                  </a:extLst>
                </a:gridCol>
                <a:gridCol w="1511425">
                  <a:extLst>
                    <a:ext uri="{9D8B030D-6E8A-4147-A177-3AD203B41FA5}">
                      <a16:colId xmlns:a16="http://schemas.microsoft.com/office/drawing/2014/main" val="578838872"/>
                    </a:ext>
                  </a:extLst>
                </a:gridCol>
                <a:gridCol w="3458405">
                  <a:extLst>
                    <a:ext uri="{9D8B030D-6E8A-4147-A177-3AD203B41FA5}">
                      <a16:colId xmlns:a16="http://schemas.microsoft.com/office/drawing/2014/main" val="3466345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频率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延迟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任务标识符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命令 </a:t>
                      </a:r>
                      <a:r>
                        <a:rPr lang="en-US" altLang="zh-CN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(command)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39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示例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@daily</a:t>
                      </a:r>
                      <a:endParaRPr lang="zh-CN" altLang="en-US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10</a:t>
                      </a:r>
                      <a:endParaRPr lang="zh-CN" altLang="en-US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backup</a:t>
                      </a:r>
                      <a:endParaRPr lang="zh-CN" altLang="en-US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/bin/bash</a:t>
                      </a:r>
                      <a:r>
                        <a:rPr lang="en-US" altLang="zh-CN" baseline="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 /home/user/backup.sh</a:t>
                      </a:r>
                      <a:endParaRPr lang="zh-CN" altLang="en-US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9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取值范围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@weekly, @monthly,</a:t>
                      </a:r>
                    </a:p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N</a:t>
                      </a:r>
                      <a:r>
                        <a:rPr lang="en-US" altLang="zh-CN" baseline="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 (</a:t>
                      </a:r>
                      <a:r>
                        <a:rPr lang="zh-CN" altLang="en-US" baseline="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每</a:t>
                      </a:r>
                      <a:r>
                        <a:rPr lang="en-US" altLang="zh-CN" baseline="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 N </a:t>
                      </a:r>
                      <a:r>
                        <a:rPr lang="zh-CN" altLang="en-US" baseline="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天</a:t>
                      </a:r>
                      <a:r>
                        <a:rPr lang="en-US" altLang="zh-CN" baseline="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)</a:t>
                      </a:r>
                      <a:endParaRPr lang="zh-CN" altLang="en-US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执行一个任务前等待分钟数</a:t>
                      </a:r>
                      <a:endParaRPr lang="zh-CN" altLang="en-US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用于日志和时间戳的名称</a:t>
                      </a:r>
                      <a:endParaRPr lang="zh-CN" altLang="en-US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(any</a:t>
                      </a:r>
                      <a:r>
                        <a:rPr lang="en-US" altLang="zh-CN" baseline="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 shell command)</a:t>
                      </a:r>
                      <a:endParaRPr lang="zh-CN" altLang="en-US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74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2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352211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周期性任务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(4)</a:t>
            </a:r>
            <a:endParaRPr lang="zh-CN" altLang="en-US" sz="4000" dirty="0">
              <a:solidFill>
                <a:srgbClr val="FF693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782264"/>
              </p:ext>
            </p:extLst>
          </p:nvPr>
        </p:nvGraphicFramePr>
        <p:xfrm>
          <a:off x="1771746" y="1682108"/>
          <a:ext cx="8694616" cy="228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47308">
                  <a:extLst>
                    <a:ext uri="{9D8B030D-6E8A-4147-A177-3AD203B41FA5}">
                      <a16:colId xmlns:a16="http://schemas.microsoft.com/office/drawing/2014/main" val="3521297007"/>
                    </a:ext>
                  </a:extLst>
                </a:gridCol>
                <a:gridCol w="4347308">
                  <a:extLst>
                    <a:ext uri="{9D8B030D-6E8A-4147-A177-3AD203B41FA5}">
                      <a16:colId xmlns:a16="http://schemas.microsoft.com/office/drawing/2014/main" val="4087715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cron</a:t>
                      </a:r>
                      <a:endParaRPr lang="zh-CN" altLang="en-US" sz="2400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anacron</a:t>
                      </a:r>
                      <a:endParaRPr lang="zh-CN" altLang="en-US" sz="2400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2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独立使用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与 </a:t>
                      </a:r>
                      <a:r>
                        <a:rPr lang="en-US" altLang="zh-CN" sz="2400" dirty="0" err="1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cron</a:t>
                      </a:r>
                      <a:r>
                        <a:rPr lang="en-US" altLang="zh-CN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 </a:t>
                      </a:r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配合使用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0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时间粒度为分钟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时间粒度为天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89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关机时不执行任务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下次启动执行关机期间任务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10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普通用户和 </a:t>
                      </a:r>
                      <a:r>
                        <a:rPr lang="en-US" altLang="zh-CN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root </a:t>
                      </a:r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用户都可使用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只有 </a:t>
                      </a:r>
                      <a:r>
                        <a:rPr lang="en-US" altLang="zh-CN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root </a:t>
                      </a:r>
                      <a:r>
                        <a:rPr lang="zh-CN" altLang="en-US" sz="2400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用户可以使用</a:t>
                      </a:r>
                      <a:endParaRPr lang="zh-CN" altLang="en-US" sz="2400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277962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73584" y="4692595"/>
            <a:ext cx="6296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... What about </a:t>
            </a:r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Medium" panose="020B0600000000000000" pitchFamily="34" charset="-122"/>
              </a:rPr>
              <a:t>systemd</a:t>
            </a:r>
            <a:r>
              <a:rPr lang="en-US" altLang="zh-CN" sz="32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timers?</a:t>
            </a:r>
            <a:endParaRPr lang="en-US" altLang="zh-CN" sz="3200" dirty="0">
              <a:solidFill>
                <a:srgbClr val="FF693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493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3998915" cy="166199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6000" b="1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.</a:t>
            </a:r>
            <a:r>
              <a:rPr lang="en-US" altLang="zh-CN" sz="6000" b="1" dirty="0" err="1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i</a:t>
            </a:r>
            <a:r>
              <a:rPr lang="en-US" altLang="zh-CN" sz="6000" b="1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en-US" altLang="zh-CN" sz="6000" b="1" dirty="0" err="1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</a:t>
            </a:r>
            <a:r>
              <a:rPr lang="en-US" altLang="zh-CN" sz="6000" b="1" dirty="0" err="1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i</a:t>
            </a:r>
            <a:r>
              <a:rPr lang="en-US" altLang="zh-CN" sz="6000" b="1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en-US" altLang="zh-CN" sz="6000" b="1" dirty="0" err="1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fanmo</a:t>
            </a:r>
            <a:endParaRPr lang="en-US" altLang="zh-CN" sz="6000" b="1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en-US" altLang="zh-CN" sz="4200" b="1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This is the end</a:t>
            </a:r>
          </a:p>
        </p:txBody>
      </p:sp>
    </p:spTree>
    <p:extLst>
      <p:ext uri="{BB962C8B-B14F-4D97-AF65-F5344CB8AC3E}">
        <p14:creationId xmlns:p14="http://schemas.microsoft.com/office/powerpoint/2010/main" val="22924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198323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信号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(1)</a:t>
            </a:r>
            <a:endParaRPr lang="zh-CN" altLang="en-US" sz="4000" dirty="0">
              <a:solidFill>
                <a:srgbClr val="FF693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96" y="2444983"/>
            <a:ext cx="2244210" cy="26930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185" y="2444983"/>
            <a:ext cx="2244210" cy="2693052"/>
          </a:xfrm>
          <a:prstGeom prst="rect">
            <a:avLst/>
          </a:prstGeom>
        </p:spPr>
      </p:pic>
      <p:pic>
        <p:nvPicPr>
          <p:cNvPr id="5" name="图片 4" descr="サンタ&lt;strong&gt;帽子&lt;/strong&gt; - GATAG｜フリーイラスト素材集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312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731" y="1911309"/>
            <a:ext cx="1562693" cy="1283422"/>
          </a:xfrm>
          <a:prstGeom prst="rect">
            <a:avLst/>
          </a:prstGeom>
        </p:spPr>
      </p:pic>
      <p:sp>
        <p:nvSpPr>
          <p:cNvPr id="10" name="矩形标注 9"/>
          <p:cNvSpPr/>
          <p:nvPr/>
        </p:nvSpPr>
        <p:spPr>
          <a:xfrm>
            <a:off x="2256819" y="1244411"/>
            <a:ext cx="1842654" cy="913782"/>
          </a:xfrm>
          <a:prstGeom prst="wedgeRectCallout">
            <a:avLst>
              <a:gd name="adj1" fmla="val -36998"/>
              <a:gd name="adj2" fmla="val 8296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Hi, USTC Linux </a:t>
            </a:r>
            <a:r>
              <a:rPr lang="en-US" altLang="zh-CN" dirty="0"/>
              <a:t>F</a:t>
            </a:r>
            <a:r>
              <a:rPr lang="en-US" altLang="zh-CN" dirty="0" smtClean="0"/>
              <a:t>ans!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505606" y="3064145"/>
            <a:ext cx="3609608" cy="13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 rot="183599">
            <a:off x="4913490" y="255302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kill</a:t>
            </a:r>
            <a:endParaRPr lang="zh-CN" altLang="en-US" sz="2800" dirty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3602182" y="3791509"/>
            <a:ext cx="3435927" cy="30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 rot="21152359">
            <a:off x="5112392" y="391169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kill</a:t>
            </a:r>
            <a:endParaRPr lang="zh-CN" altLang="en-US" sz="2800" dirty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6193887" y="934423"/>
            <a:ext cx="1842654" cy="913782"/>
          </a:xfrm>
          <a:prstGeom prst="wedgeRectCallout">
            <a:avLst>
              <a:gd name="adj1" fmla="val 40070"/>
              <a:gd name="adj2" fmla="val 9130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Are You OK?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94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7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198323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信号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(2)</a:t>
            </a:r>
            <a:endParaRPr lang="zh-CN" altLang="en-US" sz="4000" dirty="0">
              <a:solidFill>
                <a:srgbClr val="FF693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430350"/>
              </p:ext>
            </p:extLst>
          </p:nvPr>
        </p:nvGraphicFramePr>
        <p:xfrm>
          <a:off x="1265201" y="1665685"/>
          <a:ext cx="9215404" cy="47986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03851">
                  <a:extLst>
                    <a:ext uri="{9D8B030D-6E8A-4147-A177-3AD203B41FA5}">
                      <a16:colId xmlns:a16="http://schemas.microsoft.com/office/drawing/2014/main" val="2436104861"/>
                    </a:ext>
                  </a:extLst>
                </a:gridCol>
                <a:gridCol w="2303851">
                  <a:extLst>
                    <a:ext uri="{9D8B030D-6E8A-4147-A177-3AD203B41FA5}">
                      <a16:colId xmlns:a16="http://schemas.microsoft.com/office/drawing/2014/main" val="4202706018"/>
                    </a:ext>
                  </a:extLst>
                </a:gridCol>
                <a:gridCol w="2303851">
                  <a:extLst>
                    <a:ext uri="{9D8B030D-6E8A-4147-A177-3AD203B41FA5}">
                      <a16:colId xmlns:a16="http://schemas.microsoft.com/office/drawing/2014/main" val="705507355"/>
                    </a:ext>
                  </a:extLst>
                </a:gridCol>
                <a:gridCol w="2303851">
                  <a:extLst>
                    <a:ext uri="{9D8B030D-6E8A-4147-A177-3AD203B41FA5}">
                      <a16:colId xmlns:a16="http://schemas.microsoft.com/office/drawing/2014/main" val="3497910512"/>
                    </a:ext>
                  </a:extLst>
                </a:gridCol>
              </a:tblGrid>
              <a:tr h="68552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常用信号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意义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默认行为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产生手段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15009"/>
                  </a:ext>
                </a:extLst>
              </a:tr>
              <a:tr h="68552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</a:rPr>
                        <a:t>SIGINT</a:t>
                      </a:r>
                      <a:r>
                        <a:rPr lang="zh-CN" altLang="en-US" baseline="0" dirty="0" smtClean="0">
                          <a:latin typeface="Ubuntu Mono" panose="020B0509030602030204" pitchFamily="49" charset="0"/>
                        </a:rPr>
                        <a:t> </a:t>
                      </a:r>
                      <a:r>
                        <a:rPr lang="en-US" altLang="zh-CN" baseline="0" dirty="0" smtClean="0">
                          <a:latin typeface="Ubuntu Mono" panose="020B0509030602030204" pitchFamily="49" charset="0"/>
                        </a:rPr>
                        <a:t>(interrupt)</a:t>
                      </a:r>
                      <a:endParaRPr lang="zh-CN" altLang="en-US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朋友，别干了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终止进程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Ctrl-C</a:t>
                      </a:r>
                      <a:endParaRPr lang="zh-CN" altLang="en-US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267710"/>
                  </a:ext>
                </a:extLst>
              </a:tr>
              <a:tr h="68552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</a:rPr>
                        <a:t>SIGTERM</a:t>
                      </a:r>
                      <a:r>
                        <a:rPr lang="en-US" altLang="zh-CN" baseline="0" dirty="0" smtClean="0">
                          <a:latin typeface="Ubuntu Mono" panose="020B0509030602030204" pitchFamily="49" charset="0"/>
                        </a:rPr>
                        <a:t> (</a:t>
                      </a:r>
                      <a:r>
                        <a:rPr lang="en-US" altLang="zh-CN" baseline="0" dirty="0" err="1" smtClean="0">
                          <a:latin typeface="Ubuntu Mono" panose="020B0509030602030204" pitchFamily="49" charset="0"/>
                        </a:rPr>
                        <a:t>termiate</a:t>
                      </a:r>
                      <a:r>
                        <a:rPr lang="en-US" altLang="zh-CN" baseline="0" dirty="0" smtClean="0">
                          <a:latin typeface="Ubuntu Mono" panose="020B0509030602030204" pitchFamily="49" charset="0"/>
                        </a:rPr>
                        <a:t>)</a:t>
                      </a:r>
                      <a:endParaRPr lang="zh-CN" altLang="en-US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请优雅地死去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终止进程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kill &lt;PID&gt;</a:t>
                      </a:r>
                      <a:endParaRPr lang="en-US" altLang="zh-CN" baseline="0" dirty="0" smtClean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  <a:p>
                      <a:r>
                        <a:rPr lang="en-US" altLang="zh-CN" baseline="0" dirty="0" err="1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pkill</a:t>
                      </a:r>
                      <a:r>
                        <a:rPr lang="en-US" altLang="zh-CN" baseline="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 &lt;</a:t>
                      </a:r>
                      <a:r>
                        <a:rPr lang="zh-CN" altLang="en-US" baseline="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进程名</a:t>
                      </a:r>
                      <a:r>
                        <a:rPr lang="en-US" altLang="zh-CN" baseline="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&gt;</a:t>
                      </a:r>
                      <a:endParaRPr lang="zh-CN" altLang="en-US" dirty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955410"/>
                  </a:ext>
                </a:extLst>
              </a:tr>
              <a:tr h="68552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</a:rPr>
                        <a:t>SIGKILL</a:t>
                      </a:r>
                      <a:r>
                        <a:rPr lang="zh-CN" altLang="en-US" baseline="0" dirty="0" smtClean="0">
                          <a:latin typeface="Ubuntu Mono" panose="020B0509030602030204" pitchFamily="49" charset="0"/>
                        </a:rPr>
                        <a:t> </a:t>
                      </a:r>
                      <a:r>
                        <a:rPr lang="en-US" altLang="zh-CN" baseline="0" dirty="0" smtClean="0">
                          <a:latin typeface="Ubuntu Mono" panose="020B0509030602030204" pitchFamily="49" charset="0"/>
                        </a:rPr>
                        <a:t>(kill)</a:t>
                      </a:r>
                      <a:endParaRPr lang="zh-CN" altLang="en-US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请立即去世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终止进程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kill -9 &lt;PID&gt;</a:t>
                      </a:r>
                    </a:p>
                    <a:p>
                      <a:r>
                        <a:rPr lang="en-US" altLang="zh-CN" dirty="0" err="1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pkill</a:t>
                      </a:r>
                      <a:r>
                        <a:rPr lang="en-US" altLang="zh-CN" baseline="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 -9 &lt;</a:t>
                      </a:r>
                      <a:r>
                        <a:rPr lang="zh-CN" altLang="en-US" baseline="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进程名</a:t>
                      </a:r>
                      <a:r>
                        <a:rPr lang="en-US" altLang="zh-CN" baseline="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362781"/>
                  </a:ext>
                </a:extLst>
              </a:tr>
              <a:tr h="68552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</a:rPr>
                        <a:t>SIGSEGV (segment violation)</a:t>
                      </a:r>
                      <a:endParaRPr lang="zh-CN" altLang="en-US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你</a:t>
                      </a:r>
                      <a:r>
                        <a:rPr lang="zh-CN" altLang="en-US" b="1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想</a:t>
                      </a:r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知道的太多了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核心转储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什么都不用做，这是程序写得太烂的缘故</a:t>
                      </a:r>
                      <a:endParaRPr lang="en-US" altLang="zh-CN" baseline="0" dirty="0" smtClean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59390"/>
                  </a:ext>
                </a:extLst>
              </a:tr>
              <a:tr h="68552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</a:rPr>
                        <a:t>SIGSTOP</a:t>
                      </a:r>
                      <a:r>
                        <a:rPr lang="en-US" altLang="zh-CN" baseline="0" dirty="0" smtClean="0">
                          <a:latin typeface="Ubuntu Mono" panose="020B0509030602030204" pitchFamily="49" charset="0"/>
                        </a:rPr>
                        <a:t> (stop)</a:t>
                      </a:r>
                    </a:p>
                    <a:p>
                      <a:r>
                        <a:rPr lang="en-US" altLang="zh-CN" baseline="0" dirty="0" smtClean="0">
                          <a:latin typeface="Ubuntu Mono" panose="020B0509030602030204" pitchFamily="49" charset="0"/>
                        </a:rPr>
                        <a:t>SIGTSTP (stop)</a:t>
                      </a:r>
                      <a:endParaRPr lang="zh-CN" altLang="en-US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让某个进程变成植物人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停止进程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Ctrl-Z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535982"/>
                  </a:ext>
                </a:extLst>
              </a:tr>
              <a:tr h="68552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Ubuntu Mono" panose="020B0509030602030204" pitchFamily="49" charset="0"/>
                        </a:rPr>
                        <a:t>SIGCONT (continue)</a:t>
                      </a:r>
                      <a:endParaRPr lang="zh-CN" altLang="en-US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让植物人苏醒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继续进程</a:t>
                      </a:r>
                      <a:endParaRPr lang="zh-CN" altLang="en-US" dirty="0"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err="1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fg</a:t>
                      </a:r>
                      <a:endParaRPr lang="en-US" altLang="zh-CN" baseline="0" dirty="0" smtClean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  <a:p>
                      <a:r>
                        <a:rPr lang="en-US" altLang="zh-CN" baseline="0" dirty="0" err="1" smtClean="0">
                          <a:latin typeface="Ubuntu Mono" panose="020B0509030602030204" pitchFamily="49" charset="0"/>
                          <a:ea typeface="思源黑体 CN Regular" panose="020B0500000000000000" pitchFamily="34" charset="-122"/>
                        </a:rPr>
                        <a:t>bg</a:t>
                      </a:r>
                      <a:endParaRPr lang="en-US" altLang="zh-CN" baseline="0" dirty="0" smtClean="0">
                        <a:latin typeface="Ubuntu Mono" panose="020B0509030602030204" pitchFamily="49" charset="0"/>
                        <a:ea typeface="思源黑体 CN Regular" panose="020B05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530139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886953" y="803128"/>
            <a:ext cx="303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$ man 7 signal</a:t>
            </a:r>
            <a:endParaRPr lang="en-US" altLang="zh-CN" sz="3200" dirty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397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783099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信号 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(3) </a:t>
            </a:r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发送信号之 </a:t>
            </a:r>
            <a:r>
              <a:rPr lang="en-US" altLang="zh-CN" sz="40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Medium" panose="020B0600000000000000" pitchFamily="34" charset="-122"/>
              </a:rPr>
              <a:t>kill</a:t>
            </a:r>
            <a:r>
              <a:rPr lang="en-US" altLang="zh-CN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和 </a:t>
            </a:r>
            <a:r>
              <a:rPr lang="en-US" altLang="zh-CN" sz="40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Medium" panose="020B0600000000000000" pitchFamily="34" charset="-122"/>
              </a:rPr>
              <a:t>pkill</a:t>
            </a:r>
            <a:endParaRPr lang="zh-CN" altLang="en-US" sz="4000" dirty="0">
              <a:solidFill>
                <a:srgbClr val="FF6933"/>
              </a:solidFill>
              <a:latin typeface="Ubuntu Mono" panose="020B0509030602030204" pitchFamily="49" charset="0"/>
              <a:ea typeface="思源黑体 CN Medium" panose="020B06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5984" y="2742726"/>
            <a:ext cx="96393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信号可以使用数字和名称两种形式表示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k</a:t>
            </a:r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ill $PID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：向 </a:t>
            </a:r>
            <a:r>
              <a:rPr lang="en-US" altLang="zh-CN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PID 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发送 </a:t>
            </a:r>
            <a:r>
              <a:rPr lang="en-US" altLang="zh-CN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SIGTERM 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信号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k</a:t>
            </a:r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ill -9 $PID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：向 </a:t>
            </a:r>
            <a:r>
              <a:rPr lang="en-US" altLang="zh-CN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PID 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发送</a:t>
            </a:r>
            <a:r>
              <a:rPr lang="en-US" altLang="zh-CN" sz="2800" dirty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en-US" altLang="zh-CN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SIGKILL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2800" dirty="0" err="1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p</a:t>
            </a:r>
            <a:r>
              <a:rPr lang="en-US" altLang="zh-CN" sz="28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kill</a:t>
            </a:r>
            <a:r>
              <a:rPr lang="en-US" altLang="zh-CN" sz="28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–HUP </a:t>
            </a:r>
            <a:r>
              <a:rPr lang="en-US" altLang="zh-CN" sz="28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rsyslogd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：向 </a:t>
            </a:r>
            <a:r>
              <a:rPr lang="en-US" altLang="zh-CN" sz="2800" dirty="0" err="1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rsyslogd</a:t>
            </a:r>
            <a:r>
              <a:rPr lang="en-US" altLang="zh-CN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发送 </a:t>
            </a:r>
            <a:r>
              <a:rPr lang="en-US" altLang="zh-CN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SIGHUP 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信号</a:t>
            </a:r>
            <a:endParaRPr lang="en-US" altLang="zh-CN" sz="2800" dirty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pkill</a:t>
            </a:r>
            <a:r>
              <a:rPr lang="en-US" altLang="zh-CN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默认会向所有名字匹配的进程发送信号</a:t>
            </a:r>
            <a:endParaRPr lang="en-US" altLang="zh-CN" sz="2800" dirty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pgrep</a:t>
            </a:r>
            <a:r>
              <a:rPr lang="en-US" altLang="zh-CN" sz="2800" dirty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找出进程的 </a:t>
            </a:r>
            <a:r>
              <a:rPr lang="en-US" altLang="zh-CN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PID 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但不发送信号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5984" y="957622"/>
            <a:ext cx="10485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:~$ 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kill -&lt;</a:t>
            </a:r>
            <a:r>
              <a:rPr lang="zh-CN" altLang="en-US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信号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&gt; &lt;PID&gt;</a:t>
            </a:r>
          </a:p>
          <a:p>
            <a:r>
              <a:rPr lang="en-US" altLang="zh-CN" sz="3200" dirty="0" err="1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user@hostname</a:t>
            </a:r>
            <a:r>
              <a:rPr lang="en-US" altLang="zh-CN" sz="3200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:~$ </a:t>
            </a:r>
            <a:r>
              <a:rPr lang="en-US" altLang="zh-CN" sz="3200" dirty="0" err="1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pkill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-&lt;</a:t>
            </a:r>
            <a:r>
              <a:rPr lang="zh-CN" altLang="en-US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信号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&gt; &lt;</a:t>
            </a:r>
            <a:r>
              <a:rPr lang="zh-CN" altLang="en-US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进程名</a:t>
            </a:r>
            <a:r>
              <a:rPr lang="en-US" altLang="zh-CN" sz="3200" dirty="0" smtClean="0">
                <a:solidFill>
                  <a:schemeClr val="bg1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789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584" y="249736"/>
            <a:ext cx="121058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>
                <a:solidFill>
                  <a:srgbClr val="FF69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作业</a:t>
            </a:r>
            <a:endParaRPr lang="zh-CN" altLang="en-US" sz="4000" dirty="0">
              <a:solidFill>
                <a:srgbClr val="FF693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850" y="957621"/>
            <a:ext cx="1496786" cy="17961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850" y="3532566"/>
            <a:ext cx="1496786" cy="17961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9461" y="16710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用户输入</a:t>
            </a:r>
            <a:endParaRPr lang="zh-CN" altLang="en-US" dirty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  <p:cxnSp>
        <p:nvCxnSpPr>
          <p:cNvPr id="9" name="直接箭头连接符 8"/>
          <p:cNvCxnSpPr>
            <a:stCxn id="7" idx="3"/>
            <a:endCxn id="3" idx="1"/>
          </p:cNvCxnSpPr>
          <p:nvPr/>
        </p:nvCxnSpPr>
        <p:spPr>
          <a:xfrm>
            <a:off x="1517457" y="1855692"/>
            <a:ext cx="7483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3"/>
            <a:endCxn id="13" idx="1"/>
          </p:cNvCxnSpPr>
          <p:nvPr/>
        </p:nvCxnSpPr>
        <p:spPr>
          <a:xfrm flipV="1">
            <a:off x="3762636" y="1855692"/>
            <a:ext cx="9330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695731" y="16710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输出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731" y="3532565"/>
            <a:ext cx="1496786" cy="179614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612" y="3532566"/>
            <a:ext cx="1496786" cy="1796143"/>
          </a:xfrm>
          <a:prstGeom prst="rect">
            <a:avLst/>
          </a:prstGeom>
        </p:spPr>
      </p:pic>
      <p:cxnSp>
        <p:nvCxnSpPr>
          <p:cNvPr id="20" name="直接箭头连接符 19"/>
          <p:cNvCxnSpPr>
            <a:stCxn id="4" idx="3"/>
            <a:endCxn id="17" idx="1"/>
          </p:cNvCxnSpPr>
          <p:nvPr/>
        </p:nvCxnSpPr>
        <p:spPr>
          <a:xfrm flipV="1">
            <a:off x="3762636" y="4430637"/>
            <a:ext cx="9330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3"/>
            <a:endCxn id="18" idx="1"/>
          </p:cNvCxnSpPr>
          <p:nvPr/>
        </p:nvCxnSpPr>
        <p:spPr>
          <a:xfrm>
            <a:off x="6192517" y="4430637"/>
            <a:ext cx="9330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09461" y="4245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用户输入</a:t>
            </a:r>
            <a:endParaRPr lang="zh-CN" altLang="en-US" dirty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  <p:cxnSp>
        <p:nvCxnSpPr>
          <p:cNvPr id="25" name="直接箭头连接符 24"/>
          <p:cNvCxnSpPr>
            <a:stCxn id="23" idx="3"/>
            <a:endCxn id="4" idx="1"/>
          </p:cNvCxnSpPr>
          <p:nvPr/>
        </p:nvCxnSpPr>
        <p:spPr>
          <a:xfrm>
            <a:off x="1517457" y="4430636"/>
            <a:ext cx="74839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3"/>
          </p:cNvCxnSpPr>
          <p:nvPr/>
        </p:nvCxnSpPr>
        <p:spPr>
          <a:xfrm flipV="1">
            <a:off x="8622398" y="4430636"/>
            <a:ext cx="9816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9604040" y="42459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输出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09461" y="2494074"/>
            <a:ext cx="10485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$ cat</a:t>
            </a:r>
            <a:endParaRPr lang="en-US" altLang="zh-CN" sz="3200" dirty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9247" y="5328708"/>
            <a:ext cx="10485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$ cat | </a:t>
            </a:r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grep</a:t>
            </a:r>
            <a:r>
              <a:rPr lang="en-US" altLang="zh-CN" sz="3200" dirty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</a:t>
            </a:r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abc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| </a:t>
            </a:r>
            <a:r>
              <a:rPr lang="en-US" altLang="zh-CN" sz="3200" dirty="0" err="1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grep</a:t>
            </a:r>
            <a:r>
              <a:rPr lang="en-US" altLang="zh-CN" sz="3200" dirty="0" smtClean="0">
                <a:solidFill>
                  <a:srgbClr val="FF6933"/>
                </a:solidFill>
                <a:latin typeface="Ubuntu Mono" panose="020B0509030602030204" pitchFamily="49" charset="0"/>
                <a:ea typeface="思源黑体 CN Regular" panose="020B0500000000000000" pitchFamily="34" charset="-122"/>
              </a:rPr>
              <a:t> xyz</a:t>
            </a:r>
            <a:endParaRPr lang="en-US" altLang="zh-CN" sz="3200" dirty="0">
              <a:solidFill>
                <a:srgbClr val="FF6933"/>
              </a:solidFill>
              <a:latin typeface="Ubuntu Mono" panose="020B0509030602030204" pitchFamily="49" charset="0"/>
              <a:ea typeface="思源黑体 CN Regular" panose="020B0500000000000000" pitchFamily="34" charset="-122"/>
            </a:endParaRPr>
          </a:p>
        </p:txBody>
      </p:sp>
      <p:pic>
        <p:nvPicPr>
          <p:cNvPr id="37" name="图片 36" descr="サンタ&lt;strong&gt;帽子&lt;/strong&gt; - GATAG｜フリーイラスト素材集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312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04" y="3199782"/>
            <a:ext cx="1042245" cy="855984"/>
          </a:xfrm>
          <a:prstGeom prst="rect">
            <a:avLst/>
          </a:prstGeom>
        </p:spPr>
      </p:pic>
      <p:pic>
        <p:nvPicPr>
          <p:cNvPr id="39" name="图片 38" descr="&lt;strong&gt;帽子&lt;/strong&gt; - GATAG｜フリーイラスト素材集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976" y="3305923"/>
            <a:ext cx="773897" cy="59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1" y="957622"/>
            <a:ext cx="3221181" cy="4529786"/>
          </a:xfrm>
          <a:prstGeom prst="rect">
            <a:avLst/>
          </a:prstGeom>
        </p:spPr>
      </p:pic>
      <p:sp>
        <p:nvSpPr>
          <p:cNvPr id="4" name="云形标注 3"/>
          <p:cNvSpPr/>
          <p:nvPr/>
        </p:nvSpPr>
        <p:spPr>
          <a:xfrm>
            <a:off x="5818909" y="512619"/>
            <a:ext cx="3117273" cy="1219200"/>
          </a:xfrm>
          <a:prstGeom prst="cloudCallout">
            <a:avLst>
              <a:gd name="adj1" fmla="val 46718"/>
              <a:gd name="adj2" fmla="val 3238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Wait a minute…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3410" y="2410692"/>
            <a:ext cx="81771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连上实验室 </a:t>
            </a:r>
            <a:r>
              <a:rPr lang="en-US" altLang="zh-CN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SSH</a:t>
            </a: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，貌似只有一个命令行界面</a:t>
            </a:r>
            <a:r>
              <a:rPr lang="en-US" altLang="zh-CN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……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如果这个作业很花时间，那在这期间我岂不是什么都做不了？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如何让多个作业同时运行？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69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如何暂停一个作业，然后恢复运行？</a:t>
            </a:r>
            <a:endParaRPr lang="en-US" altLang="zh-CN" sz="2800" dirty="0" smtClean="0">
              <a:solidFill>
                <a:srgbClr val="FF69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768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6620</TotalTime>
  <Words>3306</Words>
  <Application>Microsoft Office PowerPoint</Application>
  <PresentationFormat>宽屏</PresentationFormat>
  <Paragraphs>631</Paragraphs>
  <Slides>46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等线</vt:lpstr>
      <vt:lpstr>思源黑体 CN Bold</vt:lpstr>
      <vt:lpstr>思源黑体 CN Medium</vt:lpstr>
      <vt:lpstr>思源黑体 CN Regular</vt:lpstr>
      <vt:lpstr>幼圆</vt:lpstr>
      <vt:lpstr>Century Gothic</vt:lpstr>
      <vt:lpstr>Ubuntu Mono</vt:lpstr>
      <vt:lpstr>Wingdings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Riessar</dc:creator>
  <cp:lastModifiedBy>Kai Ma</cp:lastModifiedBy>
  <cp:revision>338</cp:revision>
  <dcterms:created xsi:type="dcterms:W3CDTF">2018-03-19T08:54:48Z</dcterms:created>
  <dcterms:modified xsi:type="dcterms:W3CDTF">2018-04-17T13:48:51Z</dcterms:modified>
</cp:coreProperties>
</file>