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70" r:id="rId8"/>
    <p:sldId id="264" r:id="rId9"/>
    <p:sldId id="266" r:id="rId10"/>
    <p:sldId id="271" r:id="rId11"/>
    <p:sldId id="265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urochlor.org/about-chlor-alkali/how-are-chlorine-and-caustic-soda-made/membrane-cell-proce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LC04 : Synthèses inorganiques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(oxalate)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6799941" y="1288256"/>
            <a:ext cx="272372" cy="3062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3" t="24554" r="14668" b="18416"/>
          <a:stretch/>
        </p:blipFill>
        <p:spPr>
          <a:xfrm>
            <a:off x="220983" y="886760"/>
            <a:ext cx="4604514" cy="5867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27564" y="2311339"/>
                <a:ext cx="2697933" cy="5810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fr-FR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64" y="2311339"/>
                <a:ext cx="2697933" cy="5810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27564" y="5134511"/>
                <a:ext cx="2697933" cy="6060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64" y="5134511"/>
                <a:ext cx="2697933" cy="6060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4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50447"/>
              </p:ext>
            </p:extLst>
          </p:nvPr>
        </p:nvGraphicFramePr>
        <p:xfrm>
          <a:off x="218649" y="1918497"/>
          <a:ext cx="11754701" cy="244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014"/>
                <a:gridCol w="2006600"/>
                <a:gridCol w="1894637"/>
                <a:gridCol w="1625600"/>
                <a:gridCol w="1689100"/>
                <a:gridCol w="1775663"/>
                <a:gridCol w="1460087"/>
              </a:tblGrid>
              <a:tr h="7491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E.I.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Mn</a:t>
                      </a:r>
                      <a:endParaRPr lang="fr-FR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Ox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excès</a:t>
                      </a:r>
                      <a:endParaRPr lang="fr-FR" sz="2800" dirty="0"/>
                    </a:p>
                  </a:txBody>
                  <a:tcPr anchor="ctr"/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Equiva-lence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Mn</a:t>
                      </a:r>
                      <a:r>
                        <a:rPr lang="fr-FR" sz="2800" dirty="0" smtClean="0"/>
                        <a:t>-2x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Ox</a:t>
                      </a:r>
                      <a:r>
                        <a:rPr lang="fr-FR" sz="2800" dirty="0" smtClean="0"/>
                        <a:t>-5x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10x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excès</a:t>
                      </a:r>
                      <a:endParaRPr lang="fr-FR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18649" y="3416299"/>
            <a:ext cx="11754701" cy="9452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(oxalate)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6799941" y="1288256"/>
            <a:ext cx="272372" cy="3062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610560" y="2041072"/>
                <a:ext cx="10362790" cy="515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+16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→2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560" y="2041072"/>
                <a:ext cx="10362790" cy="515910"/>
              </a:xfrm>
              <a:prstGeom prst="rect">
                <a:avLst/>
              </a:prstGeom>
              <a:blipFill rotWithShape="0"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340230" y="5064987"/>
                <a:ext cx="4358757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Ox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MnO</m:t>
                              </m:r>
                            </m:e>
                            <m:sub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30" y="5064987"/>
                <a:ext cx="4358757" cy="8154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Transport du dioxygène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ce réservé du contenu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EA58A18C-D1BC-42E4-A965-A2F39FEF10D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4" y="1687430"/>
            <a:ext cx="10195192" cy="34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 </a:t>
            </a:r>
            <a:r>
              <a:rPr lang="fr-FR" sz="3600" b="1" dirty="0" err="1" smtClean="0">
                <a:solidFill>
                  <a:srgbClr val="0070C0"/>
                </a:solidFill>
              </a:rPr>
              <a:t>cisplatine</a:t>
            </a:r>
            <a:r>
              <a:rPr lang="fr-FR" sz="3600" b="1" dirty="0" smtClean="0">
                <a:solidFill>
                  <a:srgbClr val="0070C0"/>
                </a:solidFill>
              </a:rPr>
              <a:t> en chimiothérapie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E0E48B4E-62A3-413F-87E3-8793D40588D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049" t="1966" r="1232" b="939"/>
          <a:stretch/>
        </p:blipFill>
        <p:spPr>
          <a:xfrm>
            <a:off x="226490" y="1091814"/>
            <a:ext cx="11749200" cy="54105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78900" y="5892800"/>
            <a:ext cx="24130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9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Salu</a:t>
            </a:r>
            <a:r>
              <a:rPr lang="fr-FR" dirty="0" smtClean="0"/>
              <a:t> !!!! Sa va ? T </a:t>
            </a:r>
            <a:r>
              <a:rPr lang="fr-FR" dirty="0" err="1" smtClean="0"/>
              <a:t>tro</a:t>
            </a:r>
            <a:r>
              <a:rPr lang="fr-FR" dirty="0" smtClean="0"/>
              <a:t> mon </a:t>
            </a:r>
            <a:r>
              <a:rPr lang="fr-FR" dirty="0" err="1" smtClean="0"/>
              <a:t>poto</a:t>
            </a:r>
            <a:r>
              <a:rPr lang="fr-FR" dirty="0" smtClean="0"/>
              <a:t> </a:t>
            </a:r>
            <a:r>
              <a:rPr lang="fr-FR" dirty="0" err="1" smtClean="0"/>
              <a:t>gro</a:t>
            </a:r>
            <a:r>
              <a:rPr lang="fr-FR" dirty="0" smtClean="0"/>
              <a:t>, </a:t>
            </a:r>
            <a:r>
              <a:rPr lang="fr-FR" dirty="0" err="1" smtClean="0"/>
              <a:t>keur</a:t>
            </a:r>
            <a:r>
              <a:rPr lang="fr-FR" dirty="0" smtClean="0"/>
              <a:t> sur </a:t>
            </a:r>
            <a:r>
              <a:rPr lang="fr-FR" dirty="0" err="1" smtClean="0"/>
              <a:t>toa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l’eau de Javel par électrolyse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E922767D-63E0-49F8-8D0C-717AC65F818C}"/>
              </a:ext>
            </a:extLst>
          </p:cNvPr>
          <p:cNvGrpSpPr/>
          <p:nvPr/>
        </p:nvGrpSpPr>
        <p:grpSpPr>
          <a:xfrm>
            <a:off x="1983335" y="1147424"/>
            <a:ext cx="8225329" cy="4995317"/>
            <a:chOff x="2013815" y="1123363"/>
            <a:chExt cx="8225329" cy="4995317"/>
          </a:xfrm>
        </p:grpSpPr>
        <p:grpSp>
          <p:nvGrpSpPr>
            <p:cNvPr id="8" name="Groupe 7">
              <a:extLst>
                <a:ext uri="{FF2B5EF4-FFF2-40B4-BE49-F238E27FC236}">
                  <a16:creationId xmlns="" xmlns:a16="http://schemas.microsoft.com/office/drawing/2014/main" id="{FFCD7857-F979-4EC2-BB38-BEA78E25BC9B}"/>
                </a:ext>
              </a:extLst>
            </p:cNvPr>
            <p:cNvGrpSpPr/>
            <p:nvPr/>
          </p:nvGrpSpPr>
          <p:grpSpPr>
            <a:xfrm>
              <a:off x="2013815" y="1123363"/>
              <a:ext cx="8225329" cy="4046198"/>
              <a:chOff x="466977" y="1236775"/>
              <a:chExt cx="8225329" cy="4046198"/>
            </a:xfrm>
          </p:grpSpPr>
          <p:grpSp>
            <p:nvGrpSpPr>
              <p:cNvPr id="11" name="Grouper 68">
                <a:extLst>
                  <a:ext uri="{FF2B5EF4-FFF2-40B4-BE49-F238E27FC236}">
                    <a16:creationId xmlns="" xmlns:a16="http://schemas.microsoft.com/office/drawing/2014/main" id="{40352CAA-B71B-4830-B4EA-649F52741662}"/>
                  </a:ext>
                </a:extLst>
              </p:cNvPr>
              <p:cNvGrpSpPr/>
              <p:nvPr/>
            </p:nvGrpSpPr>
            <p:grpSpPr>
              <a:xfrm>
                <a:off x="3248121" y="1236775"/>
                <a:ext cx="2504978" cy="4046198"/>
                <a:chOff x="0" y="0"/>
                <a:chExt cx="1605915" cy="2593975"/>
              </a:xfrm>
            </p:grpSpPr>
            <p:grpSp>
              <p:nvGrpSpPr>
                <p:cNvPr id="24" name="Grouper 69">
                  <a:extLst>
                    <a:ext uri="{FF2B5EF4-FFF2-40B4-BE49-F238E27FC236}">
                      <a16:creationId xmlns="" xmlns:a16="http://schemas.microsoft.com/office/drawing/2014/main" id="{96081743-5FB9-4DAD-8C23-CA747114F3B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05915" cy="2593975"/>
                  <a:chOff x="0" y="0"/>
                  <a:chExt cx="1605915" cy="2593975"/>
                </a:xfrm>
                <a:extLst>
                  <a:ext uri="{0CCBE362-F206-4b92-989A-16890622DB6E}">
                    <ma14:wrappingTextBoxFlag xmlns="" xmlns:ma14="http://schemas.microsoft.com/office/mac/drawingml/2011/main" val="1"/>
                  </a:ext>
                </a:extLst>
              </p:grpSpPr>
              <p:grpSp>
                <p:nvGrpSpPr>
                  <p:cNvPr id="26" name="Grouper 71">
                    <a:extLst>
                      <a:ext uri="{FF2B5EF4-FFF2-40B4-BE49-F238E27FC236}">
                        <a16:creationId xmlns="" xmlns:a16="http://schemas.microsoft.com/office/drawing/2014/main" id="{26D3EDCE-3D75-48BB-BCD5-7E23FCC7616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30350"/>
                    <a:ext cx="1605915" cy="692150"/>
                    <a:chOff x="0" y="0"/>
                    <a:chExt cx="1605915" cy="824230"/>
                  </a:xfrm>
                </p:grpSpPr>
                <p:grpSp>
                  <p:nvGrpSpPr>
                    <p:cNvPr id="78" name="Grouper 123">
                      <a:extLst>
                        <a:ext uri="{FF2B5EF4-FFF2-40B4-BE49-F238E27FC236}">
                          <a16:creationId xmlns="" xmlns:a16="http://schemas.microsoft.com/office/drawing/2014/main" id="{51F5C2B4-3BA6-474B-8106-53558EE4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605915" cy="824230"/>
                      <a:chOff x="0" y="0"/>
                      <a:chExt cx="571500" cy="824230"/>
                    </a:xfrm>
                  </p:grpSpPr>
                  <p:grpSp>
                    <p:nvGrpSpPr>
                      <p:cNvPr id="80" name="Grouper 125">
                        <a:extLst>
                          <a:ext uri="{FF2B5EF4-FFF2-40B4-BE49-F238E27FC236}">
                            <a16:creationId xmlns="" xmlns:a16="http://schemas.microsoft.com/office/drawing/2014/main" id="{1209F394-A69E-424B-B28C-1CEA7BD5D8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571500" cy="800100"/>
                        <a:chOff x="0" y="0"/>
                        <a:chExt cx="571500" cy="800100"/>
                      </a:xfrm>
                    </p:grpSpPr>
                    <p:sp>
                      <p:nvSpPr>
                        <p:cNvPr id="82" name="Arrondir un rectangle avec un coin du même côté 127">
                          <a:extLst>
                            <a:ext uri="{FF2B5EF4-FFF2-40B4-BE49-F238E27FC236}">
                              <a16:creationId xmlns="" xmlns:a16="http://schemas.microsoft.com/office/drawing/2014/main" id="{9CC54105-DBD7-485D-919A-9D6E2E463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57150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83" name="Arrondir un rectangle avec un coin du même côté 128">
                          <a:extLst>
                            <a:ext uri="{FF2B5EF4-FFF2-40B4-BE49-F238E27FC236}">
                              <a16:creationId xmlns="" xmlns:a16="http://schemas.microsoft.com/office/drawing/2014/main" id="{E8455875-8ED2-4FDE-A812-0DA55E45EB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206375"/>
                          <a:ext cx="571500" cy="593725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="" xmlns:a16="http://schemas.microsoft.com/office/drawing/2014/main" id="{D6B2A792-3C1D-410D-83CC-EE9AFA5BC57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571500" cy="450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9" name="Rectangle 78">
                      <a:extLst>
                        <a:ext uri="{FF2B5EF4-FFF2-40B4-BE49-F238E27FC236}">
                          <a16:creationId xmlns="" xmlns:a16="http://schemas.microsoft.com/office/drawing/2014/main" id="{7C10C6FF-F8AC-4D17-BBC9-6D32B3AE86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7840" y="205740"/>
                      <a:ext cx="629920" cy="577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7" name="Grouper 72">
                    <a:extLst>
                      <a:ext uri="{FF2B5EF4-FFF2-40B4-BE49-F238E27FC236}">
                        <a16:creationId xmlns="" xmlns:a16="http://schemas.microsoft.com/office/drawing/2014/main" id="{AA0FFDEF-FE93-4E25-9F69-1CD2B544BD9A}"/>
                      </a:ext>
                    </a:extLst>
                  </p:cNvPr>
                  <p:cNvGrpSpPr/>
                  <p:nvPr/>
                </p:nvGrpSpPr>
                <p:grpSpPr>
                  <a:xfrm>
                    <a:off x="464820" y="1050290"/>
                    <a:ext cx="676275" cy="1157605"/>
                    <a:chOff x="-115156" y="-5080"/>
                    <a:chExt cx="2760759" cy="1157605"/>
                  </a:xfrm>
                </p:grpSpPr>
                <p:sp>
                  <p:nvSpPr>
                    <p:cNvPr id="71" name="Arrondir un rectangle avec un coin du même côté 116">
                      <a:extLst>
                        <a:ext uri="{FF2B5EF4-FFF2-40B4-BE49-F238E27FC236}">
                          <a16:creationId xmlns="" xmlns:a16="http://schemas.microsoft.com/office/drawing/2014/main" id="{DD037935-193F-457E-9A74-2D1C6015ED66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352425"/>
                      <a:ext cx="257302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2" name="Arrondir un rectangle avec un coin du même côté 117">
                      <a:extLst>
                        <a:ext uri="{FF2B5EF4-FFF2-40B4-BE49-F238E27FC236}">
                          <a16:creationId xmlns="" xmlns:a16="http://schemas.microsoft.com/office/drawing/2014/main" id="{CE6B6CCB-93D9-40A9-B2B9-0F46261D492E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544195"/>
                      <a:ext cx="2573020" cy="607695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="" xmlns:a16="http://schemas.microsoft.com/office/drawing/2014/main" id="{F3B4FAE3-C823-49C7-981F-0F9C65BC226E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0" y="328295"/>
                      <a:ext cx="257302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4" name="Parallélogramme 73">
                      <a:extLst>
                        <a:ext uri="{FF2B5EF4-FFF2-40B4-BE49-F238E27FC236}">
                          <a16:creationId xmlns="" xmlns:a16="http://schemas.microsoft.com/office/drawing/2014/main" id="{CCB23121-7617-4EA9-B289-2D44CC43E9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15156" y="-5080"/>
                      <a:ext cx="733430" cy="1142365"/>
                    </a:xfrm>
                    <a:prstGeom prst="parallelogram">
                      <a:avLst>
                        <a:gd name="adj" fmla="val 77936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5" name="Parallélogramme 74">
                      <a:extLst>
                        <a:ext uri="{FF2B5EF4-FFF2-40B4-BE49-F238E27FC236}">
                          <a16:creationId xmlns="" xmlns:a16="http://schemas.microsoft.com/office/drawing/2014/main" id="{CDD2A60A-E059-4565-A8E3-9D63509BF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908" y="-5080"/>
                      <a:ext cx="637695" cy="1142365"/>
                    </a:xfrm>
                    <a:prstGeom prst="parallelogram">
                      <a:avLst>
                        <a:gd name="adj" fmla="val 72609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="" xmlns:a16="http://schemas.microsoft.com/office/drawing/2014/main" id="{AF411BC3-A86B-4A5F-9DAF-9A687CA882E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6465" y="54356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Connecteur droit 76">
                      <a:extLst>
                        <a:ext uri="{FF2B5EF4-FFF2-40B4-BE49-F238E27FC236}">
                          <a16:creationId xmlns="" xmlns:a16="http://schemas.microsoft.com/office/drawing/2014/main" id="{841FF250-B55F-4D70-BF44-D2DD43333D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54483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er 73">
                    <a:extLst>
                      <a:ext uri="{FF2B5EF4-FFF2-40B4-BE49-F238E27FC236}">
                        <a16:creationId xmlns="" xmlns:a16="http://schemas.microsoft.com/office/drawing/2014/main" id="{7E0F2A28-B6AC-4B1A-9BE8-2703C34063FF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" y="2230120"/>
                    <a:ext cx="1143000" cy="363855"/>
                    <a:chOff x="0" y="0"/>
                    <a:chExt cx="1143000" cy="363855"/>
                  </a:xfrm>
                </p:grpSpPr>
                <p:sp>
                  <p:nvSpPr>
                    <p:cNvPr id="69" name="Rectangle 68">
                      <a:extLst>
                        <a:ext uri="{FF2B5EF4-FFF2-40B4-BE49-F238E27FC236}">
                          <a16:creationId xmlns="" xmlns:a16="http://schemas.microsoft.com/office/drawing/2014/main" id="{FA13F0A6-14B0-4342-B4A3-B9CC0481E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43000" cy="36385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0" name="Ellipse 69">
                      <a:extLst>
                        <a:ext uri="{FF2B5EF4-FFF2-40B4-BE49-F238E27FC236}">
                          <a16:creationId xmlns="" xmlns:a16="http://schemas.microsoft.com/office/drawing/2014/main" id="{4DB04C9A-91AD-4490-86DD-2F28CC511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11430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9" name="Grouper 74">
                    <a:extLst>
                      <a:ext uri="{FF2B5EF4-FFF2-40B4-BE49-F238E27FC236}">
                        <a16:creationId xmlns="" xmlns:a16="http://schemas.microsoft.com/office/drawing/2014/main" id="{F0965761-2E00-451E-BDCE-F9D0E5B81296}"/>
                      </a:ext>
                    </a:extLst>
                  </p:cNvPr>
                  <p:cNvGrpSpPr/>
                  <p:nvPr/>
                </p:nvGrpSpPr>
                <p:grpSpPr>
                  <a:xfrm>
                    <a:off x="136525" y="0"/>
                    <a:ext cx="1342390" cy="1050290"/>
                    <a:chOff x="0" y="0"/>
                    <a:chExt cx="1342390" cy="1050290"/>
                  </a:xfrm>
                </p:grpSpPr>
                <p:grpSp>
                  <p:nvGrpSpPr>
                    <p:cNvPr id="56" name="Grouper 101">
                      <a:extLst>
                        <a:ext uri="{FF2B5EF4-FFF2-40B4-BE49-F238E27FC236}">
                          <a16:creationId xmlns="" xmlns:a16="http://schemas.microsoft.com/office/drawing/2014/main" id="{F9EC72F1-04D7-42DD-8621-F5DECD18A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15" y="0"/>
                      <a:ext cx="1230630" cy="741680"/>
                      <a:chOff x="0" y="0"/>
                      <a:chExt cx="1230630" cy="741680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="" xmlns:a16="http://schemas.microsoft.com/office/drawing/2014/main" id="{4DD5C452-7FFE-452B-9491-34AE14CF28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000" y="121920"/>
                        <a:ext cx="680720" cy="619760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6" name="Zone de texte 941">
                        <a:extLst>
                          <a:ext uri="{FF2B5EF4-FFF2-40B4-BE49-F238E27FC236}">
                            <a16:creationId xmlns="" xmlns:a16="http://schemas.microsoft.com/office/drawing/2014/main" id="{EDE1631E-2625-49E1-AC75-A37414A156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4720" y="12700"/>
                        <a:ext cx="29591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rgbClr val="C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+</a:t>
                        </a:r>
                        <a:r>
                          <a:rPr lang="fr-FR" sz="24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7" name="Zone de texte 942">
                        <a:extLst>
                          <a:ext uri="{FF2B5EF4-FFF2-40B4-BE49-F238E27FC236}">
                            <a16:creationId xmlns="" xmlns:a16="http://schemas.microsoft.com/office/drawing/2014/main" id="{751399F5-7817-408F-887F-80309B0DEB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0"/>
                        <a:ext cx="306070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chemeClr val="accent1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-</a:t>
                        </a:r>
                        <a:r>
                          <a:rPr lang="fr-FR" sz="18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sz="1200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8" name="Zone de texte 900">
                        <a:extLst>
                          <a:ext uri="{FF2B5EF4-FFF2-40B4-BE49-F238E27FC236}">
                            <a16:creationId xmlns="" xmlns:a16="http://schemas.microsoft.com/office/drawing/2014/main" id="{5B87DF95-433A-493D-9AD7-C56AA5757C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90" y="207010"/>
                        <a:ext cx="37147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fr-FR" sz="3200" dirty="0">
                            <a:effectLst/>
                            <a:ea typeface="ＭＳ 明朝"/>
                            <a:cs typeface="Times New Roman"/>
                          </a:rPr>
                          <a:t>G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er 102">
                      <a:extLst>
                        <a:ext uri="{FF2B5EF4-FFF2-40B4-BE49-F238E27FC236}">
                          <a16:creationId xmlns="" xmlns:a16="http://schemas.microsoft.com/office/drawing/2014/main" id="{CD10D8B0-3F3A-428B-ADFB-7CD43137C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62" name="Connecteur droit 61">
                        <a:extLst>
                          <a:ext uri="{FF2B5EF4-FFF2-40B4-BE49-F238E27FC236}">
                            <a16:creationId xmlns="" xmlns:a16="http://schemas.microsoft.com/office/drawing/2014/main" id="{6CED5B28-251A-4695-9AC4-75ABE8322B8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cteur droit 62">
                        <a:extLst>
                          <a:ext uri="{FF2B5EF4-FFF2-40B4-BE49-F238E27FC236}">
                            <a16:creationId xmlns="" xmlns:a16="http://schemas.microsoft.com/office/drawing/2014/main" id="{AB459293-BB0A-4D9C-A290-FC7447FE24C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Connecteur droit 63">
                        <a:extLst>
                          <a:ext uri="{FF2B5EF4-FFF2-40B4-BE49-F238E27FC236}">
                            <a16:creationId xmlns="" xmlns:a16="http://schemas.microsoft.com/office/drawing/2014/main" id="{4BF11C18-05F0-4FDB-AE77-4D013016F52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8" name="Grouper 103">
                      <a:extLst>
                        <a:ext uri="{FF2B5EF4-FFF2-40B4-BE49-F238E27FC236}">
                          <a16:creationId xmlns="" xmlns:a16="http://schemas.microsoft.com/office/drawing/2014/main" id="{2D2B29B8-AE04-4246-8062-EFF0E8D6628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00457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9" name="Connecteur droit 58">
                        <a:extLst>
                          <a:ext uri="{FF2B5EF4-FFF2-40B4-BE49-F238E27FC236}">
                            <a16:creationId xmlns="" xmlns:a16="http://schemas.microsoft.com/office/drawing/2014/main" id="{E8789211-76BC-4FBE-BE96-041CB645CE6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Connecteur droit 59">
                        <a:extLst>
                          <a:ext uri="{FF2B5EF4-FFF2-40B4-BE49-F238E27FC236}">
                            <a16:creationId xmlns="" xmlns:a16="http://schemas.microsoft.com/office/drawing/2014/main" id="{63CD0D8C-676C-481E-B9A5-F97E8CAD61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cteur droit 60">
                        <a:extLst>
                          <a:ext uri="{FF2B5EF4-FFF2-40B4-BE49-F238E27FC236}">
                            <a16:creationId xmlns="" xmlns:a16="http://schemas.microsoft.com/office/drawing/2014/main" id="{F7E8CC27-81C6-4C78-8D6B-BC5E2B57CF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0" name="Grouper 75">
                    <a:extLst>
                      <a:ext uri="{FF2B5EF4-FFF2-40B4-BE49-F238E27FC236}">
                        <a16:creationId xmlns="" xmlns:a16="http://schemas.microsoft.com/office/drawing/2014/main" id="{D5E24073-AF22-4C5B-AC88-760F8428CAAD}"/>
                      </a:ext>
                    </a:extLst>
                  </p:cNvPr>
                  <p:cNvGrpSpPr/>
                  <p:nvPr/>
                </p:nvGrpSpPr>
                <p:grpSpPr>
                  <a:xfrm>
                    <a:off x="122555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44" name="Grouper 89">
                      <a:extLst>
                        <a:ext uri="{FF2B5EF4-FFF2-40B4-BE49-F238E27FC236}">
                          <a16:creationId xmlns="" xmlns:a16="http://schemas.microsoft.com/office/drawing/2014/main" id="{1ED1AEE1-B7CF-4F0E-9454-7B87B28C2B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4" name="Connecteur droit 53">
                        <a:extLst>
                          <a:ext uri="{FF2B5EF4-FFF2-40B4-BE49-F238E27FC236}">
                            <a16:creationId xmlns="" xmlns:a16="http://schemas.microsoft.com/office/drawing/2014/main" id="{52DB56DC-F90B-45D1-B22E-CAE16CF14DD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cteur droit 54">
                        <a:extLst>
                          <a:ext uri="{FF2B5EF4-FFF2-40B4-BE49-F238E27FC236}">
                            <a16:creationId xmlns="" xmlns:a16="http://schemas.microsoft.com/office/drawing/2014/main" id="{CD4FCA04-C73F-403C-9F6E-DD1754BA8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5" name="Grouper 90">
                      <a:extLst>
                        <a:ext uri="{FF2B5EF4-FFF2-40B4-BE49-F238E27FC236}">
                          <a16:creationId xmlns="" xmlns:a16="http://schemas.microsoft.com/office/drawing/2014/main" id="{263D8CAB-9A0C-4705-AB09-C58128092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2" name="Connecteur droit 51">
                        <a:extLst>
                          <a:ext uri="{FF2B5EF4-FFF2-40B4-BE49-F238E27FC236}">
                            <a16:creationId xmlns="" xmlns:a16="http://schemas.microsoft.com/office/drawing/2014/main" id="{D312452A-8444-4E4F-97E0-069D38E44D3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cteur droit 52">
                        <a:extLst>
                          <a:ext uri="{FF2B5EF4-FFF2-40B4-BE49-F238E27FC236}">
                            <a16:creationId xmlns="" xmlns:a16="http://schemas.microsoft.com/office/drawing/2014/main" id="{03279640-78F8-45D4-95D1-3764663213E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6" name="Grouper 91">
                      <a:extLst>
                        <a:ext uri="{FF2B5EF4-FFF2-40B4-BE49-F238E27FC236}">
                          <a16:creationId xmlns="" xmlns:a16="http://schemas.microsoft.com/office/drawing/2014/main" id="{150A1D0A-A1C0-4009-86A9-EFC3111990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0" name="Connecteur droit 49">
                        <a:extLst>
                          <a:ext uri="{FF2B5EF4-FFF2-40B4-BE49-F238E27FC236}">
                            <a16:creationId xmlns="" xmlns:a16="http://schemas.microsoft.com/office/drawing/2014/main" id="{7CFA150A-4557-4613-92EF-76CEC0F9600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Connecteur droit 50">
                        <a:extLst>
                          <a:ext uri="{FF2B5EF4-FFF2-40B4-BE49-F238E27FC236}">
                            <a16:creationId xmlns="" xmlns:a16="http://schemas.microsoft.com/office/drawing/2014/main" id="{A8CB4CBF-10D5-4875-89BD-C50B9FC4F17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ouper 92">
                      <a:extLst>
                        <a:ext uri="{FF2B5EF4-FFF2-40B4-BE49-F238E27FC236}">
                          <a16:creationId xmlns="" xmlns:a16="http://schemas.microsoft.com/office/drawing/2014/main" id="{940CB44A-AA17-4F31-80D5-E996884FF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8" name="Connecteur droit 47">
                        <a:extLst>
                          <a:ext uri="{FF2B5EF4-FFF2-40B4-BE49-F238E27FC236}">
                            <a16:creationId xmlns="" xmlns:a16="http://schemas.microsoft.com/office/drawing/2014/main" id="{F54EAE8D-B716-4952-A52C-A45018C6970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necteur droit 48">
                        <a:extLst>
                          <a:ext uri="{FF2B5EF4-FFF2-40B4-BE49-F238E27FC236}">
                            <a16:creationId xmlns="" xmlns:a16="http://schemas.microsoft.com/office/drawing/2014/main" id="{3E406D1E-88FB-4E78-BBBE-8976DB2A926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1" name="Grouper 76">
                    <a:extLst>
                      <a:ext uri="{FF2B5EF4-FFF2-40B4-BE49-F238E27FC236}">
                        <a16:creationId xmlns="" xmlns:a16="http://schemas.microsoft.com/office/drawing/2014/main" id="{4D53651E-F881-40BB-9801-2D3A6DF799B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28088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32" name="Grouper 77">
                      <a:extLst>
                        <a:ext uri="{FF2B5EF4-FFF2-40B4-BE49-F238E27FC236}">
                          <a16:creationId xmlns="" xmlns:a16="http://schemas.microsoft.com/office/drawing/2014/main" id="{01DE92F4-9AD9-43CF-BAB2-952257B0D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2" name="Connecteur droit 41">
                        <a:extLst>
                          <a:ext uri="{FF2B5EF4-FFF2-40B4-BE49-F238E27FC236}">
                            <a16:creationId xmlns="" xmlns:a16="http://schemas.microsoft.com/office/drawing/2014/main" id="{02A2D758-AF88-43F2-9D90-C06EB07E61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cteur droit 42">
                        <a:extLst>
                          <a:ext uri="{FF2B5EF4-FFF2-40B4-BE49-F238E27FC236}">
                            <a16:creationId xmlns="" xmlns:a16="http://schemas.microsoft.com/office/drawing/2014/main" id="{7EFB4E84-7B79-441F-8972-96211A1EFB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er 78">
                      <a:extLst>
                        <a:ext uri="{FF2B5EF4-FFF2-40B4-BE49-F238E27FC236}">
                          <a16:creationId xmlns="" xmlns:a16="http://schemas.microsoft.com/office/drawing/2014/main" id="{A7B59A61-9DBD-4011-809E-FDED1C558C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0" name="Connecteur droit 39">
                        <a:extLst>
                          <a:ext uri="{FF2B5EF4-FFF2-40B4-BE49-F238E27FC236}">
                            <a16:creationId xmlns="" xmlns:a16="http://schemas.microsoft.com/office/drawing/2014/main" id="{F385CD89-8FA2-4B91-BC38-57972661F58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cteur droit 40">
                        <a:extLst>
                          <a:ext uri="{FF2B5EF4-FFF2-40B4-BE49-F238E27FC236}">
                            <a16:creationId xmlns="" xmlns:a16="http://schemas.microsoft.com/office/drawing/2014/main" id="{662E7E78-CBC5-4133-B9C4-5CA29E4D1B4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er 79">
                      <a:extLst>
                        <a:ext uri="{FF2B5EF4-FFF2-40B4-BE49-F238E27FC236}">
                          <a16:creationId xmlns="" xmlns:a16="http://schemas.microsoft.com/office/drawing/2014/main" id="{5D6FA5B0-581C-4DC2-B4B6-ACBD65D647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8" name="Connecteur droit 37">
                        <a:extLst>
                          <a:ext uri="{FF2B5EF4-FFF2-40B4-BE49-F238E27FC236}">
                            <a16:creationId xmlns="" xmlns:a16="http://schemas.microsoft.com/office/drawing/2014/main" id="{972D0AE5-13BA-49AA-9B74-8C3C8E0F77E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cteur droit 38">
                        <a:extLst>
                          <a:ext uri="{FF2B5EF4-FFF2-40B4-BE49-F238E27FC236}">
                            <a16:creationId xmlns="" xmlns:a16="http://schemas.microsoft.com/office/drawing/2014/main" id="{68363E9F-295B-464E-8180-7E7109DE2E9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5" name="Grouper 80">
                      <a:extLst>
                        <a:ext uri="{FF2B5EF4-FFF2-40B4-BE49-F238E27FC236}">
                          <a16:creationId xmlns="" xmlns:a16="http://schemas.microsoft.com/office/drawing/2014/main" id="{A94BFBEB-D11E-482C-9FA8-E6329D929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6" name="Connecteur droit 35">
                        <a:extLst>
                          <a:ext uri="{FF2B5EF4-FFF2-40B4-BE49-F238E27FC236}">
                            <a16:creationId xmlns="" xmlns:a16="http://schemas.microsoft.com/office/drawing/2014/main" id="{5683A197-B24F-409A-8B02-4CBCF86D468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eur droit 36">
                        <a:extLst>
                          <a:ext uri="{FF2B5EF4-FFF2-40B4-BE49-F238E27FC236}">
                            <a16:creationId xmlns="" xmlns:a16="http://schemas.microsoft.com/office/drawing/2014/main" id="{B47D596A-4924-4DF5-90D6-0FEF52062A5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5" name="Rectangle à coins arrondis 70">
                  <a:extLst>
                    <a:ext uri="{FF2B5EF4-FFF2-40B4-BE49-F238E27FC236}">
                      <a16:creationId xmlns="" xmlns:a16="http://schemas.microsoft.com/office/drawing/2014/main" id="{5BFDB0C9-FA7C-4B5A-8E70-355D0CEA4EAF}"/>
                    </a:ext>
                  </a:extLst>
                </p:cNvPr>
                <p:cNvSpPr/>
                <p:nvPr/>
              </p:nvSpPr>
              <p:spPr>
                <a:xfrm>
                  <a:off x="704215" y="2146300"/>
                  <a:ext cx="228600" cy="45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2D3CA78A-133B-4B7E-95D7-277085679B66}"/>
                  </a:ext>
                </a:extLst>
              </p:cNvPr>
              <p:cNvSpPr txBox="1"/>
              <p:nvPr/>
            </p:nvSpPr>
            <p:spPr>
              <a:xfrm>
                <a:off x="6272240" y="4104879"/>
                <a:ext cx="24200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Cristallisoir rempli </a:t>
                </a:r>
              </a:p>
              <a:p>
                <a:r>
                  <a:rPr lang="fr-FR" dirty="0"/>
                  <a:t>d’un mélange eau-glace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E4100E4F-C25C-43F5-900D-2CF6DFF0AA7A}"/>
                  </a:ext>
                </a:extLst>
              </p:cNvPr>
              <p:cNvSpPr txBox="1"/>
              <p:nvPr/>
            </p:nvSpPr>
            <p:spPr>
              <a:xfrm>
                <a:off x="466977" y="4893706"/>
                <a:ext cx="224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Agitateur magnétique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="" xmlns:a16="http://schemas.microsoft.com/office/drawing/2014/main" id="{AEAF1197-5FAE-4D74-84A5-8FA53524F64D}"/>
                  </a:ext>
                </a:extLst>
              </p:cNvPr>
              <p:cNvSpPr txBox="1"/>
              <p:nvPr/>
            </p:nvSpPr>
            <p:spPr>
              <a:xfrm>
                <a:off x="940486" y="3245362"/>
                <a:ext cx="17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Solution de </a:t>
                </a:r>
                <a:r>
                  <a:rPr lang="fr-FR" dirty="0" err="1" smtClean="0"/>
                  <a:t>NaCl</a:t>
                </a:r>
                <a:endParaRPr lang="fr-FR" dirty="0" smtClean="0"/>
              </a:p>
              <a:p>
                <a:r>
                  <a:rPr lang="fr-FR" dirty="0" smtClean="0"/>
                  <a:t>à 5 mol.L</a:t>
                </a:r>
                <a:r>
                  <a:rPr lang="fr-FR" baseline="30000" dirty="0" smtClean="0"/>
                  <a:t>-1</a:t>
                </a:r>
                <a:endParaRPr lang="fr-FR" baseline="30000" dirty="0"/>
              </a:p>
            </p:txBody>
          </p:sp>
          <p:sp>
            <p:nvSpPr>
              <p:cNvPr id="15" name="Flèche vers la droite 129">
                <a:extLst>
                  <a:ext uri="{FF2B5EF4-FFF2-40B4-BE49-F238E27FC236}">
                    <a16:creationId xmlns="" xmlns:a16="http://schemas.microsoft.com/office/drawing/2014/main" id="{2A27B422-EDCC-423C-97A1-0F89C3E46FC8}"/>
                  </a:ext>
                </a:extLst>
              </p:cNvPr>
              <p:cNvSpPr/>
              <p:nvPr/>
            </p:nvSpPr>
            <p:spPr>
              <a:xfrm rot="489713">
                <a:off x="2709294" y="3611080"/>
                <a:ext cx="1270926" cy="104915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Flèche vers la droite 130">
                <a:extLst>
                  <a:ext uri="{FF2B5EF4-FFF2-40B4-BE49-F238E27FC236}">
                    <a16:creationId xmlns="" xmlns:a16="http://schemas.microsoft.com/office/drawing/2014/main" id="{DE535654-6DA4-491E-885F-393303F707AF}"/>
                  </a:ext>
                </a:extLst>
              </p:cNvPr>
              <p:cNvSpPr/>
              <p:nvPr/>
            </p:nvSpPr>
            <p:spPr>
              <a:xfrm>
                <a:off x="2676621" y="5103002"/>
                <a:ext cx="912233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Flèche vers la droite 131">
                <a:extLst>
                  <a:ext uri="{FF2B5EF4-FFF2-40B4-BE49-F238E27FC236}">
                    <a16:creationId xmlns="" xmlns:a16="http://schemas.microsoft.com/office/drawing/2014/main" id="{F202C734-D73A-4305-B572-92726DF1E6A6}"/>
                  </a:ext>
                </a:extLst>
              </p:cNvPr>
              <p:cNvSpPr/>
              <p:nvPr/>
            </p:nvSpPr>
            <p:spPr>
              <a:xfrm rot="10800000">
                <a:off x="5760194" y="4313744"/>
                <a:ext cx="831106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" name="Flèche vers la droite 132">
                <a:extLst>
                  <a:ext uri="{FF2B5EF4-FFF2-40B4-BE49-F238E27FC236}">
                    <a16:creationId xmlns="" xmlns:a16="http://schemas.microsoft.com/office/drawing/2014/main" id="{F57D0BDA-50DA-4928-9540-9606334C0C69}"/>
                  </a:ext>
                </a:extLst>
              </p:cNvPr>
              <p:cNvSpPr/>
              <p:nvPr/>
            </p:nvSpPr>
            <p:spPr>
              <a:xfrm rot="10103157">
                <a:off x="5023431" y="2931697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="" xmlns:a16="http://schemas.microsoft.com/office/drawing/2014/main" id="{C3116ACA-C02F-45D2-8653-AA73A66F8C71}"/>
                  </a:ext>
                </a:extLst>
              </p:cNvPr>
              <p:cNvSpPr txBox="1"/>
              <p:nvPr/>
            </p:nvSpPr>
            <p:spPr>
              <a:xfrm>
                <a:off x="6838234" y="2561527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C00000"/>
                    </a:solidFill>
                  </a:rPr>
                  <a:t>Anode</a:t>
                </a:r>
                <a:r>
                  <a:rPr lang="fr-FR" dirty="0"/>
                  <a:t> </a:t>
                </a:r>
              </a:p>
            </p:txBody>
          </p:sp>
          <p:sp>
            <p:nvSpPr>
              <p:cNvPr id="20" name="Flèche vers la droite 134">
                <a:extLst>
                  <a:ext uri="{FF2B5EF4-FFF2-40B4-BE49-F238E27FC236}">
                    <a16:creationId xmlns="" xmlns:a16="http://schemas.microsoft.com/office/drawing/2014/main" id="{1C16651C-6BB5-4AF5-A3D8-9AC0DCF4F750}"/>
                  </a:ext>
                </a:extLst>
              </p:cNvPr>
              <p:cNvSpPr/>
              <p:nvPr/>
            </p:nvSpPr>
            <p:spPr>
              <a:xfrm rot="579948">
                <a:off x="2154856" y="2928460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7F429A19-0C6C-4A63-BEE5-070599D6CA43}"/>
                  </a:ext>
                </a:extLst>
              </p:cNvPr>
              <p:cNvSpPr txBox="1"/>
              <p:nvPr/>
            </p:nvSpPr>
            <p:spPr>
              <a:xfrm>
                <a:off x="1215570" y="2598553"/>
                <a:ext cx="9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Cathode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F74F78E3-FF56-41C3-BE88-37E0EAD2CE28}"/>
                  </a:ext>
                </a:extLst>
              </p:cNvPr>
              <p:cNvSpPr txBox="1"/>
              <p:nvPr/>
            </p:nvSpPr>
            <p:spPr>
              <a:xfrm>
                <a:off x="5575099" y="2024348"/>
                <a:ext cx="370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e-</a:t>
                </a:r>
              </a:p>
            </p:txBody>
          </p:sp>
          <p:sp>
            <p:nvSpPr>
              <p:cNvPr id="23" name="Flèche vers la droite 137">
                <a:extLst>
                  <a:ext uri="{FF2B5EF4-FFF2-40B4-BE49-F238E27FC236}">
                    <a16:creationId xmlns="" xmlns:a16="http://schemas.microsoft.com/office/drawing/2014/main" id="{73786084-AA87-4592-B31C-A130EB131365}"/>
                  </a:ext>
                </a:extLst>
              </p:cNvPr>
              <p:cNvSpPr/>
              <p:nvPr/>
            </p:nvSpPr>
            <p:spPr>
              <a:xfrm rot="16200000">
                <a:off x="5446116" y="2108564"/>
                <a:ext cx="217767" cy="183934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="" xmlns:a16="http://schemas.microsoft.com/office/drawing/2014/main" id="{B2AD1845-005D-4D56-8DD3-7B8026BCC5A3}"/>
                    </a:ext>
                  </a:extLst>
                </p:cNvPr>
                <p:cNvSpPr txBox="1"/>
                <p:nvPr/>
              </p:nvSpPr>
              <p:spPr>
                <a:xfrm>
                  <a:off x="2437049" y="5537623"/>
                  <a:ext cx="7378861" cy="581057"/>
                </a:xfrm>
                <a:prstGeom prst="rect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Sup>
                          <m:sSubSup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bSup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fr-FR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sSubSup>
                          <m:sSubSupPr>
                            <m:ctrlPr>
                              <a:rPr lang="fr-FR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bSup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g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fr-FR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2AD1845-005D-4D56-8DD3-7B8026BCC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049" y="5537623"/>
                  <a:ext cx="7378861" cy="58105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35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industrielle du </a:t>
            </a:r>
            <a:r>
              <a:rPr lang="fr-FR" sz="3600" b="1" dirty="0" err="1" smtClean="0">
                <a:solidFill>
                  <a:srgbClr val="0070C0"/>
                </a:solidFill>
              </a:rPr>
              <a:t>dichlore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04431"/>
              </p:ext>
            </p:extLst>
          </p:nvPr>
        </p:nvGraphicFramePr>
        <p:xfrm>
          <a:off x="218646" y="2033601"/>
          <a:ext cx="1175470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748"/>
                <a:gridCol w="3903406"/>
                <a:gridCol w="3923071"/>
                <a:gridCol w="1649483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Processus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Production en Europe (%)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Cellule à mercure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Dichlore</a:t>
                      </a:r>
                      <a:r>
                        <a:rPr lang="fr-FR" dirty="0" smtClean="0"/>
                        <a:t> de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="1" baseline="0" dirty="0" smtClean="0"/>
                        <a:t>haute pureté</a:t>
                      </a:r>
                    </a:p>
                    <a:p>
                      <a:r>
                        <a:rPr lang="fr-FR" b="0" baseline="0" dirty="0" smtClean="0"/>
                        <a:t>Soude</a:t>
                      </a:r>
                      <a:r>
                        <a:rPr lang="fr-FR" b="1" baseline="0" dirty="0" smtClean="0"/>
                        <a:t> concentrée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Consommation énergétique </a:t>
                      </a:r>
                      <a:r>
                        <a:rPr lang="fr-FR" baseline="0" dirty="0" smtClean="0"/>
                        <a:t>élevée</a:t>
                      </a:r>
                    </a:p>
                    <a:p>
                      <a:r>
                        <a:rPr lang="fr-FR" baseline="0" dirty="0" smtClean="0"/>
                        <a:t>Utilisation de </a:t>
                      </a:r>
                      <a:r>
                        <a:rPr lang="fr-FR" b="1" baseline="0" dirty="0" smtClean="0"/>
                        <a:t>mercure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Cellule à diaphragme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Consommation énergétique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élevée</a:t>
                      </a:r>
                    </a:p>
                    <a:p>
                      <a:r>
                        <a:rPr lang="fr-FR" baseline="0" dirty="0" smtClean="0"/>
                        <a:t>Diaphragme souvent en </a:t>
                      </a:r>
                      <a:r>
                        <a:rPr lang="fr-FR" b="1" baseline="0" dirty="0" smtClean="0"/>
                        <a:t>amiante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Cellule à membrane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Séparation</a:t>
                      </a:r>
                      <a:r>
                        <a:rPr lang="fr-FR" dirty="0" smtClean="0"/>
                        <a:t> des produits</a:t>
                      </a:r>
                    </a:p>
                    <a:p>
                      <a:r>
                        <a:rPr lang="fr-FR" b="1" dirty="0" smtClean="0"/>
                        <a:t>Consommation</a:t>
                      </a:r>
                      <a:r>
                        <a:rPr lang="fr-FR" b="1" baseline="0" dirty="0" smtClean="0"/>
                        <a:t> énergétique </a:t>
                      </a:r>
                      <a:r>
                        <a:rPr lang="fr-FR" baseline="0" dirty="0" smtClean="0"/>
                        <a:t>modérée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Nécessite une </a:t>
                      </a:r>
                      <a:r>
                        <a:rPr lang="fr-FR" b="1" dirty="0" smtClean="0"/>
                        <a:t>purification</a:t>
                      </a:r>
                      <a:r>
                        <a:rPr lang="fr-FR" dirty="0" smtClean="0"/>
                        <a:t> du </a:t>
                      </a:r>
                      <a:r>
                        <a:rPr lang="fr-FR" dirty="0" err="1" smtClean="0"/>
                        <a:t>dichlore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218646" y="5869810"/>
            <a:ext cx="11754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https://www.eurochlor.org/about-chlor-alkali/how-are-chlorine-and-caustic-soda-made/membrane-cell-process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="" xmlns:a16="http://schemas.microsoft.com/office/drawing/2014/main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2383150" y="1099897"/>
                <a:ext cx="7425697" cy="581057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C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g</m:t>
                          </m:r>
                          <m: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50" y="1099897"/>
                <a:ext cx="7425697" cy="5810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Exemple de complexe : l’</a:t>
            </a:r>
            <a:r>
              <a:rPr lang="fr-FR" sz="3600" b="1" dirty="0" err="1" smtClean="0">
                <a:solidFill>
                  <a:srgbClr val="0070C0"/>
                </a:solidFill>
              </a:rPr>
              <a:t>hexaaquacuivre</a:t>
            </a:r>
            <a:r>
              <a:rPr lang="fr-FR" sz="3600" b="1" dirty="0" smtClean="0">
                <a:solidFill>
                  <a:srgbClr val="0070C0"/>
                </a:solidFill>
              </a:rPr>
              <a:t> (II)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8646" y="2618490"/>
            <a:ext cx="11754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smtClean="0"/>
              <a:t>Ion </a:t>
            </a:r>
            <a:r>
              <a:rPr lang="fr-FR" sz="2800" dirty="0" err="1" smtClean="0"/>
              <a:t>hexaaquacuivre</a:t>
            </a:r>
            <a:r>
              <a:rPr lang="fr-FR" sz="2800" dirty="0" smtClean="0"/>
              <a:t> (II) </a:t>
            </a:r>
            <a:r>
              <a:rPr lang="fr-FR" sz="2800" b="1" dirty="0" smtClean="0">
                <a:solidFill>
                  <a:srgbClr val="0070C0"/>
                </a:solidFill>
              </a:rPr>
              <a:t>[Cu(H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2800" b="1" dirty="0" smtClean="0">
                <a:solidFill>
                  <a:srgbClr val="0070C0"/>
                </a:solidFill>
              </a:rPr>
              <a:t>O)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6</a:t>
            </a:r>
            <a:r>
              <a:rPr lang="fr-FR" sz="2800" b="1" dirty="0" smtClean="0">
                <a:solidFill>
                  <a:srgbClr val="0070C0"/>
                </a:solidFill>
              </a:rPr>
              <a:t>]</a:t>
            </a:r>
            <a:r>
              <a:rPr lang="fr-FR" sz="2800" b="1" baseline="30000" dirty="0" smtClean="0">
                <a:solidFill>
                  <a:srgbClr val="0070C0"/>
                </a:solidFill>
              </a:rPr>
              <a:t>2+</a:t>
            </a:r>
            <a:r>
              <a:rPr lang="fr-FR" sz="2800" b="1" dirty="0" smtClean="0"/>
              <a:t> </a:t>
            </a:r>
            <a:r>
              <a:rPr lang="fr-FR" sz="2800" dirty="0" smtClean="0"/>
              <a:t>;</a:t>
            </a:r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 smtClean="0"/>
              <a:t>Cation central : </a:t>
            </a:r>
            <a:r>
              <a:rPr lang="fr-FR" sz="2800" b="1" dirty="0" smtClean="0">
                <a:solidFill>
                  <a:srgbClr val="0070C0"/>
                </a:solidFill>
              </a:rPr>
              <a:t>Cu</a:t>
            </a:r>
            <a:r>
              <a:rPr lang="fr-FR" sz="2800" b="1" baseline="30000" dirty="0" smtClean="0">
                <a:solidFill>
                  <a:srgbClr val="0070C0"/>
                </a:solidFill>
              </a:rPr>
              <a:t>2+</a:t>
            </a:r>
            <a:r>
              <a:rPr lang="fr-FR" sz="2800" dirty="0" smtClean="0"/>
              <a:t> ;</a:t>
            </a:r>
          </a:p>
          <a:p>
            <a:pPr marL="285750" indent="-285750">
              <a:buFontTx/>
              <a:buChar char="-"/>
            </a:pPr>
            <a:endParaRPr lang="fr-FR" sz="2800" dirty="0" smtClean="0"/>
          </a:p>
          <a:p>
            <a:pPr marL="285750" indent="-285750">
              <a:buFontTx/>
              <a:buChar char="-"/>
            </a:pPr>
            <a:r>
              <a:rPr lang="fr-FR" sz="2800" dirty="0" smtClean="0"/>
              <a:t>Ligands : </a:t>
            </a:r>
            <a:r>
              <a:rPr lang="fr-FR" sz="2800" b="1" dirty="0" smtClean="0">
                <a:solidFill>
                  <a:srgbClr val="0070C0"/>
                </a:solidFill>
              </a:rPr>
              <a:t>H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2800" b="1" dirty="0" smtClean="0">
                <a:solidFill>
                  <a:srgbClr val="0070C0"/>
                </a:solidFill>
              </a:rPr>
              <a:t>O</a:t>
            </a:r>
            <a:r>
              <a:rPr lang="fr-FR" sz="2800" dirty="0" smtClean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72C1696C-D7CB-49C0-ACD7-076836861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86" y="994589"/>
            <a:ext cx="4424795" cy="51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Révélation de quelques cations métalliques de transition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20983" y="2359023"/>
            <a:ext cx="1175470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0" b="1" dirty="0" smtClean="0">
                <a:solidFill>
                  <a:srgbClr val="FF3300"/>
                </a:solidFill>
              </a:rPr>
              <a:t>C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2060"/>
                </a:solidFill>
              </a:rPr>
              <a:t>H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FF0000"/>
                </a:solidFill>
              </a:rPr>
              <a:t>I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B0F0"/>
                </a:solidFill>
              </a:rPr>
              <a:t>M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7030A0"/>
                </a:solidFill>
              </a:rPr>
              <a:t>I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00FF"/>
                </a:solidFill>
              </a:rPr>
              <a:t>E</a:t>
            </a:r>
            <a:endParaRPr lang="fr-FR" sz="17000" b="1" dirty="0">
              <a:solidFill>
                <a:srgbClr val="0000F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1365" y="4605747"/>
            <a:ext cx="16702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Fe</a:t>
            </a:r>
            <a:r>
              <a:rPr lang="fr-FR" sz="2800" baseline="30000" dirty="0" smtClean="0">
                <a:solidFill>
                  <a:srgbClr val="FF3300"/>
                </a:solidFill>
              </a:rPr>
              <a:t>3+</a:t>
            </a:r>
          </a:p>
          <a:p>
            <a:pPr algn="ctr"/>
            <a:r>
              <a:rPr lang="fr-FR" sz="2800" dirty="0">
                <a:solidFill>
                  <a:srgbClr val="FF3300"/>
                </a:solidFill>
              </a:rPr>
              <a:t>+</a:t>
            </a:r>
            <a:endParaRPr lang="fr-FR" sz="2800" dirty="0" smtClean="0">
              <a:solidFill>
                <a:srgbClr val="FF33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SCN</a:t>
            </a:r>
            <a:r>
              <a:rPr lang="fr-FR" sz="2800" baseline="30000" dirty="0" smtClean="0">
                <a:solidFill>
                  <a:srgbClr val="FF3300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FF3300"/>
                </a:solidFill>
              </a:rPr>
              <a:t>Fe(SCN)</a:t>
            </a:r>
            <a:r>
              <a:rPr lang="fr-FR" sz="2800" b="1" baseline="30000" dirty="0" smtClean="0">
                <a:solidFill>
                  <a:srgbClr val="FF3300"/>
                </a:solidFill>
              </a:rPr>
              <a:t>2+</a:t>
            </a:r>
            <a:r>
              <a:rPr lang="fr-FR" sz="2800" b="1" dirty="0" smtClean="0">
                <a:solidFill>
                  <a:srgbClr val="FF3300"/>
                </a:solidFill>
              </a:rPr>
              <a:t> </a:t>
            </a:r>
            <a:endParaRPr lang="fr-FR" sz="2800" b="1" dirty="0">
              <a:solidFill>
                <a:srgbClr val="FF33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71948" y="747252"/>
            <a:ext cx="24536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4 Fe</a:t>
            </a:r>
            <a:r>
              <a:rPr lang="fr-FR" sz="2800" baseline="30000" dirty="0" smtClean="0">
                <a:solidFill>
                  <a:srgbClr val="002060"/>
                </a:solidFill>
              </a:rPr>
              <a:t>3+</a:t>
            </a:r>
          </a:p>
          <a:p>
            <a:pPr algn="ctr"/>
            <a:r>
              <a:rPr lang="fr-FR" sz="2800" dirty="0">
                <a:solidFill>
                  <a:srgbClr val="002060"/>
                </a:solidFill>
              </a:rPr>
              <a:t>+</a:t>
            </a:r>
            <a:endParaRPr lang="fr-FR" sz="2800" dirty="0" smtClean="0">
              <a:solidFill>
                <a:srgbClr val="002060"/>
              </a:solidFill>
            </a:endParaRPr>
          </a:p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3 [</a:t>
            </a:r>
            <a:r>
              <a:rPr lang="fr-FR" sz="2800" dirty="0" err="1" smtClean="0">
                <a:solidFill>
                  <a:srgbClr val="002060"/>
                </a:solidFill>
              </a:rPr>
              <a:t>Fe</a:t>
            </a:r>
            <a:r>
              <a:rPr lang="fr-FR" sz="2800" baseline="30000" dirty="0" err="1" smtClean="0">
                <a:solidFill>
                  <a:srgbClr val="002060"/>
                </a:solidFill>
              </a:rPr>
              <a:t>II</a:t>
            </a:r>
            <a:r>
              <a:rPr lang="fr-FR" sz="2800" dirty="0" smtClean="0">
                <a:solidFill>
                  <a:srgbClr val="002060"/>
                </a:solidFill>
              </a:rPr>
              <a:t>(CN)</a:t>
            </a:r>
            <a:r>
              <a:rPr lang="fr-FR" sz="2800" baseline="-25000" dirty="0" smtClean="0">
                <a:solidFill>
                  <a:srgbClr val="002060"/>
                </a:solidFill>
              </a:rPr>
              <a:t>6</a:t>
            </a:r>
            <a:r>
              <a:rPr lang="fr-FR" sz="2800" dirty="0" smtClean="0">
                <a:solidFill>
                  <a:srgbClr val="002060"/>
                </a:solidFill>
              </a:rPr>
              <a:t>]</a:t>
            </a:r>
            <a:r>
              <a:rPr lang="fr-FR" sz="2800" baseline="30000" dirty="0" smtClean="0">
                <a:solidFill>
                  <a:srgbClr val="002060"/>
                </a:solidFill>
              </a:rPr>
              <a:t>4-</a:t>
            </a:r>
          </a:p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Fe</a:t>
            </a:r>
            <a:r>
              <a:rPr lang="fr-FR" sz="2800" b="1" baseline="30000" dirty="0" smtClean="0">
                <a:solidFill>
                  <a:srgbClr val="002060"/>
                </a:solidFill>
              </a:rPr>
              <a:t>III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4</a:t>
            </a:r>
            <a:r>
              <a:rPr lang="fr-FR" sz="2800" b="1" dirty="0" smtClean="0">
                <a:solidFill>
                  <a:srgbClr val="002060"/>
                </a:solidFill>
              </a:rPr>
              <a:t>[</a:t>
            </a:r>
            <a:r>
              <a:rPr lang="fr-FR" sz="2800" b="1" dirty="0" err="1" smtClean="0">
                <a:solidFill>
                  <a:srgbClr val="002060"/>
                </a:solidFill>
              </a:rPr>
              <a:t>Fe</a:t>
            </a:r>
            <a:r>
              <a:rPr lang="fr-FR" sz="2800" b="1" baseline="30000" dirty="0" err="1" smtClean="0">
                <a:solidFill>
                  <a:srgbClr val="002060"/>
                </a:solidFill>
              </a:rPr>
              <a:t>II</a:t>
            </a:r>
            <a:r>
              <a:rPr lang="fr-FR" sz="2800" b="1" dirty="0" smtClean="0">
                <a:solidFill>
                  <a:srgbClr val="002060"/>
                </a:solidFill>
              </a:rPr>
              <a:t>(CN)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6</a:t>
            </a:r>
            <a:r>
              <a:rPr lang="fr-FR" sz="2800" b="1" dirty="0" smtClean="0">
                <a:solidFill>
                  <a:srgbClr val="002060"/>
                </a:solidFill>
              </a:rPr>
              <a:t>]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3</a:t>
            </a:r>
            <a:endParaRPr lang="fr-FR" sz="2800" b="1" baseline="-25000" dirty="0">
              <a:solidFill>
                <a:srgbClr val="00206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68913" y="4605746"/>
            <a:ext cx="23114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Fe</a:t>
            </a:r>
            <a:r>
              <a:rPr lang="fr-FR" sz="2800" baseline="30000" dirty="0">
                <a:solidFill>
                  <a:srgbClr val="FF0000"/>
                </a:solidFill>
              </a:rPr>
              <a:t>2</a:t>
            </a:r>
            <a:r>
              <a:rPr lang="fr-FR" sz="2800" baseline="30000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fr-FR" sz="2800" dirty="0">
                <a:solidFill>
                  <a:srgbClr val="FF0000"/>
                </a:solidFill>
              </a:rPr>
              <a:t>+</a:t>
            </a:r>
            <a:endParaRPr lang="fr-FR" sz="2800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3 o-</a:t>
            </a:r>
            <a:r>
              <a:rPr lang="fr-FR" sz="2800" dirty="0" err="1" smtClean="0">
                <a:solidFill>
                  <a:srgbClr val="FF0000"/>
                </a:solidFill>
              </a:rPr>
              <a:t>phen</a:t>
            </a:r>
            <a:endParaRPr lang="fr-FR" sz="2800" baseline="30000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[Fe</a:t>
            </a:r>
            <a:r>
              <a:rPr lang="fr-FR" sz="2800" b="1" baseline="30000" dirty="0" smtClean="0">
                <a:solidFill>
                  <a:srgbClr val="FF0000"/>
                </a:solidFill>
              </a:rPr>
              <a:t>II</a:t>
            </a:r>
            <a:r>
              <a:rPr lang="fr-FR" sz="2800" b="1" dirty="0" smtClean="0">
                <a:solidFill>
                  <a:srgbClr val="FF0000"/>
                </a:solidFill>
              </a:rPr>
              <a:t>o-phen</a:t>
            </a:r>
            <a:r>
              <a:rPr lang="fr-FR" sz="2800" b="1" baseline="-25000" dirty="0" smtClean="0">
                <a:solidFill>
                  <a:srgbClr val="FF0000"/>
                </a:solidFill>
              </a:rPr>
              <a:t>3</a:t>
            </a:r>
            <a:r>
              <a:rPr lang="fr-FR" sz="2800" b="1" dirty="0" smtClean="0">
                <a:solidFill>
                  <a:srgbClr val="FF0000"/>
                </a:solidFill>
              </a:rPr>
              <a:t>]</a:t>
            </a:r>
            <a:r>
              <a:rPr lang="fr-FR" sz="2800" b="1" baseline="30000" dirty="0" smtClean="0">
                <a:solidFill>
                  <a:srgbClr val="FF0000"/>
                </a:solidFill>
              </a:rPr>
              <a:t>2+</a:t>
            </a:r>
            <a:endParaRPr lang="fr-FR" sz="2800" b="1" baseline="300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438546" y="747252"/>
            <a:ext cx="19736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Cu</a:t>
            </a:r>
            <a:r>
              <a:rPr lang="fr-FR" sz="2800" baseline="30000" dirty="0" smtClean="0">
                <a:solidFill>
                  <a:srgbClr val="00B0F0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00B0F0"/>
                </a:solidFill>
              </a:rPr>
              <a:t>+</a:t>
            </a:r>
            <a:endParaRPr lang="fr-FR" sz="2800" dirty="0" smtClean="0">
              <a:solidFill>
                <a:srgbClr val="00B0F0"/>
              </a:solidFill>
            </a:endParaRPr>
          </a:p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4 NH</a:t>
            </a:r>
            <a:r>
              <a:rPr lang="fr-FR" sz="2800" baseline="-25000" dirty="0" smtClean="0">
                <a:solidFill>
                  <a:srgbClr val="00B0F0"/>
                </a:solidFill>
              </a:rPr>
              <a:t>3</a:t>
            </a:r>
          </a:p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00B0F0"/>
                </a:solidFill>
              </a:rPr>
              <a:t>[Cu(NH</a:t>
            </a:r>
            <a:r>
              <a:rPr lang="fr-FR" sz="2800" b="1" baseline="-25000" dirty="0" smtClean="0">
                <a:solidFill>
                  <a:srgbClr val="00B0F0"/>
                </a:solidFill>
              </a:rPr>
              <a:t>3</a:t>
            </a:r>
            <a:r>
              <a:rPr lang="fr-FR" sz="2800" b="1" dirty="0" smtClean="0">
                <a:solidFill>
                  <a:srgbClr val="00B0F0"/>
                </a:solidFill>
              </a:rPr>
              <a:t>)</a:t>
            </a:r>
            <a:r>
              <a:rPr lang="fr-FR" sz="2800" b="1" baseline="-25000" dirty="0" smtClean="0">
                <a:solidFill>
                  <a:srgbClr val="00B0F0"/>
                </a:solidFill>
              </a:rPr>
              <a:t>4</a:t>
            </a:r>
            <a:r>
              <a:rPr lang="fr-FR" sz="2800" b="1" dirty="0" smtClean="0">
                <a:solidFill>
                  <a:srgbClr val="00B0F0"/>
                </a:solidFill>
              </a:rPr>
              <a:t>]</a:t>
            </a:r>
            <a:r>
              <a:rPr lang="fr-FR" sz="2800" b="1" baseline="30000" dirty="0" smtClean="0">
                <a:solidFill>
                  <a:srgbClr val="00B0F0"/>
                </a:solidFill>
              </a:rPr>
              <a:t>2+</a:t>
            </a:r>
            <a:endParaRPr lang="fr-FR" sz="2800" b="1" baseline="30000" dirty="0">
              <a:solidFill>
                <a:srgbClr val="00B0F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914060" y="4605745"/>
            <a:ext cx="13821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Co</a:t>
            </a:r>
            <a:r>
              <a:rPr lang="fr-FR" sz="2800" baseline="30000" dirty="0" smtClean="0">
                <a:solidFill>
                  <a:srgbClr val="7030A0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7030A0"/>
                </a:solidFill>
              </a:rPr>
              <a:t>+</a:t>
            </a:r>
            <a:endParaRPr lang="fr-FR" sz="2800" dirty="0" smtClean="0">
              <a:solidFill>
                <a:srgbClr val="7030A0"/>
              </a:solidFill>
            </a:endParaRP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2HO</a:t>
            </a:r>
            <a:r>
              <a:rPr lang="fr-FR" sz="2800" baseline="30000" dirty="0" smtClean="0">
                <a:solidFill>
                  <a:srgbClr val="7030A0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7030A0"/>
                </a:solidFill>
              </a:rPr>
              <a:t>Co(OH)</a:t>
            </a:r>
            <a:r>
              <a:rPr lang="fr-FR" sz="2800" b="1" baseline="-25000" dirty="0" smtClean="0">
                <a:solidFill>
                  <a:srgbClr val="7030A0"/>
                </a:solidFill>
              </a:rPr>
              <a:t>2</a:t>
            </a:r>
            <a:endParaRPr lang="fr-FR" sz="2800" b="1" baseline="30000" dirty="0">
              <a:solidFill>
                <a:srgbClr val="7030A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783969" y="747205"/>
            <a:ext cx="23471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[Co(H</a:t>
            </a:r>
            <a:r>
              <a:rPr lang="fr-FR" sz="2800" baseline="-25000" dirty="0" smtClean="0">
                <a:solidFill>
                  <a:srgbClr val="0000FF"/>
                </a:solidFill>
              </a:rPr>
              <a:t>2</a:t>
            </a:r>
            <a:r>
              <a:rPr lang="fr-FR" sz="2800" dirty="0" smtClean="0">
                <a:solidFill>
                  <a:srgbClr val="0000FF"/>
                </a:solidFill>
              </a:rPr>
              <a:t>O)</a:t>
            </a:r>
            <a:r>
              <a:rPr lang="fr-FR" sz="2800" baseline="-25000" dirty="0" smtClean="0">
                <a:solidFill>
                  <a:srgbClr val="0000FF"/>
                </a:solidFill>
              </a:rPr>
              <a:t>6</a:t>
            </a:r>
            <a:r>
              <a:rPr lang="fr-FR" sz="2800" dirty="0" smtClean="0">
                <a:solidFill>
                  <a:srgbClr val="0000FF"/>
                </a:solidFill>
              </a:rPr>
              <a:t>]</a:t>
            </a:r>
            <a:r>
              <a:rPr lang="fr-FR" sz="2800" baseline="30000" dirty="0" smtClean="0">
                <a:solidFill>
                  <a:srgbClr val="0000FF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0000FF"/>
                </a:solidFill>
              </a:rPr>
              <a:t>+</a:t>
            </a:r>
            <a:endParaRPr lang="fr-FR" sz="2800" dirty="0" smtClean="0">
              <a:solidFill>
                <a:srgbClr val="0000FF"/>
              </a:solidFill>
            </a:endParaRP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4Cl</a:t>
            </a:r>
            <a:r>
              <a:rPr lang="fr-FR" sz="2800" baseline="30000" dirty="0" smtClean="0">
                <a:solidFill>
                  <a:srgbClr val="0000FF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=</a:t>
            </a: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H</a:t>
            </a:r>
            <a:r>
              <a:rPr lang="fr-FR" sz="2800" baseline="-25000" dirty="0" smtClean="0">
                <a:solidFill>
                  <a:srgbClr val="0000FF"/>
                </a:solidFill>
              </a:rPr>
              <a:t>2</a:t>
            </a:r>
            <a:r>
              <a:rPr lang="fr-FR" sz="2800" dirty="0" smtClean="0">
                <a:solidFill>
                  <a:srgbClr val="0000FF"/>
                </a:solidFill>
              </a:rPr>
              <a:t>O + [CoCl</a:t>
            </a:r>
            <a:r>
              <a:rPr lang="fr-FR" sz="2800" baseline="-25000" dirty="0" smtClean="0">
                <a:solidFill>
                  <a:srgbClr val="0000FF"/>
                </a:solidFill>
              </a:rPr>
              <a:t>4</a:t>
            </a:r>
            <a:r>
              <a:rPr lang="fr-FR" sz="2800" dirty="0" smtClean="0">
                <a:solidFill>
                  <a:srgbClr val="0000FF"/>
                </a:solidFill>
              </a:rPr>
              <a:t>]</a:t>
            </a:r>
            <a:r>
              <a:rPr lang="fr-FR" sz="2800" baseline="30000" dirty="0" smtClean="0">
                <a:solidFill>
                  <a:srgbClr val="0000FF"/>
                </a:solidFill>
              </a:rPr>
              <a:t>2+</a:t>
            </a:r>
            <a:endParaRPr lang="fr-FR" sz="2800" baseline="30000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067457"/>
            <a:ext cx="2075543" cy="17905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871948" y="1232897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826696" y="5067457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098732" y="1309700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8224803" y="5082189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9677466" y="1309701"/>
            <a:ext cx="2453619" cy="16962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20982" y="2993974"/>
            <a:ext cx="11754708" cy="158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Exemple de ligands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6660470" y="1385794"/>
            <a:ext cx="4696286" cy="4528013"/>
            <a:chOff x="1252729" y="1666688"/>
            <a:chExt cx="4696286" cy="4528013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608" y="1666688"/>
              <a:ext cx="4389650" cy="3573906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252729" y="5240594"/>
              <a:ext cx="46962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err="1" smtClean="0">
                  <a:solidFill>
                    <a:srgbClr val="0070C0"/>
                  </a:solidFill>
                </a:rPr>
                <a:t>Éthylènediaminetétraacétique</a:t>
              </a:r>
              <a:endParaRPr lang="fr-FR" sz="28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fr-FR" sz="2800" b="1" dirty="0">
                  <a:solidFill>
                    <a:srgbClr val="0070C0"/>
                  </a:solidFill>
                </a:rPr>
                <a:t>(</a:t>
              </a:r>
              <a:r>
                <a:rPr lang="fr-FR" sz="2800" b="1" dirty="0" smtClean="0">
                  <a:solidFill>
                    <a:srgbClr val="0070C0"/>
                  </a:solidFill>
                </a:rPr>
                <a:t>EDTA)</a:t>
              </a:r>
              <a:endParaRPr lang="fr-FR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962413" y="1385794"/>
            <a:ext cx="3425469" cy="4097126"/>
            <a:chOff x="7515729" y="1666688"/>
            <a:chExt cx="3425469" cy="4097126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729" y="1666688"/>
              <a:ext cx="3425469" cy="3573906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7541783" y="5240594"/>
              <a:ext cx="3373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err="1" smtClean="0">
                  <a:solidFill>
                    <a:srgbClr val="0070C0"/>
                  </a:solidFill>
                </a:rPr>
                <a:t>Orthophénanthroline</a:t>
              </a:r>
              <a:endParaRPr lang="fr-FR" sz="2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44349" y="1995947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809535" y="3903407"/>
            <a:ext cx="324464" cy="476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744349" y="3696928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9535" y="2300746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256109" y="1665154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0787624" y="3672381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7253269" y="3380597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778127" y="1960139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6" name="Ellipse 15"/>
          <p:cNvSpPr/>
          <p:nvPr/>
        </p:nvSpPr>
        <p:spPr>
          <a:xfrm>
            <a:off x="1561765" y="2644875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19304" y="2048949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914454" y="1852338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914454" y="3544901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9378639" y="2694097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7899494" y="2968966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0426355" y="2137863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0417435" y="3824991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2779414" y="2229040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750379" y="2786045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059135" y="3110461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542395" y="3208540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0524675" y="4353108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0521535" y="3967522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068813" y="2354007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068813" y="1960139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068813" y="3672381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068813" y="4075498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7023548" y="3725898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7020098" y="2012746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0834876" y="2300746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0851473" y="4013898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0529420" y="2644875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0526010" y="2248720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</a:t>
            </a:r>
            <a:r>
              <a:rPr lang="fr-FR" sz="3600" b="1" dirty="0" err="1" smtClean="0">
                <a:solidFill>
                  <a:srgbClr val="0070C0"/>
                </a:solidFill>
              </a:rPr>
              <a:t>oxalatofer</a:t>
            </a:r>
            <a:r>
              <a:rPr lang="fr-FR" sz="3600" b="1" dirty="0" smtClean="0">
                <a:solidFill>
                  <a:srgbClr val="0070C0"/>
                </a:solidFill>
              </a:rPr>
              <a:t> (III) [Fe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(III)</a:t>
            </a:r>
            <a:r>
              <a:rPr lang="fr-FR" sz="3600" b="1" dirty="0" smtClean="0">
                <a:solidFill>
                  <a:srgbClr val="0070C0"/>
                </a:solidFill>
              </a:rPr>
              <a:t>(C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4</a:t>
            </a:r>
            <a:r>
              <a:rPr lang="fr-FR" sz="3600" b="1" dirty="0" smtClean="0">
                <a:solidFill>
                  <a:srgbClr val="0070C0"/>
                </a:solidFill>
              </a:rPr>
              <a:t>)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3</a:t>
            </a:r>
            <a:r>
              <a:rPr lang="fr-FR" sz="3600" b="1" dirty="0" smtClean="0">
                <a:solidFill>
                  <a:srgbClr val="0070C0"/>
                </a:solidFill>
              </a:rPr>
              <a:t>]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3-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="" xmlns:a16="http://schemas.microsoft.com/office/drawing/2014/main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3+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Fe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O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190" y="1980142"/>
            <a:ext cx="6311799" cy="47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</a:t>
            </a:r>
            <a:r>
              <a:rPr lang="fr-FR" sz="3600" b="1" dirty="0" err="1" smtClean="0">
                <a:solidFill>
                  <a:srgbClr val="0070C0"/>
                </a:solidFill>
              </a:rPr>
              <a:t>oxalatofer</a:t>
            </a:r>
            <a:r>
              <a:rPr lang="fr-FR" sz="3600" b="1" dirty="0" smtClean="0">
                <a:solidFill>
                  <a:srgbClr val="0070C0"/>
                </a:solidFill>
              </a:rPr>
              <a:t> (III) [Fe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(III)</a:t>
            </a:r>
            <a:r>
              <a:rPr lang="fr-FR" sz="3600" b="1" dirty="0" smtClean="0">
                <a:solidFill>
                  <a:srgbClr val="0070C0"/>
                </a:solidFill>
              </a:rPr>
              <a:t>(C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4</a:t>
            </a:r>
            <a:r>
              <a:rPr lang="fr-FR" sz="3600" b="1" dirty="0" smtClean="0">
                <a:solidFill>
                  <a:srgbClr val="0070C0"/>
                </a:solidFill>
              </a:rPr>
              <a:t>)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3</a:t>
            </a:r>
            <a:r>
              <a:rPr lang="fr-FR" sz="3600" b="1" dirty="0" smtClean="0">
                <a:solidFill>
                  <a:srgbClr val="0070C0"/>
                </a:solidFill>
              </a:rPr>
              <a:t>]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3-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="" xmlns:a16="http://schemas.microsoft.com/office/drawing/2014/main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3+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Fe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O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="" xmlns:a16="http://schemas.microsoft.com/office/drawing/2014/main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220983" y="1980142"/>
                <a:ext cx="11754707" cy="52322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FeC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6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KCl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+6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1980142"/>
                <a:ext cx="117547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328043" y="5237540"/>
                <a:ext cx="3535904" cy="984757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r-FR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complexe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043" y="5237540"/>
                <a:ext cx="3535904" cy="9847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538840" y="1980141"/>
            <a:ext cx="2344060" cy="52322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321602" y="3574572"/>
                <a:ext cx="1964127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Fe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Fe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02" y="3574572"/>
                <a:ext cx="1964127" cy="8107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6848824" y="3736251"/>
                <a:ext cx="4384918" cy="487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complexe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p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complexe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24" y="3736251"/>
                <a:ext cx="4384918" cy="487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6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30" grpId="0" animBg="1"/>
      <p:bldP spid="2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(H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7072313" y="2824389"/>
                <a:ext cx="4903377" cy="275126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/>
                  <a:t>Pourcentage massique en eau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=11,2 %</m:t>
                      </m:r>
                    </m:oMath>
                  </m:oMathPara>
                </a14:m>
                <a:endParaRPr lang="fr-FR" sz="2800" dirty="0" smtClean="0">
                  <a:solidFill>
                    <a:schemeClr val="accent5"/>
                  </a:solidFill>
                </a:endParaRPr>
              </a:p>
              <a:p>
                <a:endParaRPr lang="fr-FR" sz="2800" dirty="0" smtClean="0">
                  <a:solidFill>
                    <a:schemeClr val="accent5"/>
                  </a:solidFill>
                </a:endParaRPr>
              </a:p>
              <a:p>
                <a:r>
                  <a:rPr lang="fr-FR" sz="2800" dirty="0" smtClean="0"/>
                  <a:t>Valeur théorique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theo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=11,0 %</m:t>
                      </m:r>
                    </m:oMath>
                  </m:oMathPara>
                </a14:m>
                <a:endParaRPr lang="fr-FR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13" y="2824389"/>
                <a:ext cx="4903377" cy="2751266"/>
              </a:xfrm>
              <a:prstGeom prst="rect">
                <a:avLst/>
              </a:prstGeom>
              <a:blipFill rotWithShape="0">
                <a:blip r:embed="rId3"/>
                <a:stretch>
                  <a:fillRect l="-2484" t="-199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20983" y="1810247"/>
                <a:ext cx="4225061" cy="49113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/>
                  <a:t>Masse initiale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hydrat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=0,500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r>
                  <a:rPr lang="fr-FR" sz="2800" dirty="0" smtClean="0">
                    <a:solidFill>
                      <a:srgbClr val="0070C0"/>
                    </a:solidFill>
                  </a:rPr>
                  <a:t>	</a:t>
                </a:r>
                <a:r>
                  <a:rPr lang="fr-FR" sz="2800" dirty="0" smtClean="0">
                    <a:solidFill>
                      <a:srgbClr val="FF0000"/>
                    </a:solidFill>
                  </a:rPr>
                  <a:t>110°C</a:t>
                </a: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r>
                  <a:rPr lang="fr-FR" sz="2800" dirty="0" smtClean="0"/>
                  <a:t>Masse après séchage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deshydrat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=0,444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1810247"/>
                <a:ext cx="4225061" cy="4911344"/>
              </a:xfrm>
              <a:prstGeom prst="rect">
                <a:avLst/>
              </a:prstGeom>
              <a:blipFill rotWithShape="0">
                <a:blip r:embed="rId4"/>
                <a:stretch>
                  <a:fillRect l="-2886" t="-124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2333513" y="2940022"/>
            <a:ext cx="0" cy="2520000"/>
          </a:xfrm>
          <a:prstGeom prst="straightConnector1">
            <a:avLst/>
          </a:prstGeom>
          <a:ln w="127000">
            <a:gradFill flip="none"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FF0000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304</Words>
  <Application>Microsoft Office PowerPoint</Application>
  <PresentationFormat>Grand écran</PresentationFormat>
  <Paragraphs>133</Paragraphs>
  <Slides>14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ＭＳ 明朝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LC04 : Synthèses inorganiques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Salu !!!! Sa va ? T tro mon poto gro, keur sur toa !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53</cp:revision>
  <dcterms:created xsi:type="dcterms:W3CDTF">2019-10-10T16:45:18Z</dcterms:created>
  <dcterms:modified xsi:type="dcterms:W3CDTF">2019-11-20T19:34:21Z</dcterms:modified>
</cp:coreProperties>
</file>