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68" r:id="rId6"/>
    <p:sldId id="270" r:id="rId7"/>
    <p:sldId id="269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37" autoAdjust="0"/>
  </p:normalViewPr>
  <p:slideViewPr>
    <p:cSldViewPr snapToGrid="0">
      <p:cViewPr varScale="1">
        <p:scale>
          <a:sx n="97" d="100"/>
          <a:sy n="97" d="100"/>
        </p:scale>
        <p:origin x="8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59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7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17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95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590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39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28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79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86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62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6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2451B-073C-4FAC-8D0B-6648421A7945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73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jp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0080" y="3056527"/>
            <a:ext cx="10363731" cy="1092686"/>
          </a:xfrm>
        </p:spPr>
        <p:txBody>
          <a:bodyPr>
            <a:normAutofit fontScale="90000"/>
          </a:bodyPr>
          <a:lstStyle/>
          <a:p>
            <a:pPr algn="l"/>
            <a:r>
              <a:rPr lang="fr-FR" b="1" dirty="0" smtClean="0">
                <a:solidFill>
                  <a:srgbClr val="0070C0"/>
                </a:solidFill>
              </a:rPr>
              <a:t>LP03 : Notion de viscosité d’un fluide 		Ecoulement visqueux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4" name="Connecteur droit 3"/>
          <p:cNvCxnSpPr/>
          <p:nvPr/>
        </p:nvCxnSpPr>
        <p:spPr>
          <a:xfrm flipV="1">
            <a:off x="860080" y="4149213"/>
            <a:ext cx="10181546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87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Existence de contraintes tangentielles dans un fluide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l="3341" t="24422" r="12228" b="29505"/>
          <a:stretch/>
        </p:blipFill>
        <p:spPr>
          <a:xfrm>
            <a:off x="949105" y="1964602"/>
            <a:ext cx="10293790" cy="315966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0999045" y="6488668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>
                <a:solidFill>
                  <a:schemeClr val="bg1">
                    <a:lumMod val="50000"/>
                  </a:schemeClr>
                </a:solidFill>
              </a:rPr>
              <a:t>Sanz, 2016</a:t>
            </a:r>
            <a:endParaRPr lang="fr-FR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54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Viscosité de quelques fluides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553881" y="3406589"/>
            <a:ext cx="9084235" cy="128803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au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1049443"/>
                  </p:ext>
                </p:extLst>
              </p:nvPr>
            </p:nvGraphicFramePr>
            <p:xfrm>
              <a:off x="1553882" y="2403540"/>
              <a:ext cx="9084235" cy="2291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81835"/>
                    <a:gridCol w="1625600"/>
                    <a:gridCol w="1625600"/>
                    <a:gridCol w="1625600"/>
                    <a:gridCol w="16256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Fluide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Unité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Eau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Air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Glycérine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b="1" dirty="0" smtClean="0"/>
                            <a:t>Viscosité dynamique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Pl</m:t>
                                </m:r>
                              </m:oMath>
                            </m:oMathPara>
                          </a14:m>
                          <a:endParaRPr lang="fr-FR" i="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kg</m:t>
                                </m:r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p>
                                    <m: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p>
                                    <m: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1,0.10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1,8.10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1,4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b="1" dirty="0" smtClean="0"/>
                            <a:t>Masse volumique</a:t>
                          </a:r>
                          <a:endParaRPr lang="fr-FR" b="1" i="1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kg</m:t>
                                </m:r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p>
                                    <m: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1,0.10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1,3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1,3.10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b="1" dirty="0" smtClean="0"/>
                            <a:t>Viscosité</a:t>
                          </a:r>
                          <a:r>
                            <a:rPr lang="fr-FR" b="1" baseline="0" dirty="0" smtClean="0"/>
                            <a:t> cinématique</a:t>
                          </a:r>
                          <a:endParaRPr lang="fr-FR" b="1" i="1" baseline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baseline="0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p>
                                    <m: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p>
                                    <m: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1,0.10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1,4.10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1,1.10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au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1049443"/>
                  </p:ext>
                </p:extLst>
              </p:nvPr>
            </p:nvGraphicFramePr>
            <p:xfrm>
              <a:off x="1553882" y="2403540"/>
              <a:ext cx="9084235" cy="2291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81835"/>
                    <a:gridCol w="1625600"/>
                    <a:gridCol w="1625600"/>
                    <a:gridCol w="1625600"/>
                    <a:gridCol w="16256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Fluide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Unité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Eau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Air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Glycérine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36" t="-62857" r="-252830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59176" t="-62857" r="-301498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59176" t="-62857" r="-201498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59176" t="-62857" r="-101498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59176" t="-62857" r="-1498" b="-202857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36" t="-161321" r="-252830" b="-1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59176" t="-161321" r="-301498" b="-1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59176" t="-161321" r="-201498" b="-1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59176" t="-161321" r="-101498" b="-1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59176" t="-161321" r="-1498" b="-100943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36" t="-263810" r="-252830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59176" t="-263810" r="-301498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59176" t="-263810" r="-201498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59176" t="-263810" r="-101498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59176" t="-263810" r="-1498" b="-190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9407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Conditions aux limites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au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5294578"/>
                  </p:ext>
                </p:extLst>
              </p:nvPr>
            </p:nvGraphicFramePr>
            <p:xfrm>
              <a:off x="1051858" y="4026152"/>
              <a:ext cx="10088283" cy="18235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81835"/>
                    <a:gridCol w="2058895"/>
                    <a:gridCol w="1945341"/>
                    <a:gridCol w="3502212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Interface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Vitesse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Pression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Contrainte tangentielle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b="1" dirty="0" smtClean="0"/>
                            <a:t>Paroi solide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fluide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paroi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i="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fluide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paroi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  <m:d>
                                  <m:d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paroi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b="1" dirty="0" smtClean="0"/>
                            <a:t>Fluides</a:t>
                          </a:r>
                          <a:endParaRPr lang="fr-FR" b="1" i="1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fluide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fluide</m:t>
                                    </m:r>
                                    <m: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i="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fluide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fluide</m:t>
                                    </m:r>
                                    <m: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fr-F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fluide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fr-F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fluide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au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5294578"/>
                  </p:ext>
                </p:extLst>
              </p:nvPr>
            </p:nvGraphicFramePr>
            <p:xfrm>
              <a:off x="1051858" y="4026152"/>
              <a:ext cx="10088283" cy="18235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81835"/>
                    <a:gridCol w="2058895"/>
                    <a:gridCol w="1945341"/>
                    <a:gridCol w="3502212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Interface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Vitesse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Pression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Contrainte tangentielle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707771">
                    <a:tc>
                      <a:txBody>
                        <a:bodyPr/>
                        <a:lstStyle/>
                        <a:p>
                          <a:r>
                            <a:rPr lang="fr-FR" b="1" dirty="0" smtClean="0"/>
                            <a:t>Paroi solide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25740" t="-56897" r="-265680" b="-1077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39185" t="-56897" r="-181505" b="-1077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88174" t="-56897" r="-696" b="-107759"/>
                          </a:stretch>
                        </a:blipFill>
                      </a:tcPr>
                    </a:tc>
                  </a:tr>
                  <a:tr h="744982">
                    <a:tc>
                      <a:txBody>
                        <a:bodyPr/>
                        <a:lstStyle/>
                        <a:p>
                          <a:r>
                            <a:rPr lang="fr-FR" b="1" dirty="0" smtClean="0"/>
                            <a:t>Fluides</a:t>
                          </a:r>
                          <a:endParaRPr lang="fr-FR" b="1" i="1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25740" t="-147967" r="-265680" b="-16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39185" t="-147967" r="-181505" b="-16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88174" t="-147967" r="-696" b="-162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17" name="Groupe 16"/>
          <p:cNvGrpSpPr/>
          <p:nvPr/>
        </p:nvGrpSpPr>
        <p:grpSpPr>
          <a:xfrm>
            <a:off x="4665405" y="1238865"/>
            <a:ext cx="4441512" cy="2257372"/>
            <a:chOff x="4665405" y="1238865"/>
            <a:chExt cx="4441512" cy="2257372"/>
          </a:xfrm>
        </p:grpSpPr>
        <p:sp>
          <p:nvSpPr>
            <p:cNvPr id="16" name="Rectangle 15"/>
            <p:cNvSpPr/>
            <p:nvPr/>
          </p:nvSpPr>
          <p:spPr>
            <a:xfrm>
              <a:off x="4665405" y="2367551"/>
              <a:ext cx="3083859" cy="1128686"/>
            </a:xfrm>
            <a:prstGeom prst="rect">
              <a:avLst/>
            </a:prstGeom>
            <a:solidFill>
              <a:schemeClr val="bg1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65405" y="1238865"/>
              <a:ext cx="3083859" cy="1128686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/>
            <p:cNvCxnSpPr/>
            <p:nvPr/>
          </p:nvCxnSpPr>
          <p:spPr>
            <a:xfrm flipV="1">
              <a:off x="4665406" y="2367552"/>
              <a:ext cx="3083859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/>
            <p:cNvCxnSpPr/>
            <p:nvPr/>
          </p:nvCxnSpPr>
          <p:spPr>
            <a:xfrm flipH="1" flipV="1">
              <a:off x="8386917" y="1685851"/>
              <a:ext cx="0" cy="72000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/>
            <p:nvPr/>
          </p:nvCxnSpPr>
          <p:spPr>
            <a:xfrm flipV="1">
              <a:off x="8386917" y="2405851"/>
              <a:ext cx="720000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/>
                <p:cNvSpPr txBox="1"/>
                <p:nvPr/>
              </p:nvSpPr>
              <p:spPr>
                <a:xfrm>
                  <a:off x="8923598" y="2444150"/>
                  <a:ext cx="18331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" name="ZoneTexte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3598" y="2444150"/>
                  <a:ext cx="183319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0000" r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/>
                <p:cNvSpPr txBox="1"/>
                <p:nvPr/>
              </p:nvSpPr>
              <p:spPr>
                <a:xfrm>
                  <a:off x="8122269" y="1663982"/>
                  <a:ext cx="16908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" name="ZoneTexte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2269" y="1663982"/>
                  <a:ext cx="169084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1429" r="-1428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ZoneTexte 12"/>
            <p:cNvSpPr txBox="1"/>
            <p:nvPr/>
          </p:nvSpPr>
          <p:spPr>
            <a:xfrm>
              <a:off x="5744706" y="1618541"/>
              <a:ext cx="925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chemeClr val="accent1"/>
                  </a:solidFill>
                </a:rPr>
                <a:t>Fluide 1</a:t>
              </a:r>
              <a:endParaRPr lang="fr-FR" dirty="0">
                <a:solidFill>
                  <a:schemeClr val="accent1"/>
                </a:solidFill>
              </a:endParaRPr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5409198" y="2747227"/>
              <a:ext cx="1596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chemeClr val="accent1"/>
                  </a:solidFill>
                </a:rPr>
                <a:t>Paroi / Fluide 2</a:t>
              </a:r>
              <a:endParaRPr lang="fr-FR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544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Loi de Poiseuille et expérience de Reynolds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2924751" y="1494504"/>
                <a:ext cx="1973361" cy="601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fr-F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fr-F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751" y="1494504"/>
                <a:ext cx="1973361" cy="60151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ZoneTexte 6"/>
          <p:cNvSpPr txBox="1"/>
          <p:nvPr/>
        </p:nvSpPr>
        <p:spPr>
          <a:xfrm>
            <a:off x="220983" y="1125172"/>
            <a:ext cx="1828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1"/>
                </a:solidFill>
              </a:rPr>
              <a:t>Loi de </a:t>
            </a:r>
            <a:r>
              <a:rPr lang="fr-FR" b="1" dirty="0" smtClean="0">
                <a:solidFill>
                  <a:schemeClr val="accent1"/>
                </a:solidFill>
              </a:rPr>
              <a:t>Poiseuille</a:t>
            </a:r>
            <a:r>
              <a:rPr lang="fr-FR" dirty="0" smtClean="0">
                <a:solidFill>
                  <a:schemeClr val="accent1"/>
                </a:solidFill>
              </a:rPr>
              <a:t> :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220983" y="3214527"/>
            <a:ext cx="1902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2"/>
                </a:solidFill>
              </a:rPr>
              <a:t>Vitesse moyenne :</a:t>
            </a:r>
            <a:endParaRPr lang="fr-FR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2920263" y="3583858"/>
                <a:ext cx="1977849" cy="602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fr-FR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fr-F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263" y="3583858"/>
                <a:ext cx="1977849" cy="602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ZoneTexte 19"/>
          <p:cNvSpPr txBox="1"/>
          <p:nvPr/>
        </p:nvSpPr>
        <p:spPr>
          <a:xfrm>
            <a:off x="220983" y="5303882"/>
            <a:ext cx="22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6"/>
                </a:solidFill>
              </a:rPr>
              <a:t>Nombre de Reynolds :</a:t>
            </a:r>
            <a:endParaRPr lang="fr-FR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2920263" y="5673214"/>
                <a:ext cx="2074093" cy="602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𝑅𝑒</m:t>
                      </m:r>
                      <m:r>
                        <a:rPr lang="fr-FR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sSup>
                            <m:sSupPr>
                              <m:ctrlPr>
                                <a:rPr lang="fr-F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fr-F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fr-F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fr-F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fr-FR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263" y="5673214"/>
                <a:ext cx="2074093" cy="602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435" y="1795259"/>
            <a:ext cx="4876800" cy="38385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0657444" y="2096015"/>
                <a:ext cx="13182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𝑅𝑒</m:t>
                      </m:r>
                      <m:r>
                        <a:rPr lang="fr-FR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&lt;2000</m:t>
                      </m:r>
                    </m:oMath>
                  </m:oMathPara>
                </a14:m>
                <a:endParaRPr lang="fr-F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7444" y="2096015"/>
                <a:ext cx="1318246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0660651" y="3515858"/>
                <a:ext cx="13150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fr-FR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≈2000</m:t>
                      </m:r>
                    </m:oMath>
                  </m:oMathPara>
                </a14:m>
                <a:endParaRPr lang="fr-F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0651" y="3515858"/>
                <a:ext cx="1315039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0657444" y="4935701"/>
                <a:ext cx="13182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𝑅𝑒</m:t>
                      </m:r>
                      <m:r>
                        <a:rPr lang="fr-FR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&gt;2000</m:t>
                      </m:r>
                    </m:oMath>
                  </m:oMathPara>
                </a14:m>
                <a:endParaRPr lang="fr-F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7444" y="4935701"/>
                <a:ext cx="1318246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ZoneTexte 24"/>
          <p:cNvSpPr txBox="1"/>
          <p:nvPr/>
        </p:nvSpPr>
        <p:spPr>
          <a:xfrm>
            <a:off x="11467122" y="6485201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 smtClean="0">
                <a:solidFill>
                  <a:schemeClr val="bg1">
                    <a:lumMod val="50000"/>
                  </a:schemeClr>
                </a:solidFill>
              </a:rPr>
              <a:t>Cnam</a:t>
            </a:r>
            <a:endParaRPr lang="fr-FR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21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Loi de Poiseuille et expérience de Reynolds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248" y="1696938"/>
            <a:ext cx="4876800" cy="38385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7796257" y="1997694"/>
                <a:ext cx="13182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𝑅𝑒</m:t>
                      </m:r>
                      <m:r>
                        <a:rPr lang="fr-FR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&lt;2000</m:t>
                      </m:r>
                    </m:oMath>
                  </m:oMathPara>
                </a14:m>
                <a:endParaRPr lang="fr-F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6257" y="1997694"/>
                <a:ext cx="1318246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7799464" y="3417537"/>
                <a:ext cx="13150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fr-FR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≈2000</m:t>
                      </m:r>
                    </m:oMath>
                  </m:oMathPara>
                </a14:m>
                <a:endParaRPr lang="fr-F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9464" y="3417537"/>
                <a:ext cx="1315039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7796257" y="4837380"/>
                <a:ext cx="13182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𝑅𝑒</m:t>
                      </m:r>
                      <m:r>
                        <a:rPr lang="fr-FR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&gt;2000</m:t>
                      </m:r>
                    </m:oMath>
                  </m:oMathPara>
                </a14:m>
                <a:endParaRPr lang="fr-F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6257" y="4837380"/>
                <a:ext cx="131824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ZoneTexte 24"/>
          <p:cNvSpPr txBox="1"/>
          <p:nvPr/>
        </p:nvSpPr>
        <p:spPr>
          <a:xfrm>
            <a:off x="11467122" y="6485201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 smtClean="0">
                <a:solidFill>
                  <a:schemeClr val="bg1">
                    <a:lumMod val="50000"/>
                  </a:schemeClr>
                </a:solidFill>
              </a:rPr>
              <a:t>Cnam</a:t>
            </a:r>
            <a:endParaRPr lang="fr-FR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3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/>
          <a:srcRect l="19652" t="8608" r="20158" b="16962"/>
          <a:stretch/>
        </p:blipFill>
        <p:spPr>
          <a:xfrm>
            <a:off x="1703467" y="747252"/>
            <a:ext cx="8785066" cy="6110748"/>
          </a:xfrm>
          <a:prstGeom prst="rect">
            <a:avLst/>
          </a:prstGeom>
        </p:spPr>
      </p:pic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Coefficient de trainée autour d’une sphère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66" t="13079" r="20926" b="10450"/>
          <a:stretch/>
        </p:blipFill>
        <p:spPr>
          <a:xfrm>
            <a:off x="3175756" y="4286309"/>
            <a:ext cx="1377373" cy="121087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206" y="4286309"/>
            <a:ext cx="1614504" cy="121087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352" y="1094064"/>
            <a:ext cx="1925968" cy="118521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214" y="2591747"/>
            <a:ext cx="2302897" cy="121087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0999045" y="6488668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>
                <a:solidFill>
                  <a:schemeClr val="bg1">
                    <a:lumMod val="50000"/>
                  </a:schemeClr>
                </a:solidFill>
              </a:rPr>
              <a:t>Sanz, 2016</a:t>
            </a:r>
            <a:endParaRPr lang="fr-FR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15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1627</TotalTime>
  <Words>131</Words>
  <Application>Microsoft Office PowerPoint</Application>
  <PresentationFormat>Grand écran</PresentationFormat>
  <Paragraphs>63</Paragraphs>
  <Slides>7</Slides>
  <Notes>0</Notes>
  <HiddenSlides>1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Thème Office</vt:lpstr>
      <vt:lpstr>LP03 : Notion de viscosité d’un fluide   Ecoulement visqueux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LKB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LP17 Interférences à deux ondes en optique</dc:title>
  <dc:creator>remi</dc:creator>
  <cp:lastModifiedBy>remi</cp:lastModifiedBy>
  <cp:revision>29</cp:revision>
  <dcterms:created xsi:type="dcterms:W3CDTF">2019-10-10T16:45:18Z</dcterms:created>
  <dcterms:modified xsi:type="dcterms:W3CDTF">2020-04-20T13:21:44Z</dcterms:modified>
</cp:coreProperties>
</file>