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5" r:id="rId4"/>
    <p:sldId id="267" r:id="rId5"/>
    <p:sldId id="26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LP01 </a:t>
            </a:r>
            <a:r>
              <a:rPr lang="fr-FR" b="1" dirty="0" smtClean="0">
                <a:solidFill>
                  <a:srgbClr val="0070C0"/>
                </a:solidFill>
              </a:rPr>
              <a:t>: </a:t>
            </a:r>
            <a:r>
              <a:rPr lang="fr-FR" b="1" dirty="0" smtClean="0">
                <a:solidFill>
                  <a:srgbClr val="0070C0"/>
                </a:solidFill>
              </a:rPr>
              <a:t>Gravitation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Les quatre interactions fondamentales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au 1"/>
              <p:cNvGraphicFramePr>
                <a:graphicFrameLocks noGrp="1"/>
              </p:cNvGraphicFramePr>
              <p:nvPr/>
            </p:nvGraphicFramePr>
            <p:xfrm>
              <a:off x="1847410" y="2465136"/>
              <a:ext cx="8497180" cy="19511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625600"/>
                    <a:gridCol w="2072237"/>
                    <a:gridCol w="154814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Interaction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Forte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Faible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Electromagnétique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Gravitation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765454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Portée (m)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dirty="0" smtClean="0"/>
                        </a:p>
                      </a:txBody>
                      <a:tcPr anchor="ctr"/>
                    </a:tc>
                  </a:tr>
                  <a:tr h="814812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Intensités relatives</a:t>
                          </a:r>
                          <a:r>
                            <a:rPr lang="fr-FR" baseline="30000" dirty="0" smtClean="0"/>
                            <a:t>*</a:t>
                          </a:r>
                          <a:endParaRPr lang="fr-FR" baseline="30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137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au 1"/>
              <p:cNvGraphicFramePr>
                <a:graphicFrameLocks noGrp="1"/>
              </p:cNvGraphicFramePr>
              <p:nvPr/>
            </p:nvGraphicFramePr>
            <p:xfrm>
              <a:off x="1847410" y="2465136"/>
              <a:ext cx="8497180" cy="19511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625600"/>
                    <a:gridCol w="2072237"/>
                    <a:gridCol w="154814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Interaction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Forte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Faible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Electromagnétique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Gravitation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765454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Portée (m)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752" t="-52381" r="-325564" b="-1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2381" r="-224345" b="-1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5588" t="-52381" r="-76176" b="-1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9213" t="-52381" r="-1969" b="-107937"/>
                          </a:stretch>
                        </a:blipFill>
                      </a:tcPr>
                    </a:tc>
                  </a:tr>
                  <a:tr h="814812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Intensités relatives</a:t>
                          </a:r>
                          <a:r>
                            <a:rPr lang="fr-FR" baseline="30000" dirty="0" smtClean="0"/>
                            <a:t>*</a:t>
                          </a:r>
                          <a:endParaRPr lang="fr-FR" baseline="30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752" t="-143284" r="-325564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143284" r="-224345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5588" t="-143284" r="-76176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9213" t="-143284" r="-1969" b="-14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ZoneTexte 2"/>
          <p:cNvSpPr txBox="1"/>
          <p:nvPr/>
        </p:nvSpPr>
        <p:spPr>
          <a:xfrm>
            <a:off x="6058673" y="4416242"/>
            <a:ext cx="428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baseline="30000" dirty="0" smtClean="0">
                <a:solidFill>
                  <a:schemeClr val="accent3"/>
                </a:solidFill>
              </a:rPr>
              <a:t>(*)</a:t>
            </a:r>
            <a:r>
              <a:rPr lang="fr-FR" i="1" dirty="0" smtClean="0">
                <a:solidFill>
                  <a:schemeClr val="accent3"/>
                </a:solidFill>
              </a:rPr>
              <a:t> pour deux protons d’un noyau atomique</a:t>
            </a:r>
            <a:endParaRPr lang="fr-FR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44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Plusieurs théories de la gravitation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99640" y="4621161"/>
            <a:ext cx="114821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1"/>
                </a:solidFill>
              </a:rPr>
              <a:t>Johannes Kepler </a:t>
            </a:r>
            <a:r>
              <a:rPr lang="fr-FR" dirty="0" smtClean="0">
                <a:solidFill>
                  <a:schemeClr val="accent1"/>
                </a:solidFill>
              </a:rPr>
              <a:t>(1571-1630), </a:t>
            </a:r>
            <a:r>
              <a:rPr lang="fr-FR" i="1" dirty="0" err="1" smtClean="0">
                <a:solidFill>
                  <a:schemeClr val="bg1">
                    <a:lumMod val="65000"/>
                  </a:schemeClr>
                </a:solidFill>
              </a:rPr>
              <a:t>Astronomia</a:t>
            </a:r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 nova (1600-1609)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1"/>
                </a:solidFill>
              </a:rPr>
              <a:t>Isaac Newton </a:t>
            </a:r>
            <a:r>
              <a:rPr lang="fr-FR" dirty="0" smtClean="0">
                <a:solidFill>
                  <a:schemeClr val="accent1"/>
                </a:solidFill>
              </a:rPr>
              <a:t>(1643-1727), </a:t>
            </a:r>
            <a:r>
              <a:rPr lang="fr-FR" i="1" dirty="0" err="1">
                <a:solidFill>
                  <a:schemeClr val="bg1">
                    <a:lumMod val="65000"/>
                  </a:schemeClr>
                </a:solidFill>
              </a:rPr>
              <a:t>Principia</a:t>
            </a:r>
            <a:r>
              <a:rPr lang="fr-F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1">
                    <a:lumMod val="65000"/>
                  </a:schemeClr>
                </a:solidFill>
              </a:rPr>
              <a:t>mathematica</a:t>
            </a:r>
            <a:r>
              <a:rPr lang="fr-F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bg1">
                    <a:lumMod val="65000"/>
                  </a:schemeClr>
                </a:solidFill>
              </a:rPr>
              <a:t>philosophiae</a:t>
            </a:r>
            <a:r>
              <a:rPr lang="fr-F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bg1">
                    <a:lumMod val="65000"/>
                  </a:schemeClr>
                </a:solidFill>
              </a:rPr>
              <a:t>naturalis</a:t>
            </a:r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 (1687)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1"/>
                </a:solidFill>
              </a:rPr>
              <a:t>Albert Einstein </a:t>
            </a:r>
            <a:r>
              <a:rPr lang="fr-FR" dirty="0" smtClean="0">
                <a:solidFill>
                  <a:schemeClr val="accent1"/>
                </a:solidFill>
              </a:rPr>
              <a:t>(1879-1955), </a:t>
            </a:r>
            <a:r>
              <a:rPr lang="fr-FR" i="1" dirty="0" err="1" smtClean="0">
                <a:solidFill>
                  <a:schemeClr val="bg1">
                    <a:lumMod val="65000"/>
                  </a:schemeClr>
                </a:solidFill>
              </a:rPr>
              <a:t>Erklärung</a:t>
            </a:r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fr-FR" i="1" dirty="0" err="1" smtClean="0">
                <a:solidFill>
                  <a:schemeClr val="bg1">
                    <a:lumMod val="65000"/>
                  </a:schemeClr>
                </a:solidFill>
              </a:rPr>
              <a:t>Perihelbewegung</a:t>
            </a:r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 des </a:t>
            </a:r>
            <a:r>
              <a:rPr lang="fr-FR" i="1" dirty="0" err="1" smtClean="0">
                <a:solidFill>
                  <a:schemeClr val="bg1">
                    <a:lumMod val="65000"/>
                  </a:schemeClr>
                </a:solidFill>
              </a:rPr>
              <a:t>Merkur</a:t>
            </a:r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bg1">
                    <a:lumMod val="65000"/>
                  </a:schemeClr>
                </a:solidFill>
              </a:rPr>
              <a:t>aus</a:t>
            </a:r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 der </a:t>
            </a:r>
            <a:r>
              <a:rPr lang="fr-FR" i="1" dirty="0" err="1" smtClean="0">
                <a:solidFill>
                  <a:schemeClr val="bg1">
                    <a:lumMod val="65000"/>
                  </a:schemeClr>
                </a:solidFill>
              </a:rPr>
              <a:t>allgemeinen</a:t>
            </a:r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bg1">
                    <a:lumMod val="65000"/>
                  </a:schemeClr>
                </a:solidFill>
              </a:rPr>
              <a:t>Realtivitätstheorie</a:t>
            </a:r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(1915)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2" y="847465"/>
            <a:ext cx="2541883" cy="34908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48" y="847465"/>
            <a:ext cx="2542356" cy="34908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AutoShape 2" descr="Albert Einstein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87" y="847465"/>
            <a:ext cx="2855503" cy="34908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Vitesse aréolaire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2451928"/>
            <a:ext cx="2647193" cy="265176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56" y="2451928"/>
            <a:ext cx="3026670" cy="265176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06" y="2451928"/>
            <a:ext cx="4265684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63" y="747252"/>
            <a:ext cx="9320674" cy="6110748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Vérification de la troisième loi de Kepler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8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86</Words>
  <Application>Microsoft Office PowerPoint</Application>
  <PresentationFormat>Grand écran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LP01 : Gravitation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23</cp:revision>
  <dcterms:created xsi:type="dcterms:W3CDTF">2019-10-10T16:45:18Z</dcterms:created>
  <dcterms:modified xsi:type="dcterms:W3CDTF">2020-04-10T15:29:13Z</dcterms:modified>
</cp:coreProperties>
</file>