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urochlor.org/about-chlor-alkali/how-are-chlorine-and-caustic-soda-made/membrane-cell-proc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LC04 : Synthèses inorganiques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Transport du dioxygène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ce réservé du contenu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A58A18C-D1BC-42E4-A965-A2F39FEF10D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4" y="1687430"/>
            <a:ext cx="10195192" cy="34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 </a:t>
            </a:r>
            <a:r>
              <a:rPr lang="fr-FR" sz="3600" b="1" dirty="0" err="1" smtClean="0">
                <a:solidFill>
                  <a:srgbClr val="0070C0"/>
                </a:solidFill>
              </a:rPr>
              <a:t>cisplatine</a:t>
            </a:r>
            <a:r>
              <a:rPr lang="fr-FR" sz="3600" b="1" dirty="0" smtClean="0">
                <a:solidFill>
                  <a:srgbClr val="0070C0"/>
                </a:solidFill>
              </a:rPr>
              <a:t> en chimiothérapie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48B4E-62A3-413F-87E3-8793D40588D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49" t="1966" r="1232" b="939"/>
          <a:stretch/>
        </p:blipFill>
        <p:spPr>
          <a:xfrm>
            <a:off x="226490" y="1091814"/>
            <a:ext cx="11749200" cy="54105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8900" y="5892800"/>
            <a:ext cx="2413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l’eau de Javel par électrolyse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E922767D-63E0-49F8-8D0C-717AC65F818C}"/>
              </a:ext>
            </a:extLst>
          </p:cNvPr>
          <p:cNvGrpSpPr/>
          <p:nvPr/>
        </p:nvGrpSpPr>
        <p:grpSpPr>
          <a:xfrm>
            <a:off x="1983335" y="1147424"/>
            <a:ext cx="8225329" cy="4995317"/>
            <a:chOff x="2013815" y="1123363"/>
            <a:chExt cx="8225329" cy="4995317"/>
          </a:xfrm>
        </p:grpSpPr>
        <p:grpSp>
          <p:nvGrpSpPr>
            <p:cNvPr id="8" name="Groupe 7">
              <a:extLst>
                <a:ext uri="{FF2B5EF4-FFF2-40B4-BE49-F238E27FC236}">
                  <a16:creationId xmlns="" xmlns:a16="http://schemas.microsoft.com/office/drawing/2014/main" id="{FFCD7857-F979-4EC2-BB38-BEA78E25BC9B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11" name="Grouper 68">
                <a:extLst>
                  <a:ext uri="{FF2B5EF4-FFF2-40B4-BE49-F238E27FC236}">
                    <a16:creationId xmlns="" xmlns:a16="http://schemas.microsoft.com/office/drawing/2014/main" id="{40352CAA-B71B-4830-B4EA-649F52741662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24" name="Grouper 69">
                  <a:extLst>
                    <a:ext uri="{FF2B5EF4-FFF2-40B4-BE49-F238E27FC236}">
                      <a16:creationId xmlns="" xmlns:a16="http://schemas.microsoft.com/office/drawing/2014/main" id="{96081743-5FB9-4DAD-8C23-CA747114F3B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="" xmlns:ma14="http://schemas.microsoft.com/office/mac/drawingml/2011/main" val="1"/>
                  </a:ext>
                </a:extLst>
              </p:grpSpPr>
              <p:grpSp>
                <p:nvGrpSpPr>
                  <p:cNvPr id="26" name="Grouper 71">
                    <a:extLst>
                      <a:ext uri="{FF2B5EF4-FFF2-40B4-BE49-F238E27FC236}">
                        <a16:creationId xmlns="" xmlns:a16="http://schemas.microsoft.com/office/drawing/2014/main" id="{26D3EDCE-3D75-48BB-BCD5-7E23FCC7616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78" name="Grouper 123">
                      <a:extLst>
                        <a:ext uri="{FF2B5EF4-FFF2-40B4-BE49-F238E27FC236}">
                          <a16:creationId xmlns="" xmlns:a16="http://schemas.microsoft.com/office/drawing/2014/main" id="{51F5C2B4-3BA6-474B-8106-53558EE4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80" name="Grouper 125">
                        <a:extLst>
                          <a:ext uri="{FF2B5EF4-FFF2-40B4-BE49-F238E27FC236}">
                            <a16:creationId xmlns="" xmlns:a16="http://schemas.microsoft.com/office/drawing/2014/main" id="{1209F394-A69E-424B-B28C-1CEA7BD5D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82" name="Arrondir un rectangle avec un coin du même côté 127">
                          <a:extLst>
                            <a:ext uri="{FF2B5EF4-FFF2-40B4-BE49-F238E27FC236}">
                              <a16:creationId xmlns="" xmlns:a16="http://schemas.microsoft.com/office/drawing/2014/main" id="{9CC54105-DBD7-485D-919A-9D6E2E463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83" name="Arrondir un rectangle avec un coin du même côté 128">
                          <a:extLst>
                            <a:ext uri="{FF2B5EF4-FFF2-40B4-BE49-F238E27FC236}">
                              <a16:creationId xmlns="" xmlns:a16="http://schemas.microsoft.com/office/drawing/2014/main" id="{E8455875-8ED2-4FDE-A812-0DA55E45EB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="" xmlns:a16="http://schemas.microsoft.com/office/drawing/2014/main" id="{D6B2A792-3C1D-410D-83CC-EE9AFA5BC57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9" name="Rectangle 78">
                      <a:extLst>
                        <a:ext uri="{FF2B5EF4-FFF2-40B4-BE49-F238E27FC236}">
                          <a16:creationId xmlns="" xmlns:a16="http://schemas.microsoft.com/office/drawing/2014/main" id="{7C10C6FF-F8AC-4D17-BBC9-6D32B3AE86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7" name="Grouper 72">
                    <a:extLst>
                      <a:ext uri="{FF2B5EF4-FFF2-40B4-BE49-F238E27FC236}">
                        <a16:creationId xmlns="" xmlns:a16="http://schemas.microsoft.com/office/drawing/2014/main" id="{AA0FFDEF-FE93-4E25-9F69-1CD2B544BD9A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71" name="Arrondir un rectangle avec un coin du même côté 116">
                      <a:extLst>
                        <a:ext uri="{FF2B5EF4-FFF2-40B4-BE49-F238E27FC236}">
                          <a16:creationId xmlns="" xmlns:a16="http://schemas.microsoft.com/office/drawing/2014/main" id="{DD037935-193F-457E-9A74-2D1C6015ED6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2" name="Arrondir un rectangle avec un coin du même côté 117">
                      <a:extLst>
                        <a:ext uri="{FF2B5EF4-FFF2-40B4-BE49-F238E27FC236}">
                          <a16:creationId xmlns="" xmlns:a16="http://schemas.microsoft.com/office/drawing/2014/main" id="{CE6B6CCB-93D9-40A9-B2B9-0F46261D492E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="" xmlns:a16="http://schemas.microsoft.com/office/drawing/2014/main" id="{F3B4FAE3-C823-49C7-981F-0F9C65BC226E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4" name="Parallélogramme 73">
                      <a:extLst>
                        <a:ext uri="{FF2B5EF4-FFF2-40B4-BE49-F238E27FC236}">
                          <a16:creationId xmlns="" xmlns:a16="http://schemas.microsoft.com/office/drawing/2014/main" id="{CCB23121-7617-4EA9-B289-2D44CC43E9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5" name="Parallélogramme 74">
                      <a:extLst>
                        <a:ext uri="{FF2B5EF4-FFF2-40B4-BE49-F238E27FC236}">
                          <a16:creationId xmlns="" xmlns:a16="http://schemas.microsoft.com/office/drawing/2014/main" id="{CDD2A60A-E059-4565-A8E3-9D63509BF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="" xmlns:a16="http://schemas.microsoft.com/office/drawing/2014/main" id="{AF411BC3-A86B-4A5F-9DAF-9A687CA882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cteur droit 76">
                      <a:extLst>
                        <a:ext uri="{FF2B5EF4-FFF2-40B4-BE49-F238E27FC236}">
                          <a16:creationId xmlns="" xmlns:a16="http://schemas.microsoft.com/office/drawing/2014/main" id="{841FF250-B55F-4D70-BF44-D2DD43333D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3">
                    <a:extLst>
                      <a:ext uri="{FF2B5EF4-FFF2-40B4-BE49-F238E27FC236}">
                        <a16:creationId xmlns="" xmlns:a16="http://schemas.microsoft.com/office/drawing/2014/main" id="{7E0F2A28-B6AC-4B1A-9BE8-2703C34063FF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="" xmlns:a16="http://schemas.microsoft.com/office/drawing/2014/main" id="{FA13F0A6-14B0-4342-B4A3-B9CC0481E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0" name="Ellipse 69">
                      <a:extLst>
                        <a:ext uri="{FF2B5EF4-FFF2-40B4-BE49-F238E27FC236}">
                          <a16:creationId xmlns="" xmlns:a16="http://schemas.microsoft.com/office/drawing/2014/main" id="{4DB04C9A-91AD-4490-86DD-2F28CC511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9" name="Grouper 74">
                    <a:extLst>
                      <a:ext uri="{FF2B5EF4-FFF2-40B4-BE49-F238E27FC236}">
                        <a16:creationId xmlns="" xmlns:a16="http://schemas.microsoft.com/office/drawing/2014/main" id="{F0965761-2E00-451E-BDCE-F9D0E5B81296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56" name="Grouper 101">
                      <a:extLst>
                        <a:ext uri="{FF2B5EF4-FFF2-40B4-BE49-F238E27FC236}">
                          <a16:creationId xmlns="" xmlns:a16="http://schemas.microsoft.com/office/drawing/2014/main" id="{F9EC72F1-04D7-42DD-8621-F5DECD18A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="" xmlns:a16="http://schemas.microsoft.com/office/drawing/2014/main" id="{4DD5C452-7FFE-452B-9491-34AE14CF28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6" name="Zone de texte 941">
                        <a:extLst>
                          <a:ext uri="{FF2B5EF4-FFF2-40B4-BE49-F238E27FC236}">
                            <a16:creationId xmlns="" xmlns:a16="http://schemas.microsoft.com/office/drawing/2014/main" id="{EDE1631E-2625-49E1-AC75-A37414A15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7" name="Zone de texte 942">
                        <a:extLst>
                          <a:ext uri="{FF2B5EF4-FFF2-40B4-BE49-F238E27FC236}">
                            <a16:creationId xmlns="" xmlns:a16="http://schemas.microsoft.com/office/drawing/2014/main" id="{751399F5-7817-408F-887F-80309B0DEB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8" name="Zone de texte 900">
                        <a:extLst>
                          <a:ext uri="{FF2B5EF4-FFF2-40B4-BE49-F238E27FC236}">
                            <a16:creationId xmlns="" xmlns:a16="http://schemas.microsoft.com/office/drawing/2014/main" id="{5B87DF95-433A-493D-9AD7-C56AA5757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er 102">
                      <a:extLst>
                        <a:ext uri="{FF2B5EF4-FFF2-40B4-BE49-F238E27FC236}">
                          <a16:creationId xmlns="" xmlns:a16="http://schemas.microsoft.com/office/drawing/2014/main" id="{CD10D8B0-3F3A-428B-ADFB-7CD43137C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62" name="Connecteur droit 61">
                        <a:extLst>
                          <a:ext uri="{FF2B5EF4-FFF2-40B4-BE49-F238E27FC236}">
                            <a16:creationId xmlns="" xmlns:a16="http://schemas.microsoft.com/office/drawing/2014/main" id="{6CED5B28-251A-4695-9AC4-75ABE8322B8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cteur droit 62">
                        <a:extLst>
                          <a:ext uri="{FF2B5EF4-FFF2-40B4-BE49-F238E27FC236}">
                            <a16:creationId xmlns="" xmlns:a16="http://schemas.microsoft.com/office/drawing/2014/main" id="{AB459293-BB0A-4D9C-A290-FC7447FE24C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onnecteur droit 63">
                        <a:extLst>
                          <a:ext uri="{FF2B5EF4-FFF2-40B4-BE49-F238E27FC236}">
                            <a16:creationId xmlns="" xmlns:a16="http://schemas.microsoft.com/office/drawing/2014/main" id="{4BF11C18-05F0-4FDB-AE77-4D013016F5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" name="Grouper 103">
                      <a:extLst>
                        <a:ext uri="{FF2B5EF4-FFF2-40B4-BE49-F238E27FC236}">
                          <a16:creationId xmlns="" xmlns:a16="http://schemas.microsoft.com/office/drawing/2014/main" id="{2D2B29B8-AE04-4246-8062-EFF0E8D6628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9" name="Connecteur droit 58">
                        <a:extLst>
                          <a:ext uri="{FF2B5EF4-FFF2-40B4-BE49-F238E27FC236}">
                            <a16:creationId xmlns="" xmlns:a16="http://schemas.microsoft.com/office/drawing/2014/main" id="{E8789211-76BC-4FBE-BE96-041CB645CE6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eur droit 59">
                        <a:extLst>
                          <a:ext uri="{FF2B5EF4-FFF2-40B4-BE49-F238E27FC236}">
                            <a16:creationId xmlns="" xmlns:a16="http://schemas.microsoft.com/office/drawing/2014/main" id="{63CD0D8C-676C-481E-B9A5-F97E8CAD61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eur droit 60">
                        <a:extLst>
                          <a:ext uri="{FF2B5EF4-FFF2-40B4-BE49-F238E27FC236}">
                            <a16:creationId xmlns="" xmlns:a16="http://schemas.microsoft.com/office/drawing/2014/main" id="{F7E8CC27-81C6-4C78-8D6B-BC5E2B57CF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0" name="Grouper 75">
                    <a:extLst>
                      <a:ext uri="{FF2B5EF4-FFF2-40B4-BE49-F238E27FC236}">
                        <a16:creationId xmlns="" xmlns:a16="http://schemas.microsoft.com/office/drawing/2014/main" id="{D5E24073-AF22-4C5B-AC88-760F8428CAAD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44" name="Grouper 89">
                      <a:extLst>
                        <a:ext uri="{FF2B5EF4-FFF2-40B4-BE49-F238E27FC236}">
                          <a16:creationId xmlns="" xmlns:a16="http://schemas.microsoft.com/office/drawing/2014/main" id="{1ED1AEE1-B7CF-4F0E-9454-7B87B28C2B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4" name="Connecteur droit 53">
                        <a:extLst>
                          <a:ext uri="{FF2B5EF4-FFF2-40B4-BE49-F238E27FC236}">
                            <a16:creationId xmlns="" xmlns:a16="http://schemas.microsoft.com/office/drawing/2014/main" id="{52DB56DC-F90B-45D1-B22E-CAE16CF14DD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eur droit 54">
                        <a:extLst>
                          <a:ext uri="{FF2B5EF4-FFF2-40B4-BE49-F238E27FC236}">
                            <a16:creationId xmlns="" xmlns:a16="http://schemas.microsoft.com/office/drawing/2014/main" id="{CD4FCA04-C73F-403C-9F6E-DD1754BA8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5" name="Grouper 90">
                      <a:extLst>
                        <a:ext uri="{FF2B5EF4-FFF2-40B4-BE49-F238E27FC236}">
                          <a16:creationId xmlns="" xmlns:a16="http://schemas.microsoft.com/office/drawing/2014/main" id="{263D8CAB-9A0C-4705-AB09-C58128092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="" xmlns:a16="http://schemas.microsoft.com/office/drawing/2014/main" id="{D312452A-8444-4E4F-97E0-069D38E44D3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cteur droit 52">
                        <a:extLst>
                          <a:ext uri="{FF2B5EF4-FFF2-40B4-BE49-F238E27FC236}">
                            <a16:creationId xmlns="" xmlns:a16="http://schemas.microsoft.com/office/drawing/2014/main" id="{03279640-78F8-45D4-95D1-3764663213E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er 91">
                      <a:extLst>
                        <a:ext uri="{FF2B5EF4-FFF2-40B4-BE49-F238E27FC236}">
                          <a16:creationId xmlns="" xmlns:a16="http://schemas.microsoft.com/office/drawing/2014/main" id="{150A1D0A-A1C0-4009-86A9-EFC3111990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="" xmlns:a16="http://schemas.microsoft.com/office/drawing/2014/main" id="{7CFA150A-4557-4613-92EF-76CEC0F9600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="" xmlns:a16="http://schemas.microsoft.com/office/drawing/2014/main" id="{A8CB4CBF-10D5-4875-89BD-C50B9FC4F17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ouper 92">
                      <a:extLst>
                        <a:ext uri="{FF2B5EF4-FFF2-40B4-BE49-F238E27FC236}">
                          <a16:creationId xmlns="" xmlns:a16="http://schemas.microsoft.com/office/drawing/2014/main" id="{940CB44A-AA17-4F31-80D5-E996884FF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="" xmlns:a16="http://schemas.microsoft.com/office/drawing/2014/main" id="{F54EAE8D-B716-4952-A52C-A45018C6970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="" xmlns:a16="http://schemas.microsoft.com/office/drawing/2014/main" id="{3E406D1E-88FB-4E78-BBBE-8976DB2A9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" name="Grouper 76">
                    <a:extLst>
                      <a:ext uri="{FF2B5EF4-FFF2-40B4-BE49-F238E27FC236}">
                        <a16:creationId xmlns="" xmlns:a16="http://schemas.microsoft.com/office/drawing/2014/main" id="{4D53651E-F881-40BB-9801-2D3A6DF799B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32" name="Grouper 77">
                      <a:extLst>
                        <a:ext uri="{FF2B5EF4-FFF2-40B4-BE49-F238E27FC236}">
                          <a16:creationId xmlns="" xmlns:a16="http://schemas.microsoft.com/office/drawing/2014/main" id="{01DE92F4-9AD9-43CF-BAB2-952257B0D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2" name="Connecteur droit 41">
                        <a:extLst>
                          <a:ext uri="{FF2B5EF4-FFF2-40B4-BE49-F238E27FC236}">
                            <a16:creationId xmlns="" xmlns:a16="http://schemas.microsoft.com/office/drawing/2014/main" id="{02A2D758-AF88-43F2-9D90-C06EB07E61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="" xmlns:a16="http://schemas.microsoft.com/office/drawing/2014/main" id="{7EFB4E84-7B79-441F-8972-96211A1EFB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er 78">
                      <a:extLst>
                        <a:ext uri="{FF2B5EF4-FFF2-40B4-BE49-F238E27FC236}">
                          <a16:creationId xmlns="" xmlns:a16="http://schemas.microsoft.com/office/drawing/2014/main" id="{A7B59A61-9DBD-4011-809E-FDED1C558C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="" xmlns:a16="http://schemas.microsoft.com/office/drawing/2014/main" id="{F385CD89-8FA2-4B91-BC38-57972661F58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cteur droit 40">
                        <a:extLst>
                          <a:ext uri="{FF2B5EF4-FFF2-40B4-BE49-F238E27FC236}">
                            <a16:creationId xmlns="" xmlns:a16="http://schemas.microsoft.com/office/drawing/2014/main" id="{662E7E78-CBC5-4133-B9C4-5CA29E4D1B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er 79">
                      <a:extLst>
                        <a:ext uri="{FF2B5EF4-FFF2-40B4-BE49-F238E27FC236}">
                          <a16:creationId xmlns="" xmlns:a16="http://schemas.microsoft.com/office/drawing/2014/main" id="{5D6FA5B0-581C-4DC2-B4B6-ACBD65D64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8" name="Connecteur droit 37">
                        <a:extLst>
                          <a:ext uri="{FF2B5EF4-FFF2-40B4-BE49-F238E27FC236}">
                            <a16:creationId xmlns="" xmlns:a16="http://schemas.microsoft.com/office/drawing/2014/main" id="{972D0AE5-13BA-49AA-9B74-8C3C8E0F77E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="" xmlns:a16="http://schemas.microsoft.com/office/drawing/2014/main" id="{68363E9F-295B-464E-8180-7E7109DE2E9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er 80">
                      <a:extLst>
                        <a:ext uri="{FF2B5EF4-FFF2-40B4-BE49-F238E27FC236}">
                          <a16:creationId xmlns="" xmlns:a16="http://schemas.microsoft.com/office/drawing/2014/main" id="{A94BFBEB-D11E-482C-9FA8-E6329D929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6" name="Connecteur droit 35">
                        <a:extLst>
                          <a:ext uri="{FF2B5EF4-FFF2-40B4-BE49-F238E27FC236}">
                            <a16:creationId xmlns="" xmlns:a16="http://schemas.microsoft.com/office/drawing/2014/main" id="{5683A197-B24F-409A-8B02-4CBCF86D468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36">
                        <a:extLst>
                          <a:ext uri="{FF2B5EF4-FFF2-40B4-BE49-F238E27FC236}">
                            <a16:creationId xmlns="" xmlns:a16="http://schemas.microsoft.com/office/drawing/2014/main" id="{B47D596A-4924-4DF5-90D6-0FEF52062A5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Rectangle à coins arrondis 70">
                  <a:extLst>
                    <a:ext uri="{FF2B5EF4-FFF2-40B4-BE49-F238E27FC236}">
                      <a16:creationId xmlns="" xmlns:a16="http://schemas.microsoft.com/office/drawing/2014/main" id="{5BFDB0C9-FA7C-4B5A-8E70-355D0CEA4EAF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2D3CA78A-133B-4B7E-95D7-277085679B6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E4100E4F-C25C-43F5-900D-2CF6DFF0AA7A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AEAF1197-5FAE-4D74-84A5-8FA53524F64D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Solution de </a:t>
                </a:r>
                <a:r>
                  <a:rPr lang="fr-FR" dirty="0" err="1" smtClean="0"/>
                  <a:t>NaCl</a:t>
                </a:r>
                <a:endParaRPr lang="fr-FR" dirty="0" smtClean="0"/>
              </a:p>
              <a:p>
                <a:r>
                  <a:rPr lang="fr-FR" dirty="0" smtClean="0"/>
                  <a:t>à 5 mol.L</a:t>
                </a:r>
                <a:r>
                  <a:rPr lang="fr-FR" baseline="30000" dirty="0" smtClean="0"/>
                  <a:t>-1</a:t>
                </a:r>
                <a:endParaRPr lang="fr-FR" baseline="30000" dirty="0"/>
              </a:p>
            </p:txBody>
          </p:sp>
          <p:sp>
            <p:nvSpPr>
              <p:cNvPr id="15" name="Flèche vers la droite 129">
                <a:extLst>
                  <a:ext uri="{FF2B5EF4-FFF2-40B4-BE49-F238E27FC236}">
                    <a16:creationId xmlns="" xmlns:a16="http://schemas.microsoft.com/office/drawing/2014/main" id="{2A27B422-EDCC-423C-97A1-0F89C3E46FC8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Flèche vers la droite 130">
                <a:extLst>
                  <a:ext uri="{FF2B5EF4-FFF2-40B4-BE49-F238E27FC236}">
                    <a16:creationId xmlns="" xmlns:a16="http://schemas.microsoft.com/office/drawing/2014/main" id="{DE535654-6DA4-491E-885F-393303F707AF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Flèche vers la droite 131">
                <a:extLst>
                  <a:ext uri="{FF2B5EF4-FFF2-40B4-BE49-F238E27FC236}">
                    <a16:creationId xmlns="" xmlns:a16="http://schemas.microsoft.com/office/drawing/2014/main" id="{F202C734-D73A-4305-B572-92726DF1E6A6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Flèche vers la droite 132">
                <a:extLst>
                  <a:ext uri="{FF2B5EF4-FFF2-40B4-BE49-F238E27FC236}">
                    <a16:creationId xmlns="" xmlns:a16="http://schemas.microsoft.com/office/drawing/2014/main" id="{F57D0BDA-50DA-4928-9540-9606334C0C69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="" xmlns:a16="http://schemas.microsoft.com/office/drawing/2014/main" id="{C3116ACA-C02F-45D2-8653-AA73A66F8C71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</p:txBody>
          </p:sp>
          <p:sp>
            <p:nvSpPr>
              <p:cNvPr id="20" name="Flèche vers la droite 134">
                <a:extLst>
                  <a:ext uri="{FF2B5EF4-FFF2-40B4-BE49-F238E27FC236}">
                    <a16:creationId xmlns="" xmlns:a16="http://schemas.microsoft.com/office/drawing/2014/main" id="{1C16651C-6BB5-4AF5-A3D8-9AC0DCF4F750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7F429A19-0C6C-4A63-BEE5-070599D6CA43}"/>
                  </a:ext>
                </a:extLst>
              </p:cNvPr>
              <p:cNvSpPr txBox="1"/>
              <p:nvPr/>
            </p:nvSpPr>
            <p:spPr>
              <a:xfrm>
                <a:off x="1215570" y="2598553"/>
                <a:ext cx="9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Cathode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F74F78E3-FF56-41C3-BE88-37E0EAD2CE28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23" name="Flèche vers la droite 137">
                <a:extLst>
                  <a:ext uri="{FF2B5EF4-FFF2-40B4-BE49-F238E27FC236}">
                    <a16:creationId xmlns="" xmlns:a16="http://schemas.microsoft.com/office/drawing/2014/main" id="{73786084-AA87-4592-B31C-A130EB131365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="" xmlns:a16="http://schemas.microsoft.com/office/drawing/2014/main" id="{B2AD1845-005D-4D56-8DD3-7B8026BCC5A3}"/>
                    </a:ext>
                  </a:extLst>
                </p:cNvPr>
                <p:cNvSpPr txBox="1"/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3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industrielle de l’eau de Javel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24561"/>
              </p:ext>
            </p:extLst>
          </p:nvPr>
        </p:nvGraphicFramePr>
        <p:xfrm>
          <a:off x="218646" y="2033601"/>
          <a:ext cx="1175470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48"/>
                <a:gridCol w="3903406"/>
                <a:gridCol w="3923071"/>
                <a:gridCol w="1649483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Processus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Production en Europe (%)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mercure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Dichlore</a:t>
                      </a:r>
                      <a:r>
                        <a:rPr lang="fr-FR" dirty="0" smtClean="0"/>
                        <a:t> de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="1" baseline="0" dirty="0" smtClean="0"/>
                        <a:t>haute pureté</a:t>
                      </a:r>
                    </a:p>
                    <a:p>
                      <a:r>
                        <a:rPr lang="fr-FR" b="0" baseline="0" dirty="0" smtClean="0"/>
                        <a:t>Soude</a:t>
                      </a:r>
                      <a:r>
                        <a:rPr lang="fr-FR" b="1" baseline="0" dirty="0" smtClean="0"/>
                        <a:t> concentrée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Consommation énergétique </a:t>
                      </a:r>
                      <a:r>
                        <a:rPr lang="fr-FR" baseline="0" dirty="0" smtClean="0"/>
                        <a:t>élevée</a:t>
                      </a:r>
                    </a:p>
                    <a:p>
                      <a:r>
                        <a:rPr lang="fr-FR" baseline="0" dirty="0" smtClean="0"/>
                        <a:t>Utilisation de </a:t>
                      </a:r>
                      <a:r>
                        <a:rPr lang="fr-FR" b="1" baseline="0" dirty="0" smtClean="0"/>
                        <a:t>mercure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Cellule à diaphragme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membrane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Séparation</a:t>
                      </a:r>
                      <a:r>
                        <a:rPr lang="fr-FR" dirty="0" smtClean="0"/>
                        <a:t> des produits</a:t>
                      </a:r>
                    </a:p>
                    <a:p>
                      <a:r>
                        <a:rPr lang="fr-FR" b="1" dirty="0" smtClean="0"/>
                        <a:t>Consommation</a:t>
                      </a:r>
                      <a:r>
                        <a:rPr lang="fr-FR" b="1" baseline="0" dirty="0" smtClean="0"/>
                        <a:t> énergétique </a:t>
                      </a:r>
                      <a:r>
                        <a:rPr lang="fr-FR" baseline="0" dirty="0" smtClean="0"/>
                        <a:t>modérée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Nécessite une </a:t>
                      </a:r>
                      <a:r>
                        <a:rPr lang="fr-FR" b="1" dirty="0" smtClean="0"/>
                        <a:t>purification</a:t>
                      </a:r>
                      <a:r>
                        <a:rPr lang="fr-FR" dirty="0" smtClean="0"/>
                        <a:t> du </a:t>
                      </a:r>
                      <a:r>
                        <a:rPr lang="fr-FR" dirty="0" err="1" smtClean="0"/>
                        <a:t>dichlore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218646" y="5869810"/>
            <a:ext cx="1175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https://www.eurochlor.org/about-chlor-alkali/how-are-chlorine-and-caustic-soda-made/membrane-cell-process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g</m:t>
                          </m:r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complexe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8646" y="2618490"/>
            <a:ext cx="11754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Ion </a:t>
            </a:r>
            <a:r>
              <a:rPr lang="fr-FR" sz="2800" dirty="0" err="1" smtClean="0"/>
              <a:t>hexaaquacuivre</a:t>
            </a:r>
            <a:r>
              <a:rPr lang="fr-FR" sz="2800" dirty="0" smtClean="0"/>
              <a:t> (II) </a:t>
            </a:r>
            <a:r>
              <a:rPr lang="fr-FR" sz="2800" b="1" dirty="0" smtClean="0">
                <a:solidFill>
                  <a:srgbClr val="0070C0"/>
                </a:solidFill>
              </a:rPr>
              <a:t>[Cu(H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O)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6</a:t>
            </a:r>
            <a:r>
              <a:rPr lang="fr-FR" sz="2800" b="1" dirty="0" smtClean="0">
                <a:solidFill>
                  <a:srgbClr val="0070C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b="1" dirty="0" smtClean="0"/>
              <a:t> </a:t>
            </a:r>
            <a:r>
              <a:rPr lang="fr-FR" sz="2800" dirty="0" smtClean="0"/>
              <a:t>;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Cation central : </a:t>
            </a:r>
            <a:r>
              <a:rPr lang="fr-FR" sz="2800" b="1" dirty="0" smtClean="0">
                <a:solidFill>
                  <a:srgbClr val="0070C0"/>
                </a:solidFill>
              </a:rPr>
              <a:t>Cu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dirty="0" smtClean="0"/>
              <a:t> ;</a:t>
            </a:r>
          </a:p>
          <a:p>
            <a:pPr marL="285750" indent="-285750">
              <a:buFontTx/>
              <a:buChar char="-"/>
            </a:pPr>
            <a:endParaRPr lang="fr-FR" sz="2800" dirty="0" smtClean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Ligands : </a:t>
            </a:r>
            <a:r>
              <a:rPr lang="fr-FR" sz="2800" b="1" dirty="0" smtClean="0">
                <a:solidFill>
                  <a:srgbClr val="0070C0"/>
                </a:solidFill>
              </a:rPr>
              <a:t>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</a:t>
            </a:r>
            <a:r>
              <a:rPr lang="fr-FR" sz="2800" dirty="0" smtClean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2C1696C-D7CB-49C0-ACD7-07683686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86" y="994589"/>
            <a:ext cx="4424795" cy="5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Révélation de quelques cations métalliques de transition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0983" y="2359023"/>
            <a:ext cx="1175470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0" b="1" dirty="0" smtClean="0">
                <a:solidFill>
                  <a:srgbClr val="FF3300"/>
                </a:solidFill>
              </a:rPr>
              <a:t>C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2060"/>
                </a:solidFill>
              </a:rPr>
              <a:t>H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FF000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B0F0"/>
                </a:solidFill>
              </a:rPr>
              <a:t>M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7030A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00FF"/>
                </a:solidFill>
              </a:rPr>
              <a:t>E</a:t>
            </a:r>
            <a:endParaRPr lang="fr-FR" sz="17000" b="1" dirty="0">
              <a:solidFill>
                <a:srgbClr val="0000F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1365" y="4605747"/>
            <a:ext cx="16702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Fe</a:t>
            </a:r>
            <a:r>
              <a:rPr lang="fr-FR" sz="2800" baseline="30000" dirty="0" smtClean="0">
                <a:solidFill>
                  <a:srgbClr val="FF330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FF3300"/>
                </a:solidFill>
              </a:rPr>
              <a:t>+</a:t>
            </a:r>
            <a:endParaRPr lang="fr-FR" sz="2800" dirty="0" smtClean="0">
              <a:solidFill>
                <a:srgbClr val="FF33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SCN</a:t>
            </a:r>
            <a:r>
              <a:rPr lang="fr-FR" sz="2800" baseline="30000" dirty="0" smtClean="0">
                <a:solidFill>
                  <a:srgbClr val="FF330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3300"/>
                </a:solidFill>
              </a:rPr>
              <a:t>Fe(SCN)</a:t>
            </a:r>
            <a:r>
              <a:rPr lang="fr-FR" sz="2800" b="1" baseline="30000" dirty="0" smtClean="0">
                <a:solidFill>
                  <a:srgbClr val="FF3300"/>
                </a:solidFill>
              </a:rPr>
              <a:t>2+</a:t>
            </a:r>
            <a:r>
              <a:rPr lang="fr-FR" sz="2800" b="1" dirty="0" smtClean="0">
                <a:solidFill>
                  <a:srgbClr val="FF3300"/>
                </a:solidFill>
              </a:rPr>
              <a:t> </a:t>
            </a:r>
            <a:endParaRPr lang="fr-FR" sz="2800" b="1" dirty="0">
              <a:solidFill>
                <a:srgbClr val="FF33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71948" y="747252"/>
            <a:ext cx="24536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4 Fe</a:t>
            </a:r>
            <a:r>
              <a:rPr lang="fr-FR" sz="2800" baseline="30000" dirty="0" smtClean="0">
                <a:solidFill>
                  <a:srgbClr val="00206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002060"/>
                </a:solidFill>
              </a:rPr>
              <a:t>+</a:t>
            </a:r>
            <a:endParaRPr lang="fr-FR" sz="2800" dirty="0" smtClean="0">
              <a:solidFill>
                <a:srgbClr val="002060"/>
              </a:solidFill>
            </a:endParaRP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3 [</a:t>
            </a:r>
            <a:r>
              <a:rPr lang="fr-FR" sz="2800" dirty="0" err="1" smtClean="0">
                <a:solidFill>
                  <a:srgbClr val="002060"/>
                </a:solidFill>
              </a:rPr>
              <a:t>Fe</a:t>
            </a:r>
            <a:r>
              <a:rPr lang="fr-FR" sz="2800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dirty="0" smtClean="0">
                <a:solidFill>
                  <a:srgbClr val="002060"/>
                </a:solidFill>
              </a:rPr>
              <a:t>(CN)</a:t>
            </a:r>
            <a:r>
              <a:rPr lang="fr-FR" sz="2800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dirty="0" smtClean="0">
                <a:solidFill>
                  <a:srgbClr val="002060"/>
                </a:solidFill>
              </a:rPr>
              <a:t>]</a:t>
            </a:r>
            <a:r>
              <a:rPr lang="fr-FR" sz="2800" baseline="30000" dirty="0" smtClean="0">
                <a:solidFill>
                  <a:srgbClr val="002060"/>
                </a:solidFill>
              </a:rPr>
              <a:t>4-</a:t>
            </a: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smtClean="0">
                <a:solidFill>
                  <a:srgbClr val="002060"/>
                </a:solidFill>
              </a:rPr>
              <a:t>III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4</a:t>
            </a:r>
            <a:r>
              <a:rPr lang="fr-FR" sz="2800" b="1" dirty="0" smtClean="0">
                <a:solidFill>
                  <a:srgbClr val="002060"/>
                </a:solidFill>
              </a:rPr>
              <a:t>[</a:t>
            </a:r>
            <a:r>
              <a:rPr lang="fr-FR" sz="2800" b="1" dirty="0" err="1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b="1" dirty="0" smtClean="0">
                <a:solidFill>
                  <a:srgbClr val="002060"/>
                </a:solidFill>
              </a:rPr>
              <a:t>(CN)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b="1" dirty="0" smtClean="0">
                <a:solidFill>
                  <a:srgbClr val="002060"/>
                </a:solidFill>
              </a:rPr>
              <a:t>]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3</a:t>
            </a:r>
            <a:endParaRPr lang="fr-FR" sz="2800" b="1" baseline="-25000" dirty="0">
              <a:solidFill>
                <a:srgbClr val="00206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68913" y="4605746"/>
            <a:ext cx="2311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Fe</a:t>
            </a:r>
            <a:r>
              <a:rPr lang="fr-FR" sz="2800" baseline="30000" dirty="0">
                <a:solidFill>
                  <a:srgbClr val="FF0000"/>
                </a:solidFill>
              </a:rPr>
              <a:t>2</a:t>
            </a:r>
            <a:r>
              <a:rPr lang="fr-FR" sz="2800" baseline="30000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+</a:t>
            </a:r>
            <a:endParaRPr lang="fr-FR" sz="28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3 o-</a:t>
            </a:r>
            <a:r>
              <a:rPr lang="fr-FR" sz="2800" dirty="0" err="1" smtClean="0">
                <a:solidFill>
                  <a:srgbClr val="FF0000"/>
                </a:solidFill>
              </a:rPr>
              <a:t>phen</a:t>
            </a:r>
            <a:endParaRPr lang="fr-FR" sz="2800" baseline="300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[Fe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II</a:t>
            </a:r>
            <a:r>
              <a:rPr lang="fr-FR" sz="2800" b="1" dirty="0" smtClean="0">
                <a:solidFill>
                  <a:srgbClr val="FF0000"/>
                </a:solidFill>
              </a:rPr>
              <a:t>o-phen</a:t>
            </a:r>
            <a:r>
              <a:rPr lang="fr-FR" sz="2800" b="1" baseline="-25000" dirty="0" smtClean="0">
                <a:solidFill>
                  <a:srgbClr val="FF0000"/>
                </a:solidFill>
              </a:rPr>
              <a:t>3</a:t>
            </a:r>
            <a:r>
              <a:rPr lang="fr-FR" sz="2800" b="1" dirty="0" smtClean="0">
                <a:solidFill>
                  <a:srgbClr val="FF0000"/>
                </a:solidFill>
              </a:rPr>
              <a:t>]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2+</a:t>
            </a:r>
            <a:endParaRPr lang="fr-FR" sz="2800" b="1" baseline="300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438546" y="747252"/>
            <a:ext cx="19736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Cu</a:t>
            </a:r>
            <a:r>
              <a:rPr lang="fr-FR" sz="2800" baseline="30000" dirty="0" smtClean="0">
                <a:solidFill>
                  <a:srgbClr val="00B0F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B0F0"/>
                </a:solidFill>
              </a:rPr>
              <a:t>+</a:t>
            </a:r>
            <a:endParaRPr lang="fr-FR" sz="2800" dirty="0" smtClean="0">
              <a:solidFill>
                <a:srgbClr val="00B0F0"/>
              </a:solidFill>
            </a:endParaRP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4 NH</a:t>
            </a:r>
            <a:r>
              <a:rPr lang="fr-FR" sz="2800" baseline="-25000" dirty="0" smtClean="0">
                <a:solidFill>
                  <a:srgbClr val="00B0F0"/>
                </a:solidFill>
              </a:rPr>
              <a:t>3</a:t>
            </a: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B0F0"/>
                </a:solidFill>
              </a:rPr>
              <a:t>[Cu(NH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3</a:t>
            </a:r>
            <a:r>
              <a:rPr lang="fr-FR" sz="2800" b="1" dirty="0" smtClean="0">
                <a:solidFill>
                  <a:srgbClr val="00B0F0"/>
                </a:solidFill>
              </a:rPr>
              <a:t>)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4</a:t>
            </a:r>
            <a:r>
              <a:rPr lang="fr-FR" sz="2800" b="1" dirty="0" smtClean="0">
                <a:solidFill>
                  <a:srgbClr val="00B0F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B0F0"/>
                </a:solidFill>
              </a:rPr>
              <a:t>2+</a:t>
            </a:r>
            <a:endParaRPr lang="fr-FR" sz="2800" b="1" baseline="30000" dirty="0">
              <a:solidFill>
                <a:srgbClr val="00B0F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914060" y="4605745"/>
            <a:ext cx="13821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Co</a:t>
            </a:r>
            <a:r>
              <a:rPr lang="fr-FR" sz="2800" baseline="30000" dirty="0" smtClean="0">
                <a:solidFill>
                  <a:srgbClr val="7030A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7030A0"/>
                </a:solidFill>
              </a:rPr>
              <a:t>+</a:t>
            </a:r>
            <a:endParaRPr lang="fr-FR" sz="2800" dirty="0" smtClean="0">
              <a:solidFill>
                <a:srgbClr val="7030A0"/>
              </a:solidFill>
            </a:endParaRP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2HO</a:t>
            </a:r>
            <a:r>
              <a:rPr lang="fr-FR" sz="2800" baseline="30000" dirty="0" smtClean="0">
                <a:solidFill>
                  <a:srgbClr val="7030A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7030A0"/>
                </a:solidFill>
              </a:rPr>
              <a:t>Co(OH)</a:t>
            </a:r>
            <a:r>
              <a:rPr lang="fr-FR" sz="2800" b="1" baseline="-25000" dirty="0" smtClean="0">
                <a:solidFill>
                  <a:srgbClr val="7030A0"/>
                </a:solidFill>
              </a:rPr>
              <a:t>2</a:t>
            </a:r>
            <a:endParaRPr lang="fr-FR" sz="2800" b="1" baseline="30000" dirty="0">
              <a:solidFill>
                <a:srgbClr val="7030A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783969" y="747205"/>
            <a:ext cx="23471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[Co(H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O)</a:t>
            </a:r>
            <a:r>
              <a:rPr lang="fr-FR" sz="2800" baseline="-25000" dirty="0" smtClean="0">
                <a:solidFill>
                  <a:srgbClr val="0000FF"/>
                </a:solidFill>
              </a:rPr>
              <a:t>6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00FF"/>
                </a:solidFill>
              </a:rPr>
              <a:t>+</a:t>
            </a:r>
            <a:endParaRPr lang="fr-FR" sz="2800" dirty="0" smtClean="0">
              <a:solidFill>
                <a:srgbClr val="0000FF"/>
              </a:solidFill>
            </a:endParaRP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4Cl</a:t>
            </a:r>
            <a:r>
              <a:rPr lang="fr-FR" sz="2800" baseline="30000" dirty="0" smtClean="0">
                <a:solidFill>
                  <a:srgbClr val="0000FF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=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 + [CoCl</a:t>
            </a:r>
            <a:r>
              <a:rPr lang="fr-FR" sz="2800" baseline="-25000" dirty="0" smtClean="0">
                <a:solidFill>
                  <a:srgbClr val="0000FF"/>
                </a:solidFill>
              </a:rPr>
              <a:t>4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  <a:endParaRPr lang="fr-FR" sz="2800" baseline="300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067457"/>
            <a:ext cx="2075543" cy="17905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871948" y="123289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826696" y="506745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098732" y="1309700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224803" y="5082189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9677466" y="1309701"/>
            <a:ext cx="2453619" cy="16962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20982" y="2993974"/>
            <a:ext cx="11754708" cy="158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ligands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660470" y="1385794"/>
            <a:ext cx="4696286" cy="4528013"/>
            <a:chOff x="1252729" y="1666688"/>
            <a:chExt cx="4696286" cy="452801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608" y="1666688"/>
              <a:ext cx="4389650" cy="3573906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252729" y="5240594"/>
              <a:ext cx="46962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Éthylènediaminetétraacétique</a:t>
              </a:r>
              <a:endParaRPr lang="fr-FR" sz="28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fr-FR" sz="2800" b="1" dirty="0">
                  <a:solidFill>
                    <a:srgbClr val="0070C0"/>
                  </a:solidFill>
                </a:rPr>
                <a:t>(</a:t>
              </a:r>
              <a:r>
                <a:rPr lang="fr-FR" sz="2800" b="1" dirty="0" smtClean="0">
                  <a:solidFill>
                    <a:srgbClr val="0070C0"/>
                  </a:solidFill>
                </a:rPr>
                <a:t>EDTA)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962413" y="1385794"/>
            <a:ext cx="3425469" cy="4097126"/>
            <a:chOff x="7515729" y="1666688"/>
            <a:chExt cx="3425469" cy="409712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729" y="1666688"/>
              <a:ext cx="3425469" cy="3573906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541783" y="5240594"/>
              <a:ext cx="3373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Orthophénanthroline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44349" y="1995947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809535" y="3903407"/>
            <a:ext cx="324464" cy="476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744349" y="3696928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9535" y="2300746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56109" y="1665154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0715200" y="3672381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253269" y="3380597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696648" y="196013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1561765" y="2644875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19304" y="2048949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932573" y="1813772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914454" y="354490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9378639" y="2694097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899494" y="2968966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0378987" y="2137863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0378987" y="3842715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2" grpId="0"/>
      <p:bldP spid="17" grpId="0"/>
      <p:bldP spid="18" grpId="0"/>
      <p:bldP spid="19" grpId="0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="" xmlns:a16="http://schemas.microsoft.com/office/drawing/2014/main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FeC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KCl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328043" y="5237540"/>
                <a:ext cx="3535904" cy="98475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complexe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43" y="5237540"/>
                <a:ext cx="3535904" cy="9847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538840" y="1980141"/>
            <a:ext cx="2344060" cy="52322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30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0447"/>
              </p:ext>
            </p:extLst>
          </p:nvPr>
        </p:nvGraphicFramePr>
        <p:xfrm>
          <a:off x="218649" y="1918497"/>
          <a:ext cx="11754701" cy="244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14"/>
                <a:gridCol w="2006600"/>
                <a:gridCol w="1894637"/>
                <a:gridCol w="1625600"/>
                <a:gridCol w="1689100"/>
                <a:gridCol w="1775663"/>
                <a:gridCol w="1460087"/>
              </a:tblGrid>
              <a:tr h="7491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E.I.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Mn</a:t>
                      </a:r>
                      <a:endParaRPr lang="fr-F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Ox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Equiva-lence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Mn</a:t>
                      </a:r>
                      <a:r>
                        <a:rPr lang="fr-FR" sz="2800" dirty="0" smtClean="0"/>
                        <a:t>-2x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Ox</a:t>
                      </a:r>
                      <a:r>
                        <a:rPr lang="fr-FR" sz="2800" dirty="0" smtClean="0"/>
                        <a:t>-5x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10x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18649" y="3416299"/>
            <a:ext cx="11754701" cy="9452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+16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blipFill rotWithShape="0"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Ox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MnO</m:t>
                              </m:r>
                            </m:e>
                            <m:sub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(H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Pourcentage massique en eau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=11,2 %</m:t>
                      </m:r>
                    </m:oMath>
                  </m:oMathPara>
                </a14:m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r>
                  <a:rPr lang="fr-FR" sz="2800" dirty="0" smtClean="0"/>
                  <a:t>Valeur théorique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theo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=11,0 %</m:t>
                      </m:r>
                    </m:oMath>
                  </m:oMathPara>
                </a14:m>
                <a:endParaRPr lang="fr-FR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blipFill rotWithShape="0">
                <a:blip r:embed="rId3"/>
                <a:stretch>
                  <a:fillRect l="-2484" t="-199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20983" y="1810247"/>
                <a:ext cx="4225061" cy="49113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Masse initiale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=0,500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>
                    <a:solidFill>
                      <a:srgbClr val="0070C0"/>
                    </a:solidFill>
                  </a:rPr>
                  <a:t>	</a:t>
                </a:r>
                <a:r>
                  <a:rPr lang="fr-FR" sz="2800" dirty="0" smtClean="0">
                    <a:solidFill>
                      <a:srgbClr val="FF0000"/>
                    </a:solidFill>
                  </a:rPr>
                  <a:t>110°C</a:t>
                </a: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/>
                  <a:t>Masse après séchage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deshydrat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=0,444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810247"/>
                <a:ext cx="4225061" cy="4911344"/>
              </a:xfrm>
              <a:prstGeom prst="rect">
                <a:avLst/>
              </a:prstGeom>
              <a:blipFill rotWithShape="0">
                <a:blip r:embed="rId4"/>
                <a:stretch>
                  <a:fillRect l="-2886" t="-124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2333513" y="2940022"/>
            <a:ext cx="0" cy="252000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FF0000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257</Words>
  <Application>Microsoft Office PowerPoint</Application>
  <PresentationFormat>Grand écran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ＭＳ 明朝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LC04 : Synthèses inorganiques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38</cp:revision>
  <dcterms:created xsi:type="dcterms:W3CDTF">2019-10-10T16:45:18Z</dcterms:created>
  <dcterms:modified xsi:type="dcterms:W3CDTF">2019-11-10T14:09:51Z</dcterms:modified>
</cp:coreProperties>
</file>