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70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LC11 : Molécules de la santé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du paracétamol – Montage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20982" y="990072"/>
            <a:ext cx="6562846" cy="5058137"/>
            <a:chOff x="2814577" y="1203767"/>
            <a:chExt cx="6562846" cy="5058137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2"/>
            <a:srcRect l="22404" t="17385" r="23766" b="8860"/>
            <a:stretch/>
          </p:blipFill>
          <p:spPr>
            <a:xfrm>
              <a:off x="2814577" y="1203767"/>
              <a:ext cx="6562846" cy="505813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991109" y="1203767"/>
              <a:ext cx="2386314" cy="2187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5570" t="12489" r="51581" b="5822"/>
          <a:stretch/>
        </p:blipFill>
        <p:spPr>
          <a:xfrm>
            <a:off x="8777609" y="1574593"/>
            <a:ext cx="3198081" cy="44736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657496" y="6291031"/>
            <a:ext cx="3689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Chauffage à reflux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31739" y="6291031"/>
            <a:ext cx="3689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Filtrage sous vide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0983" y="1517717"/>
            <a:ext cx="3853374" cy="4962465"/>
            <a:chOff x="220983" y="1517717"/>
            <a:chExt cx="3853374" cy="4962465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37594" t="23966" r="36678" b="17131"/>
            <a:stretch/>
          </p:blipFill>
          <p:spPr>
            <a:xfrm>
              <a:off x="220983" y="1517717"/>
              <a:ext cx="3853374" cy="49624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147670" y="3110877"/>
                  <a:ext cx="1536895" cy="606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670" y="3110877"/>
                  <a:ext cx="1536895" cy="6060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378726" y="4665885"/>
                  <a:ext cx="1074781" cy="644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726" y="4665885"/>
                  <a:ext cx="1074781" cy="6442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61302"/>
              </p:ext>
            </p:extLst>
          </p:nvPr>
        </p:nvGraphicFramePr>
        <p:xfrm>
          <a:off x="3825843" y="863574"/>
          <a:ext cx="8149847" cy="22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41"/>
                <a:gridCol w="1435261"/>
                <a:gridCol w="1898248"/>
                <a:gridCol w="1307940"/>
                <a:gridCol w="152785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I2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Red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Equivalence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I2</a:t>
                      </a:r>
                      <a:r>
                        <a:rPr lang="fr-FR" sz="2800" dirty="0" smtClean="0"/>
                        <a:t>-x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Red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x</a:t>
                      </a:r>
                      <a:r>
                        <a:rPr lang="fr-FR" sz="2800" baseline="-25000" dirty="0" err="1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825843" y="2361376"/>
            <a:ext cx="8149847" cy="7495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Dosage du I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 contenu dans la Bétadine® 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143727" y="964369"/>
                <a:ext cx="5855111" cy="552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7" y="964369"/>
                <a:ext cx="5855111" cy="5529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5744406" y="4584676"/>
                <a:ext cx="431271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2800" b="0" i="0" baseline="-250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06" y="4584676"/>
                <a:ext cx="4312719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La chimie au service de la santé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0983" y="1058128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Les médicaments : des molécules organique mais pas seulement…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10" name="Espace réservé du contenu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25427" r="83065" b="56539"/>
          <a:stretch/>
        </p:blipFill>
        <p:spPr>
          <a:xfrm>
            <a:off x="10065562" y="1892223"/>
            <a:ext cx="1910128" cy="1004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80616" y="2897158"/>
            <a:ext cx="1680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>
                <a:solidFill>
                  <a:schemeClr val="accent2"/>
                </a:solidFill>
              </a:rPr>
              <a:t>Cisplatine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646" y="3640483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Antiseptique et désinfectants : souvent des composés inorganiques</a:t>
            </a: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46" y="5630737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Compléments alimentaires : Vitamine C, etc.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373626"/>
            <a:ext cx="4362450" cy="436245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paracétamol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485" t="30759" r="43490" b="48911"/>
          <a:stretch/>
        </p:blipFill>
        <p:spPr>
          <a:xfrm>
            <a:off x="220983" y="4261852"/>
            <a:ext cx="11754707" cy="2442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Ellipse 9"/>
          <p:cNvSpPr/>
          <p:nvPr/>
        </p:nvSpPr>
        <p:spPr>
          <a:xfrm>
            <a:off x="924232" y="5123327"/>
            <a:ext cx="1288026" cy="3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86696" y="5540439"/>
            <a:ext cx="1396181" cy="3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030607" y="6277858"/>
            <a:ext cx="1396181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745544" y="1069258"/>
            <a:ext cx="62301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Un médicament contient :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au moins une </a:t>
            </a:r>
            <a:r>
              <a:rPr lang="fr-FR" sz="2800" b="1" smtClean="0">
                <a:solidFill>
                  <a:schemeClr val="accent2"/>
                </a:solidFill>
              </a:rPr>
              <a:t>principe actif </a:t>
            </a:r>
            <a:r>
              <a:rPr lang="fr-FR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des </a:t>
            </a:r>
            <a:r>
              <a:rPr lang="fr-FR" sz="2800" b="1" dirty="0" smtClean="0">
                <a:solidFill>
                  <a:schemeClr val="accent6"/>
                </a:solidFill>
              </a:rPr>
              <a:t>excipients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14" y="2615381"/>
            <a:ext cx="3951606" cy="21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4" grpId="0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Développement d’un médicament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0983" y="1017450"/>
            <a:ext cx="267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5"/>
                </a:solidFill>
              </a:rPr>
              <a:t>Substance active </a:t>
            </a:r>
            <a:r>
              <a:rPr lang="fr-FR" sz="2800" dirty="0" smtClean="0">
                <a:solidFill>
                  <a:schemeClr val="accent5"/>
                </a:solidFill>
              </a:rPr>
              <a:t>probable</a:t>
            </a: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0224" y="2122442"/>
            <a:ext cx="2670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Recherche</a:t>
            </a:r>
            <a:r>
              <a:rPr lang="fr-FR" sz="2800" dirty="0" smtClean="0">
                <a:solidFill>
                  <a:schemeClr val="accent6"/>
                </a:solidFill>
              </a:rPr>
              <a:t> sur des organismes vivants</a:t>
            </a:r>
          </a:p>
          <a:p>
            <a:pPr algn="ctr"/>
            <a:r>
              <a:rPr lang="fr-FR" sz="2800" b="1" dirty="0">
                <a:solidFill>
                  <a:schemeClr val="accent6"/>
                </a:solidFill>
              </a:rPr>
              <a:t>Etudes </a:t>
            </a:r>
            <a:r>
              <a:rPr lang="fr-FR" sz="2800" b="1" dirty="0" smtClean="0">
                <a:solidFill>
                  <a:schemeClr val="accent6"/>
                </a:solidFill>
              </a:rPr>
              <a:t>cliniques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7849" y="4394586"/>
            <a:ext cx="2992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Commercialisation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  <a:r>
              <a:rPr lang="fr-FR" sz="2800" dirty="0" smtClean="0">
                <a:solidFill>
                  <a:schemeClr val="accent2"/>
                </a:solidFill>
              </a:rPr>
              <a:t>du </a:t>
            </a:r>
            <a:r>
              <a:rPr lang="fr-FR" sz="2800" b="1" dirty="0" smtClean="0">
                <a:solidFill>
                  <a:schemeClr val="accent2"/>
                </a:solidFill>
              </a:rPr>
              <a:t>princeps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75186" y="5629860"/>
            <a:ext cx="2190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/>
                </a:solidFill>
              </a:rPr>
              <a:t>Médicament générique</a:t>
            </a:r>
            <a:endParaRPr lang="fr-FR" sz="2800" b="1" dirty="0">
              <a:solidFill>
                <a:schemeClr val="accent2"/>
              </a:solidFill>
            </a:endParaRPr>
          </a:p>
        </p:txBody>
      </p:sp>
      <p:cxnSp>
        <p:nvCxnSpPr>
          <p:cNvPr id="7" name="Connecteur droit avec flèche 6"/>
          <p:cNvCxnSpPr>
            <a:stCxn id="11" idx="2"/>
            <a:endCxn id="12" idx="1"/>
          </p:cNvCxnSpPr>
          <p:nvPr/>
        </p:nvCxnSpPr>
        <p:spPr>
          <a:xfrm>
            <a:off x="1556418" y="1971557"/>
            <a:ext cx="1563806" cy="1058826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8083935" y="5348693"/>
            <a:ext cx="1691251" cy="7582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2"/>
            <a:endCxn id="13" idx="1"/>
          </p:cNvCxnSpPr>
          <p:nvPr/>
        </p:nvCxnSpPr>
        <p:spPr>
          <a:xfrm>
            <a:off x="4455659" y="3938324"/>
            <a:ext cx="2132190" cy="933316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71187" y="2300915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Brevet</a:t>
            </a:r>
            <a:endParaRPr lang="fr-FR" sz="2000" dirty="0"/>
          </a:p>
        </p:txBody>
      </p:sp>
      <p:sp>
        <p:nvSpPr>
          <p:cNvPr id="34" name="Rectangle 33"/>
          <p:cNvSpPr/>
          <p:nvPr/>
        </p:nvSpPr>
        <p:spPr>
          <a:xfrm>
            <a:off x="4954619" y="4204927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AMM</a:t>
            </a:r>
            <a:endParaRPr lang="fr-FR" sz="2000" dirty="0"/>
          </a:p>
        </p:txBody>
      </p:sp>
      <p:sp>
        <p:nvSpPr>
          <p:cNvPr id="35" name="Rectangle 34"/>
          <p:cNvSpPr/>
          <p:nvPr/>
        </p:nvSpPr>
        <p:spPr>
          <a:xfrm>
            <a:off x="8362425" y="5527748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10 ans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54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Effets indésirables : cas de l’aspirine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33" t="39283" r="2984" b="10251"/>
          <a:stretch/>
        </p:blipFill>
        <p:spPr>
          <a:xfrm>
            <a:off x="220983" y="1052052"/>
            <a:ext cx="11754707" cy="3460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3292" t="46737" r="60608" b="50395"/>
          <a:stretch/>
        </p:blipFill>
        <p:spPr>
          <a:xfrm>
            <a:off x="429671" y="5289754"/>
            <a:ext cx="11332657" cy="50144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62116" y="1582994"/>
            <a:ext cx="4345858" cy="1474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8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pH du système digestif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EE425AF-4DD3-4FEC-819A-BA5CCCD5867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05" y="811839"/>
            <a:ext cx="5633189" cy="60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smtClean="0">
                <a:solidFill>
                  <a:srgbClr val="0070C0"/>
                </a:solidFill>
              </a:rPr>
              <a:t>Différentes </a:t>
            </a:r>
            <a:r>
              <a:rPr lang="fr-FR" sz="3600" b="1" smtClean="0">
                <a:solidFill>
                  <a:srgbClr val="0070C0"/>
                </a:solidFill>
              </a:rPr>
              <a:t>méthodes d’extraction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</a:t>
            </a:r>
            <a:r>
              <a:rPr lang="fr-FR" sz="3600" b="1" dirty="0" err="1" smtClean="0">
                <a:solidFill>
                  <a:srgbClr val="0070C0"/>
                </a:solidFill>
              </a:rPr>
              <a:t>Hydrodistillation</a:t>
            </a:r>
            <a:r>
              <a:rPr lang="fr-FR" sz="3600" b="1" dirty="0" smtClean="0">
                <a:solidFill>
                  <a:srgbClr val="0070C0"/>
                </a:solidFill>
              </a:rPr>
              <a:t> de la lavande 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42" y="914398"/>
            <a:ext cx="4710448" cy="3518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8639" t="29874" r="38861" b="20675"/>
          <a:stretch/>
        </p:blipFill>
        <p:spPr>
          <a:xfrm>
            <a:off x="220983" y="914399"/>
            <a:ext cx="6641104" cy="35187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745138"/>
            <a:ext cx="1905000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Extraction de l’eugénol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836" t="26498" r="39715" b="21013"/>
          <a:stretch/>
        </p:blipFill>
        <p:spPr>
          <a:xfrm>
            <a:off x="7545563" y="1019553"/>
            <a:ext cx="4430127" cy="5578016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23060"/>
              </p:ext>
            </p:extLst>
          </p:nvPr>
        </p:nvGraphicFramePr>
        <p:xfrm>
          <a:off x="220983" y="2348882"/>
          <a:ext cx="6683736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61265"/>
                <a:gridCol w="1412112"/>
                <a:gridCol w="1574157"/>
                <a:gridCol w="1736202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Eau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Ethanol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Ether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Solubilité de l’eugénol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Peu soluble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Soluble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Soluble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Densité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1,0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0,79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0,71</a:t>
                      </a:r>
                      <a:endParaRPr lang="fr-F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Miscibilité</a:t>
                      </a:r>
                      <a:r>
                        <a:rPr lang="fr-FR" sz="2800" baseline="0" dirty="0" smtClean="0">
                          <a:solidFill>
                            <a:schemeClr val="accent5"/>
                          </a:solidFill>
                        </a:rPr>
                        <a:t> avec l’eau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Miscible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Non miscible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du paracétamol – Equation de réaction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220983" y="2068207"/>
            <a:ext cx="11754707" cy="2873629"/>
            <a:chOff x="220983" y="1014911"/>
            <a:chExt cx="11754707" cy="287362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252" y="1701905"/>
              <a:ext cx="1690438" cy="1456022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602" y="1815949"/>
              <a:ext cx="1898248" cy="1227929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834" y="1494495"/>
              <a:ext cx="3483980" cy="187082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" y="1014911"/>
              <a:ext cx="1094252" cy="283001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510635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1020" y="1922081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8444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→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8389" y="3365320"/>
              <a:ext cx="2670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accent5"/>
                  </a:solidFill>
                </a:rPr>
                <a:t>Paracétamol</a:t>
              </a:r>
              <a:endParaRPr lang="fr-FR" sz="2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169</Words>
  <Application>Microsoft Office PowerPoint</Application>
  <PresentationFormat>Grand écran</PresentationFormat>
  <Paragraphs>61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LC11 : Molécules de la santé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86</cp:revision>
  <dcterms:created xsi:type="dcterms:W3CDTF">2019-10-10T16:45:18Z</dcterms:created>
  <dcterms:modified xsi:type="dcterms:W3CDTF">2020-02-12T10:09:04Z</dcterms:modified>
</cp:coreProperties>
</file>