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37" autoAdjust="0"/>
  </p:normalViewPr>
  <p:slideViewPr>
    <p:cSldViewPr snapToGrid="0">
      <p:cViewPr varScale="1">
        <p:scale>
          <a:sx n="107" d="100"/>
          <a:sy n="107" d="100"/>
        </p:scale>
        <p:origin x="6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5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7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9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5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9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8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8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2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6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451B-073C-4FAC-8D0B-6648421A7945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73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0" y="3056527"/>
            <a:ext cx="10363731" cy="1092686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 smtClean="0">
                <a:solidFill>
                  <a:srgbClr val="0070C0"/>
                </a:solidFill>
              </a:rPr>
              <a:t>LP03 : Notion de viscosité d’un fluide 		Ecoulement visqueux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Existence de contraintes tangentielles dans un fluide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3341" t="24422" r="12228" b="29505"/>
          <a:stretch/>
        </p:blipFill>
        <p:spPr>
          <a:xfrm>
            <a:off x="949105" y="1964602"/>
            <a:ext cx="10293790" cy="315966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999045" y="6488668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Sanz, 2016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5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Viscosité de quelques fluides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1049443"/>
                  </p:ext>
                </p:extLst>
              </p:nvPr>
            </p:nvGraphicFramePr>
            <p:xfrm>
              <a:off x="1553882" y="2403540"/>
              <a:ext cx="9084235" cy="229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81835"/>
                    <a:gridCol w="1625600"/>
                    <a:gridCol w="1625600"/>
                    <a:gridCol w="1625600"/>
                    <a:gridCol w="16256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Fluide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Unité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Eau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Air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Glycérine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 smtClean="0"/>
                            <a:t>Viscosité dynamique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Pl</m:t>
                                </m:r>
                              </m:oMath>
                            </m:oMathPara>
                          </a14:m>
                          <a:endParaRPr lang="fr-FR" i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kg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p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p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1,0.10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1,8.10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1,4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 smtClean="0"/>
                            <a:t>Masse volumique</a:t>
                          </a:r>
                          <a:endParaRPr lang="fr-FR" b="1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kg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p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1,0.10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1,3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1,3.10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 smtClean="0"/>
                            <a:t>Viscosité</a:t>
                          </a:r>
                          <a:r>
                            <a:rPr lang="fr-FR" b="1" baseline="0" dirty="0" smtClean="0"/>
                            <a:t> cinématique</a:t>
                          </a:r>
                          <a:endParaRPr lang="fr-FR" b="1" i="1" baseline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baseline="0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p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p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1,0.10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1,4.10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1,1.10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1049443"/>
                  </p:ext>
                </p:extLst>
              </p:nvPr>
            </p:nvGraphicFramePr>
            <p:xfrm>
              <a:off x="1553882" y="2403540"/>
              <a:ext cx="9084235" cy="229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81835"/>
                    <a:gridCol w="1625600"/>
                    <a:gridCol w="1625600"/>
                    <a:gridCol w="1625600"/>
                    <a:gridCol w="16256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Fluide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Unité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Eau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Air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Glycérine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36" t="-62857" r="-252830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59176" t="-62857" r="-301498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59176" t="-62857" r="-201498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59176" t="-62857" r="-101498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59176" t="-62857" r="-1498" b="-202857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36" t="-161321" r="-252830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59176" t="-161321" r="-301498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59176" t="-161321" r="-201498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59176" t="-161321" r="-101498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59176" t="-161321" r="-1498" b="-100943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36" t="-263810" r="-252830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59176" t="-263810" r="-301498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59176" t="-263810" r="-201498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59176" t="-263810" r="-101498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59176" t="-263810" r="-1498" b="-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9407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Conditions aux limites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5294578"/>
                  </p:ext>
                </p:extLst>
              </p:nvPr>
            </p:nvGraphicFramePr>
            <p:xfrm>
              <a:off x="1051858" y="4026152"/>
              <a:ext cx="10088283" cy="1823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81835"/>
                    <a:gridCol w="2058895"/>
                    <a:gridCol w="1945341"/>
                    <a:gridCol w="350221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Interface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Vitesse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Pression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Contrainte tangentielle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 smtClean="0"/>
                            <a:t>Paroi solide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paroi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i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paroi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paroi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 smtClean="0"/>
                            <a:t>Fluides</a:t>
                          </a:r>
                          <a:endParaRPr lang="fr-FR" b="1" i="1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i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5294578"/>
                  </p:ext>
                </p:extLst>
              </p:nvPr>
            </p:nvGraphicFramePr>
            <p:xfrm>
              <a:off x="1051858" y="4026152"/>
              <a:ext cx="10088283" cy="1823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81835"/>
                    <a:gridCol w="2058895"/>
                    <a:gridCol w="1945341"/>
                    <a:gridCol w="350221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Interface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Vitesse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Pression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Contrainte tangentielle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707771">
                    <a:tc>
                      <a:txBody>
                        <a:bodyPr/>
                        <a:lstStyle/>
                        <a:p>
                          <a:r>
                            <a:rPr lang="fr-FR" b="1" dirty="0" smtClean="0"/>
                            <a:t>Paroi solide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25740" t="-56897" r="-265680" b="-1077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39185" t="-56897" r="-181505" b="-1077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88174" t="-56897" r="-696" b="-107759"/>
                          </a:stretch>
                        </a:blipFill>
                      </a:tcPr>
                    </a:tc>
                  </a:tr>
                  <a:tr h="744982">
                    <a:tc>
                      <a:txBody>
                        <a:bodyPr/>
                        <a:lstStyle/>
                        <a:p>
                          <a:r>
                            <a:rPr lang="fr-FR" b="1" dirty="0" smtClean="0"/>
                            <a:t>Fluides</a:t>
                          </a:r>
                          <a:endParaRPr lang="fr-FR" b="1" i="1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25740" t="-147967" r="-265680" b="-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39185" t="-147967" r="-181505" b="-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88174" t="-147967" r="-696" b="-16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17" name="Groupe 16"/>
          <p:cNvGrpSpPr/>
          <p:nvPr/>
        </p:nvGrpSpPr>
        <p:grpSpPr>
          <a:xfrm>
            <a:off x="4665405" y="1238865"/>
            <a:ext cx="4441512" cy="2257372"/>
            <a:chOff x="4665405" y="1238865"/>
            <a:chExt cx="4441512" cy="2257372"/>
          </a:xfrm>
        </p:grpSpPr>
        <p:sp>
          <p:nvSpPr>
            <p:cNvPr id="16" name="Rectangle 15"/>
            <p:cNvSpPr/>
            <p:nvPr/>
          </p:nvSpPr>
          <p:spPr>
            <a:xfrm>
              <a:off x="4665405" y="2367551"/>
              <a:ext cx="3083859" cy="1128686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65405" y="1238865"/>
              <a:ext cx="3083859" cy="1128686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/>
            <p:cNvCxnSpPr/>
            <p:nvPr/>
          </p:nvCxnSpPr>
          <p:spPr>
            <a:xfrm flipV="1">
              <a:off x="4665406" y="2367552"/>
              <a:ext cx="3083859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 flipH="1" flipV="1">
              <a:off x="8386917" y="1685851"/>
              <a:ext cx="0" cy="72000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 flipV="1">
              <a:off x="8386917" y="2405851"/>
              <a:ext cx="720000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8923598" y="2444150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3598" y="2444150"/>
                  <a:ext cx="183319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8122269" y="1663982"/>
                  <a:ext cx="1690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" name="ZoneTexte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2269" y="1663982"/>
                  <a:ext cx="16908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1429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ZoneTexte 12"/>
            <p:cNvSpPr txBox="1"/>
            <p:nvPr/>
          </p:nvSpPr>
          <p:spPr>
            <a:xfrm>
              <a:off x="5744706" y="1618541"/>
              <a:ext cx="925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1"/>
                  </a:solidFill>
                </a:rPr>
                <a:t>Fluide 1</a:t>
              </a:r>
              <a:endParaRPr lang="fr-FR" dirty="0">
                <a:solidFill>
                  <a:schemeClr val="accent1"/>
                </a:solidFill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5409198" y="2747227"/>
              <a:ext cx="1596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1"/>
                  </a:solidFill>
                </a:rPr>
                <a:t>Paroi / Fluide 2</a:t>
              </a:r>
              <a:endParaRPr lang="fr-FR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44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Loi de Poiseuille et expérience de Reynolds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2924751" y="1494504"/>
                <a:ext cx="1973361" cy="601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751" y="1494504"/>
                <a:ext cx="1973361" cy="6015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/>
          <p:cNvSpPr txBox="1"/>
          <p:nvPr/>
        </p:nvSpPr>
        <p:spPr>
          <a:xfrm>
            <a:off x="220983" y="1125172"/>
            <a:ext cx="182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Loi de </a:t>
            </a:r>
            <a:r>
              <a:rPr lang="fr-FR" b="1" dirty="0" smtClean="0">
                <a:solidFill>
                  <a:schemeClr val="accent1"/>
                </a:solidFill>
              </a:rPr>
              <a:t>Poiseuille</a:t>
            </a:r>
            <a:r>
              <a:rPr lang="fr-FR" dirty="0" smtClean="0">
                <a:solidFill>
                  <a:schemeClr val="accent1"/>
                </a:solidFill>
              </a:rPr>
              <a:t> :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20983" y="3214527"/>
            <a:ext cx="1902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2"/>
                </a:solidFill>
              </a:rPr>
              <a:t>Vitesse moyenne :</a:t>
            </a:r>
            <a:endParaRPr lang="fr-FR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2920263" y="3583858"/>
                <a:ext cx="1977849" cy="602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fr-F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263" y="3583858"/>
                <a:ext cx="1977849" cy="602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ZoneTexte 19"/>
          <p:cNvSpPr txBox="1"/>
          <p:nvPr/>
        </p:nvSpPr>
        <p:spPr>
          <a:xfrm>
            <a:off x="220983" y="5303882"/>
            <a:ext cx="22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Nombre de Reynolds :</a:t>
            </a:r>
            <a:endParaRPr lang="fr-FR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2920263" y="5673214"/>
                <a:ext cx="2074093" cy="602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fr-F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fr-F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263" y="5673214"/>
                <a:ext cx="2074093" cy="602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435" y="1795259"/>
            <a:ext cx="4876800" cy="3838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0657444" y="2096015"/>
                <a:ext cx="13182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fr-F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&lt;2000</m:t>
                      </m:r>
                    </m:oMath>
                  </m:oMathPara>
                </a14:m>
                <a:endParaRPr lang="fr-F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7444" y="2096015"/>
                <a:ext cx="131824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660651" y="3515858"/>
                <a:ext cx="13150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≈2000</m:t>
                      </m:r>
                    </m:oMath>
                  </m:oMathPara>
                </a14:m>
                <a:endParaRPr lang="fr-F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0651" y="3515858"/>
                <a:ext cx="131503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0657444" y="4935701"/>
                <a:ext cx="13182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fr-F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&gt;2000</m:t>
                      </m:r>
                    </m:oMath>
                  </m:oMathPara>
                </a14:m>
                <a:endParaRPr lang="fr-F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7444" y="4935701"/>
                <a:ext cx="131824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ZoneTexte 24"/>
          <p:cNvSpPr txBox="1"/>
          <p:nvPr/>
        </p:nvSpPr>
        <p:spPr>
          <a:xfrm>
            <a:off x="11467122" y="648520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>
                <a:solidFill>
                  <a:schemeClr val="bg1">
                    <a:lumMod val="50000"/>
                  </a:schemeClr>
                </a:solidFill>
              </a:rPr>
              <a:t>Cnam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/>
          <a:srcRect l="19652" t="8608" r="20158" b="16962"/>
          <a:stretch/>
        </p:blipFill>
        <p:spPr>
          <a:xfrm>
            <a:off x="1703467" y="747252"/>
            <a:ext cx="8785066" cy="6110748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Coefficient de trainée autour d’une sphère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6" t="13079" r="20926" b="10450"/>
          <a:stretch/>
        </p:blipFill>
        <p:spPr>
          <a:xfrm>
            <a:off x="3175756" y="4286309"/>
            <a:ext cx="1377373" cy="121087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206" y="4286309"/>
            <a:ext cx="1614504" cy="12108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352" y="1094064"/>
            <a:ext cx="1925968" cy="118521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214" y="2591747"/>
            <a:ext cx="2302897" cy="121087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999045" y="6488668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Sanz, 2016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15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113</Words>
  <Application>Microsoft Office PowerPoint</Application>
  <PresentationFormat>Grand écran</PresentationFormat>
  <Paragraphs>58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Thème Office</vt:lpstr>
      <vt:lpstr>LP03 : Notion de viscosité d’un fluide   Ecoulement visqueux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LP17 Interférences à deux ondes en optique</dc:title>
  <dc:creator>remi</dc:creator>
  <cp:lastModifiedBy>remi</cp:lastModifiedBy>
  <cp:revision>26</cp:revision>
  <dcterms:created xsi:type="dcterms:W3CDTF">2019-10-10T16:45:18Z</dcterms:created>
  <dcterms:modified xsi:type="dcterms:W3CDTF">2020-04-19T08:26:08Z</dcterms:modified>
</cp:coreProperties>
</file>