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LP05 : Phénomènes </a:t>
            </a:r>
            <a:r>
              <a:rPr lang="fr-FR" b="1" dirty="0" err="1" smtClean="0">
                <a:solidFill>
                  <a:srgbClr val="0070C0"/>
                </a:solidFill>
              </a:rPr>
              <a:t>interfaciaux</a:t>
            </a:r>
            <a:r>
              <a:rPr lang="fr-FR" b="1" dirty="0" smtClean="0">
                <a:solidFill>
                  <a:srgbClr val="0070C0"/>
                </a:solidFill>
              </a:rPr>
              <a:t> 			impliquant des fluides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Surface minimale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0" y="1536997"/>
            <a:ext cx="6007510" cy="4503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1494504"/>
            <a:ext cx="5541011" cy="4546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Quelques valeurs du coefficient de tension superficielle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740154"/>
                  </p:ext>
                </p:extLst>
              </p:nvPr>
            </p:nvGraphicFramePr>
            <p:xfrm>
              <a:off x="2032000" y="2969615"/>
              <a:ext cx="8128002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755"/>
                    <a:gridCol w="2320413"/>
                    <a:gridCol w="1607095"/>
                    <a:gridCol w="2466739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𝐞𝐕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p>
                                    <m:r>
                                      <a:rPr lang="fr-FR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Huile-Air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Van</a:t>
                          </a:r>
                          <a:r>
                            <a:rPr lang="fr-FR" baseline="0" dirty="0" smtClean="0"/>
                            <a:t> der </a:t>
                          </a:r>
                          <a:r>
                            <a:rPr lang="fr-FR" baseline="0" dirty="0" err="1" smtClean="0"/>
                            <a:t>Walls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1/40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Eau</a:t>
                          </a:r>
                          <a:r>
                            <a:rPr lang="fr-FR" baseline="0" dirty="0" smtClean="0"/>
                            <a:t>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Liaisons</a:t>
                          </a:r>
                          <a:r>
                            <a:rPr lang="fr-FR" baseline="0" dirty="0" smtClean="0"/>
                            <a:t> hydrogène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0,072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Mercure-Air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0,49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740154"/>
                  </p:ext>
                </p:extLst>
              </p:nvPr>
            </p:nvGraphicFramePr>
            <p:xfrm>
              <a:off x="2032000" y="2969615"/>
              <a:ext cx="8128002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755"/>
                    <a:gridCol w="2320413"/>
                    <a:gridCol w="1607095"/>
                    <a:gridCol w="2466739"/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2273" t="-8197" r="-1549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9630" t="-8197" r="-98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Huile-Air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Van</a:t>
                          </a:r>
                          <a:r>
                            <a:rPr lang="fr-FR" baseline="0" dirty="0" smtClean="0"/>
                            <a:t> der </a:t>
                          </a:r>
                          <a:r>
                            <a:rPr lang="fr-FR" baseline="0" dirty="0" err="1" smtClean="0"/>
                            <a:t>Walls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2273" t="-108197" r="-1549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9630" t="-108197" r="-98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Eau</a:t>
                          </a:r>
                          <a:r>
                            <a:rPr lang="fr-FR" baseline="0" dirty="0" smtClean="0"/>
                            <a:t>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Liaisons</a:t>
                          </a:r>
                          <a:r>
                            <a:rPr lang="fr-FR" baseline="0" dirty="0" smtClean="0"/>
                            <a:t> hydrogène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2273" t="-208197" r="-1549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9630" t="-208197" r="-98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Mercure-Air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2273" t="-308197" r="-1549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9630" t="-308197" r="-98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04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Loi de Jurin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931" t="16370" r="81584" b="19208"/>
          <a:stretch/>
        </p:blipFill>
        <p:spPr>
          <a:xfrm>
            <a:off x="220983" y="1594086"/>
            <a:ext cx="2009869" cy="44180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25" y="2167626"/>
            <a:ext cx="4939445" cy="3271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20" y="2167626"/>
            <a:ext cx="4439637" cy="3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Mouillage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35" y="2208281"/>
            <a:ext cx="4469011" cy="2897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3327695"/>
            <a:ext cx="2630858" cy="1778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 b="3163"/>
          <a:stretch/>
        </p:blipFill>
        <p:spPr>
          <a:xfrm>
            <a:off x="220985" y="2208282"/>
            <a:ext cx="2630858" cy="1044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1" y="2208281"/>
            <a:ext cx="4374149" cy="2897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5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0645" t="44588" r="25484" b="19427"/>
          <a:stretch/>
        </p:blipFill>
        <p:spPr>
          <a:xfrm>
            <a:off x="5372554" y="747252"/>
            <a:ext cx="5348748" cy="2467897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Ondes à la surface d’un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0983" y="932134"/>
            <a:ext cx="3012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Hypothèses sur l’écoulement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Parfait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Instationnaire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</a:rPr>
              <a:t>Irrotationnel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Incompressible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Homogène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Perturbation faible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218645" y="3782575"/>
                <a:ext cx="117547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On cherche une solution </a:t>
                </a:r>
                <a:r>
                  <a:rPr lang="fr-FR" dirty="0" err="1" smtClean="0">
                    <a:solidFill>
                      <a:schemeClr val="accent1"/>
                    </a:solidFill>
                  </a:rPr>
                  <a:t>propagative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qui satisfasse l’équation de Laplace de la forme :</a:t>
                </a: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5" y="3782575"/>
                <a:ext cx="11754707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467" t="-3974" b="-4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218645" y="5172112"/>
                <a:ext cx="11754707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Les conditions aux limites en y=0 et y=h donnent :</a:t>
                </a:r>
              </a:p>
              <a:p>
                <a:endParaRPr lang="fr-FR" dirty="0" smtClean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5" y="5172112"/>
                <a:ext cx="11754707" cy="941925"/>
              </a:xfrm>
              <a:prstGeom prst="rect">
                <a:avLst/>
              </a:prstGeom>
              <a:blipFill rotWithShape="0">
                <a:blip r:embed="rId4"/>
                <a:stretch>
                  <a:fillRect l="-467" t="-3226"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0645" t="44588" r="25484" b="19427"/>
          <a:stretch/>
        </p:blipFill>
        <p:spPr>
          <a:xfrm>
            <a:off x="5372554" y="747252"/>
            <a:ext cx="5348748" cy="2467897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Ondes à la surface d’un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0983" y="932134"/>
            <a:ext cx="3012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Hypothèses sur l’écoulement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Parfait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Instationnaire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</a:rPr>
              <a:t>Irrotationnel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Incompressible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Homogène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Perturbation faible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18645" y="3782575"/>
                <a:ext cx="11754707" cy="121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L’équation d’Euler linéarisée donne la relation de Bernoulli sur le potentiel des vitesse :</a:t>
                </a:r>
              </a:p>
              <a:p>
                <a:endParaRPr lang="fr-FR" b="1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𝑔𝑦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cste</m:t>
                      </m:r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5" y="3782575"/>
                <a:ext cx="11754707" cy="1219757"/>
              </a:xfrm>
              <a:prstGeom prst="rect">
                <a:avLst/>
              </a:prstGeom>
              <a:blipFill rotWithShape="0">
                <a:blip r:embed="rId3"/>
                <a:stretch>
                  <a:fillRect l="-467" t="-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18645" y="5172112"/>
                <a:ext cx="11754707" cy="154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En utilisant la loi de Laplace pour relier la pression sous l’interface à sa déformation, on trouve finalement la relation de dispersion des ondes </a:t>
                </a:r>
                <a:r>
                  <a:rPr lang="fr-FR" dirty="0" err="1" smtClean="0">
                    <a:solidFill>
                      <a:schemeClr val="accent1"/>
                    </a:solidFill>
                  </a:rPr>
                  <a:t>gravito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-capillaires :</a:t>
                </a: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𝑔𝑘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5" y="5172112"/>
                <a:ext cx="11754707" cy="1545680"/>
              </a:xfrm>
              <a:prstGeom prst="rect">
                <a:avLst/>
              </a:prstGeom>
              <a:blipFill rotWithShape="0">
                <a:blip r:embed="rId4"/>
                <a:stretch>
                  <a:fillRect l="-467" t="-19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150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LP05 : Phénomènes interfaciaux    impliquant des fluides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27</cp:revision>
  <dcterms:created xsi:type="dcterms:W3CDTF">2019-10-10T16:45:18Z</dcterms:created>
  <dcterms:modified xsi:type="dcterms:W3CDTF">2020-04-20T09:22:07Z</dcterms:modified>
</cp:coreProperties>
</file>