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2" r:id="rId3"/>
    <p:sldId id="273" r:id="rId4"/>
    <p:sldId id="263" r:id="rId5"/>
    <p:sldId id="264" r:id="rId6"/>
    <p:sldId id="266" r:id="rId7"/>
    <p:sldId id="268" r:id="rId8"/>
    <p:sldId id="270" r:id="rId9"/>
    <p:sldId id="271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79CC93D-E52E-4D84-901B-11D7331DD495}">
          <p14:sldIdLst/>
        </p14:section>
        <p14:section name="Vue d’ensemble et objectifs" id="{ABA716BF-3A5C-4ADB-94C9-CFEF84EBA240}">
          <p14:sldIdLst>
            <p14:sldId id="274"/>
            <p14:sldId id="272"/>
            <p14:sldId id="273"/>
            <p14:sldId id="263"/>
            <p14:sldId id="264"/>
            <p14:sldId id="266"/>
            <p14:sldId id="268"/>
            <p14:sldId id="270"/>
            <p14:sldId id="271"/>
          </p14:sldIdLst>
        </p14:section>
        <p14:section name="Sujet 1" id="{6D9936A3-3945-4757-BC8B-B5C252D8E036}">
          <p14:sldIdLst/>
        </p14:section>
        <p14:section name="Exemples de diapositives pour les effets visuels" id="{BAB3A466-96C9-4230-9978-795378D75699}">
          <p14:sldIdLst/>
        </p14:section>
        <p14:section name="Étude de cas" id="{8C0305C9-B152-4FBA-A789-FE1976D53990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2" d="100"/>
          <a:sy n="62" d="100"/>
        </p:scale>
        <p:origin x="17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0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17/09/2020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44909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4118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02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82754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78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418616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26027463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207698224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  <p:extLst>
      <p:ext uri="{BB962C8B-B14F-4D97-AF65-F5344CB8AC3E}">
        <p14:creationId xmlns:p14="http://schemas.microsoft.com/office/powerpoint/2010/main" val="24852662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17/09/2020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17/09/2020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643118912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17/09/2020</a:t>
            </a:fld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87227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501555912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038613610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714096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62106876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487670651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40306728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 smtClean="0"/>
              <a:pPr/>
              <a:t>17/09/2020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9168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651" r:id="rId18"/>
    <p:sldLayoutId id="2147483650" r:id="rId19"/>
    <p:sldLayoutId id="2147483663" r:id="rId20"/>
  </p:sldLayoutIdLst>
  <p:transition spd="slow"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204864"/>
            <a:ext cx="7128792" cy="1280890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L’évaluation </a:t>
            </a:r>
            <a:b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ou les évaluations</a:t>
            </a:r>
          </a:p>
        </p:txBody>
      </p:sp>
    </p:spTree>
    <p:extLst>
      <p:ext uri="{BB962C8B-B14F-4D97-AF65-F5344CB8AC3E}">
        <p14:creationId xmlns:p14="http://schemas.microsoft.com/office/powerpoint/2010/main" val="197368854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6120680" cy="1143000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Définition de l’évaluation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00" y="1268760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Évaluer consiste à porter un jugement de valeur sur le travail fourni à partir d’un objectif et en vue de prendre une décision.</a:t>
            </a: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Cette décision peut être :</a:t>
            </a: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- De revoir la stratégie de la séquence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- De revoir les modalités d’évaluation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- De modifier l’objectif et ses modalités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- De proposer de nouvelles activités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(approfondissement/soutien en classe/aide personnalisée)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- De passer à la séquence suivante</a:t>
            </a:r>
          </a:p>
          <a:p>
            <a:pPr marL="285750" indent="-285750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75079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725" y="188640"/>
            <a:ext cx="8077200" cy="72008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Pourquoi évaluer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06892" y="1124745"/>
            <a:ext cx="812960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Pour savoir si la construction des prérequis est là, si la maîtrise de la compétence est bien engagée, si la compétence est acquise.</a:t>
            </a:r>
          </a:p>
          <a:p>
            <a:pPr algn="just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Il faut se donner les moyens de vérifier, c'est-à-dire définir des indices de réussite ou d’acquisition de la compétence.</a:t>
            </a:r>
          </a:p>
          <a:p>
            <a:pPr marL="285750" indent="-285750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Quelques objectifs premiers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Repérer les élèves qui sont en difficulté sur l’acquisition et la maitrise des compétences.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Analyser les difficultés rencontrées par ces élèves.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Mieux différencier sa pédagogie.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Mettre en place des dispositifs d’accompagnement, d’aide, de soutien.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Assurer la continuité et la cohérence des apprentissages.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Renseigner l’administration et les parents sur le positionnement et l’évolution des élèves.</a:t>
            </a:r>
          </a:p>
        </p:txBody>
      </p:sp>
    </p:spTree>
    <p:extLst>
      <p:ext uri="{BB962C8B-B14F-4D97-AF65-F5344CB8AC3E}">
        <p14:creationId xmlns:p14="http://schemas.microsoft.com/office/powerpoint/2010/main" val="1435608690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 noGrp="1"/>
          </p:cNvSpPr>
          <p:nvPr>
            <p:ph type="title"/>
          </p:nvPr>
        </p:nvSpPr>
        <p:spPr>
          <a:xfrm>
            <a:off x="1331640" y="476672"/>
            <a:ext cx="74949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différentes pratiques d’évaluation - </a:t>
            </a:r>
            <a:r>
              <a:rPr lang="fr-F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quels moments ?</a:t>
            </a:r>
            <a:endParaRPr lang="fr-FR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1115616" y="3068960"/>
            <a:ext cx="7416824" cy="100811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59832" y="335699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F O R M A T I O 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5536" y="258900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411760" y="407707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Formative</a:t>
            </a:r>
            <a:endParaRPr lang="fr-FR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51716" y="2635682"/>
            <a:ext cx="196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Sommative</a:t>
            </a:r>
            <a:endParaRPr lang="fr-FR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16216" y="4226604"/>
            <a:ext cx="2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Certificative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24287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331640" y="18864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objectifs ?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353344" y="1083514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diagnostique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3520"/>
              </p:ext>
            </p:extLst>
          </p:nvPr>
        </p:nvGraphicFramePr>
        <p:xfrm>
          <a:off x="467544" y="2132856"/>
          <a:ext cx="8568952" cy="36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723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603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37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Objectifs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Intérêt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66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 peut s’envisager en début d’année, ou au début d’une séquence.</a:t>
                      </a:r>
                    </a:p>
                    <a:p>
                      <a:pPr algn="l"/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-Prévoir</a:t>
                      </a:r>
                    </a:p>
                    <a:p>
                      <a:pPr algn="l"/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-Diagnostiquer</a:t>
                      </a:r>
                    </a:p>
                    <a:p>
                      <a:pPr algn="l"/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-Etat des lieux</a:t>
                      </a:r>
                    </a:p>
                    <a:p>
                      <a:pPr algn="l"/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-Evaluer les prérequis</a:t>
                      </a:r>
                    </a:p>
                    <a:p>
                      <a:pPr algn="l"/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-Analyser les erreurs</a:t>
                      </a:r>
                    </a:p>
                    <a:p>
                      <a:pPr algn="l"/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-Adapter l’apprentissage</a:t>
                      </a:r>
                    </a:p>
                    <a:p>
                      <a:pPr algn="l"/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-Remédier</a:t>
                      </a:r>
                    </a:p>
                    <a:p>
                      <a:pPr algn="l"/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-Orienter</a:t>
                      </a:r>
                    </a:p>
                    <a:p>
                      <a:pPr algn="l"/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-Ajuster les </a:t>
                      </a:r>
                    </a:p>
                    <a:p>
                      <a:pPr algn="l"/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stratégies d’enseignement</a:t>
                      </a:r>
                    </a:p>
                    <a:p>
                      <a:pPr algn="l"/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50534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59632" y="18864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objectifs  ?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339752" y="804139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formative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29848"/>
              </p:ext>
            </p:extLst>
          </p:nvPr>
        </p:nvGraphicFramePr>
        <p:xfrm>
          <a:off x="575556" y="1513585"/>
          <a:ext cx="8496944" cy="53754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7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7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321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9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Objectifs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Intérêt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35387"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 se pratique en cours d’apprentissage</a:t>
                      </a:r>
                    </a:p>
                    <a:p>
                      <a:pPr algn="l"/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-Repérer les difficultés, les obstacles rencontrés par les élèves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-Soutenir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-Clarifier l’apprentissage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-Donner du sens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-Savoir ce que l’on sait, où l’on en est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-Repérer</a:t>
                      </a:r>
                      <a:r>
                        <a:rPr lang="fr-FR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les acquis.</a:t>
                      </a:r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 permet une 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diversification des aides apportées à l’élève en valorisant les efforts et en 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s’efforçant d’assurer un suivi personnalisé.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 permet de vérifier la compréhension en cours de 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46633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75656" y="18864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objectifs  ?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71700" y="834971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Evaluation sommative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43365"/>
              </p:ext>
            </p:extLst>
          </p:nvPr>
        </p:nvGraphicFramePr>
        <p:xfrm>
          <a:off x="699845" y="1628800"/>
          <a:ext cx="8136904" cy="499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59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245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Objectifs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Intérêt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3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 se pratique à la fin d’un apprentissage</a:t>
                      </a:r>
                    </a:p>
                    <a:p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-Dresser un bilan, par </a:t>
                      </a:r>
                      <a:r>
                        <a:rPr lang="fr-F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niveau de maîtrise</a:t>
                      </a:r>
                      <a:r>
                        <a:rPr lang="fr-FR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 compétences/ </a:t>
                      </a:r>
                      <a:r>
                        <a:rPr lang="fr-FR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 </a:t>
                      </a: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note, des </a:t>
                      </a:r>
                      <a:r>
                        <a:rPr lang="fr-F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objectifs </a:t>
                      </a: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atteints.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-Positionner, comparer.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-Accompagner, aider.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-Réajuster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-Communiquer des résultats à la famille, à l’élève, à l’administration.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Etablir un bilan ponctuel de ce que l’élève a appris.</a:t>
                      </a:r>
                    </a:p>
                    <a:p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 peut porter sur un certain nombre d’apprentissages successifs.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2310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547664" y="11663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objectifs  ?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95736" y="837582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Certificative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56195"/>
              </p:ext>
            </p:extLst>
          </p:nvPr>
        </p:nvGraphicFramePr>
        <p:xfrm>
          <a:off x="827584" y="1700808"/>
          <a:ext cx="7848872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386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779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942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Objectifs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Intérêt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4261"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Epreuve d’examen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pratique à la fin d’une formation</a:t>
                      </a:r>
                    </a:p>
                    <a:p>
                      <a:pPr algn="l"/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-Elle permet par un sondage probant, </a:t>
                      </a: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valider un niveau de formation. </a:t>
                      </a:r>
                    </a:p>
                    <a:p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-De faire un bilan des compétences acquises.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-Positionne le degré auquel les objectifs ont été atteints par comparaison</a:t>
                      </a:r>
                      <a:r>
                        <a:rPr lang="fr-FR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avec les attendus.</a:t>
                      </a:r>
                    </a:p>
                    <a:p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0185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 noGrp="1"/>
          </p:cNvSpPr>
          <p:nvPr>
            <p:ph type="title"/>
          </p:nvPr>
        </p:nvSpPr>
        <p:spPr>
          <a:xfrm>
            <a:off x="1475656" y="461417"/>
            <a:ext cx="736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Quelques questions à se poser !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331640" y="1484784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A quoi va servir cette évaluation ?</a:t>
            </a:r>
          </a:p>
          <a:p>
            <a:pPr marL="571500" indent="-571500">
              <a:buFontTx/>
              <a:buChar char="-"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A quoi/ à qui les résultats sont-ils destinés ?</a:t>
            </a:r>
          </a:p>
          <a:p>
            <a:pPr marL="571500" indent="-571500">
              <a:buFontTx/>
              <a:buChar char="-"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Qu’est-ce qui est évalué ?</a:t>
            </a:r>
          </a:p>
          <a:p>
            <a:pPr marL="571500" indent="-571500">
              <a:buFontTx/>
              <a:buChar char="-"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Qui évalue ?</a:t>
            </a:r>
          </a:p>
          <a:p>
            <a:pPr marL="571500" indent="-571500">
              <a:buFontTx/>
              <a:buChar char="-"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Quand évaluer ?</a:t>
            </a:r>
          </a:p>
          <a:p>
            <a:pPr marL="571500" indent="-571500">
              <a:buFontTx/>
              <a:buChar char="-"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Comment ?</a:t>
            </a:r>
          </a:p>
        </p:txBody>
      </p:sp>
    </p:spTree>
    <p:extLst>
      <p:ext uri="{BB962C8B-B14F-4D97-AF65-F5344CB8AC3E}">
        <p14:creationId xmlns:p14="http://schemas.microsoft.com/office/powerpoint/2010/main" val="3460240743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530</Words>
  <Application>Microsoft Office PowerPoint</Application>
  <PresentationFormat>Affichage à l'écran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Georgia</vt:lpstr>
      <vt:lpstr>Wingdings 3</vt:lpstr>
      <vt:lpstr>Brin</vt:lpstr>
      <vt:lpstr>L’évaluation  … ou les évaluations</vt:lpstr>
      <vt:lpstr>Définition de l’évaluation</vt:lpstr>
      <vt:lpstr>Pourquoi évaluer ?</vt:lpstr>
      <vt:lpstr>Les différentes pratiques d’évaluation - A quels moments ?</vt:lpstr>
      <vt:lpstr>Présentation PowerPoint</vt:lpstr>
      <vt:lpstr>Présentation PowerPoint</vt:lpstr>
      <vt:lpstr>Présentation PowerPoint</vt:lpstr>
      <vt:lpstr>Présentation PowerPoint</vt:lpstr>
      <vt:lpstr>Quelques questions à se poser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2017-02-24T13:49:33Z</dcterms:created>
  <dcterms:modified xsi:type="dcterms:W3CDTF">2020-09-17T05:41:18Z</dcterms:modified>
</cp:coreProperties>
</file>