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1" r:id="rId4"/>
    <p:sldId id="260" r:id="rId5"/>
    <p:sldId id="270" r:id="rId6"/>
    <p:sldId id="261" r:id="rId7"/>
    <p:sldId id="264" r:id="rId8"/>
    <p:sldId id="262" r:id="rId9"/>
    <p:sldId id="263" r:id="rId10"/>
    <p:sldId id="268" r:id="rId11"/>
    <p:sldId id="272"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F547E9-5D5B-45C1-A228-B9C10F94FF6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4992DC-29A8-44EF-8D4B-724A368F0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7174B3A-F0A4-43DD-B6AA-E410478E44EF}"/>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5" name="Espace réservé du pied de page 4">
            <a:extLst>
              <a:ext uri="{FF2B5EF4-FFF2-40B4-BE49-F238E27FC236}">
                <a16:creationId xmlns:a16="http://schemas.microsoft.com/office/drawing/2014/main" id="{502F67C1-3EE1-4550-BC8B-AE6967E540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A7692A-1203-4868-B19D-78F0782A0C1E}"/>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299323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1C2B7-E46F-4515-A2C0-5C7C5DAD320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2BE7493-0489-470C-A531-79BC4404F2D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775507-AF00-4C1C-A20F-2DDD6AEF59E2}"/>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5" name="Espace réservé du pied de page 4">
            <a:extLst>
              <a:ext uri="{FF2B5EF4-FFF2-40B4-BE49-F238E27FC236}">
                <a16:creationId xmlns:a16="http://schemas.microsoft.com/office/drawing/2014/main" id="{0BB3FEF6-1F14-4777-B11D-510482AD8A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0AC63B-E146-4CEF-AF3F-5F2C57C113B4}"/>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371052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F043E78-0BB2-4207-BAA3-F6B7200412E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C267CC5-6E18-4350-9A61-E3905C8309C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4FD832-EBDE-4224-BFDC-66C7B9635A64}"/>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5" name="Espace réservé du pied de page 4">
            <a:extLst>
              <a:ext uri="{FF2B5EF4-FFF2-40B4-BE49-F238E27FC236}">
                <a16:creationId xmlns:a16="http://schemas.microsoft.com/office/drawing/2014/main" id="{692457EE-8A56-4AE9-9BBF-6669F304D4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1ABAB4-8225-4BF4-9E2B-01DEA32DB557}"/>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378690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79647-B463-4C1C-85D1-A6205110FDF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F089BF-9051-4E5A-83E0-7C36BC900B2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E5761C-FD7F-4274-BA0D-3574888EA419}"/>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5" name="Espace réservé du pied de page 4">
            <a:extLst>
              <a:ext uri="{FF2B5EF4-FFF2-40B4-BE49-F238E27FC236}">
                <a16:creationId xmlns:a16="http://schemas.microsoft.com/office/drawing/2014/main" id="{1085DA3B-B58E-47F3-AB90-3D22458C02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26B74F-8082-453B-A670-037FC20B1F0A}"/>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246389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FC54A1-8B8D-4B42-A750-A76E32A57B1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9EB2E0E-A683-4B0C-B4F0-5637FEC1D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6DC09789-820E-4210-A26A-5730973481F2}"/>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5" name="Espace réservé du pied de page 4">
            <a:extLst>
              <a:ext uri="{FF2B5EF4-FFF2-40B4-BE49-F238E27FC236}">
                <a16:creationId xmlns:a16="http://schemas.microsoft.com/office/drawing/2014/main" id="{DAB03A40-1B0D-47B9-AC8C-B99997F9B9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473717-9456-4845-8555-FB4E84CD8B11}"/>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110547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4E1B9B-0572-4873-917E-5F976341DC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40E1785-C802-4A5D-A315-093A917E110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1A2F0F2-2606-46AD-A8E6-8BEE2DD988A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4EC2186-ED89-4899-87BF-D6869C71B665}"/>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6" name="Espace réservé du pied de page 5">
            <a:extLst>
              <a:ext uri="{FF2B5EF4-FFF2-40B4-BE49-F238E27FC236}">
                <a16:creationId xmlns:a16="http://schemas.microsoft.com/office/drawing/2014/main" id="{7FEFBAF5-0F8F-470B-ABFA-7EC422EA896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DD8AEF-3CBE-4C51-85DB-9FDB62BC3786}"/>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282907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109553-96B1-4D7B-A388-3413A9F4CE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E534CC-8D3D-4C06-B5D3-970E6707E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899C2EF-5FC9-4232-80F3-19E00769E0D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D6333E4-5E4F-42EE-96C1-ABC3818FC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6A6F78D-B7D1-4F56-A5D5-38ADD59B2AA5}"/>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E270E81-A833-4294-B23F-5909C480F42B}"/>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8" name="Espace réservé du pied de page 7">
            <a:extLst>
              <a:ext uri="{FF2B5EF4-FFF2-40B4-BE49-F238E27FC236}">
                <a16:creationId xmlns:a16="http://schemas.microsoft.com/office/drawing/2014/main" id="{C3C19934-9474-4025-BB20-CA11A7A86A5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5177D79-6645-4270-9D87-6FECE8FDCEF0}"/>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414995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1659D5-02B9-4746-AB88-2E3DE91B56B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AA48480-7D75-4487-AC82-B4D854918307}"/>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4" name="Espace réservé du pied de page 3">
            <a:extLst>
              <a:ext uri="{FF2B5EF4-FFF2-40B4-BE49-F238E27FC236}">
                <a16:creationId xmlns:a16="http://schemas.microsoft.com/office/drawing/2014/main" id="{BD3563F9-7DA5-46A7-9EF7-5BE269B208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CD7773C-6712-4EE1-9469-2203260DF906}"/>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165541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0F4B69-CA10-4979-A15C-40714042D480}"/>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3" name="Espace réservé du pied de page 2">
            <a:extLst>
              <a:ext uri="{FF2B5EF4-FFF2-40B4-BE49-F238E27FC236}">
                <a16:creationId xmlns:a16="http://schemas.microsoft.com/office/drawing/2014/main" id="{478DAEE1-FB8F-46BE-91AE-2065DD00F60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B189D95-B112-4810-BCD2-8B21360A93D2}"/>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209231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968F0-9E59-4FEE-8550-681E2CF8829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B9CC3FF-1A69-4C8A-AD05-537340ABD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5620169-779F-4045-8406-64143A1A7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68DF4E0-B355-4A08-9EFA-1B02C7E65EDE}"/>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6" name="Espace réservé du pied de page 5">
            <a:extLst>
              <a:ext uri="{FF2B5EF4-FFF2-40B4-BE49-F238E27FC236}">
                <a16:creationId xmlns:a16="http://schemas.microsoft.com/office/drawing/2014/main" id="{C154E74A-7ABC-40FF-B356-F4581BE633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50864D-100A-4BEB-B95B-384C1E083190}"/>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209485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C6D06-E855-43EE-8945-3E5EEEB484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90CEA5E-7BB1-447E-97C7-6769FF975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C064143-936C-4D15-BD80-080E2B8CF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9104E6E-FEB2-47A0-95C6-A21068D971BF}"/>
              </a:ext>
            </a:extLst>
          </p:cNvPr>
          <p:cNvSpPr>
            <a:spLocks noGrp="1"/>
          </p:cNvSpPr>
          <p:nvPr>
            <p:ph type="dt" sz="half" idx="10"/>
          </p:nvPr>
        </p:nvSpPr>
        <p:spPr/>
        <p:txBody>
          <a:bodyPr/>
          <a:lstStyle/>
          <a:p>
            <a:fld id="{017D82E4-F7D6-4A3B-BA7D-811C4A200BBD}" type="datetimeFigureOut">
              <a:rPr lang="fr-FR" smtClean="0"/>
              <a:t>11/02/2021</a:t>
            </a:fld>
            <a:endParaRPr lang="fr-FR"/>
          </a:p>
        </p:txBody>
      </p:sp>
      <p:sp>
        <p:nvSpPr>
          <p:cNvPr id="6" name="Espace réservé du pied de page 5">
            <a:extLst>
              <a:ext uri="{FF2B5EF4-FFF2-40B4-BE49-F238E27FC236}">
                <a16:creationId xmlns:a16="http://schemas.microsoft.com/office/drawing/2014/main" id="{2B47FC05-97B5-48D5-981F-5953CF684D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E0B580-0C91-4EA7-B96F-C03D09DEFDD2}"/>
              </a:ext>
            </a:extLst>
          </p:cNvPr>
          <p:cNvSpPr>
            <a:spLocks noGrp="1"/>
          </p:cNvSpPr>
          <p:nvPr>
            <p:ph type="sldNum" sz="quarter" idx="12"/>
          </p:nvPr>
        </p:nvSpPr>
        <p:spPr/>
        <p:txBody>
          <a:bodyPr/>
          <a:lstStyle/>
          <a:p>
            <a:fld id="{D04E8B5A-C6DB-4FD3-A292-2B8E2A30C040}" type="slidenum">
              <a:rPr lang="fr-FR" smtClean="0"/>
              <a:t>‹N°›</a:t>
            </a:fld>
            <a:endParaRPr lang="fr-FR"/>
          </a:p>
        </p:txBody>
      </p:sp>
    </p:spTree>
    <p:extLst>
      <p:ext uri="{BB962C8B-B14F-4D97-AF65-F5344CB8AC3E}">
        <p14:creationId xmlns:p14="http://schemas.microsoft.com/office/powerpoint/2010/main" val="147948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352AE1-7730-47DD-AF22-D56691866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D9A0497-3982-4E18-8432-E8EB255BF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1900A7-4EEC-4F7C-9AAE-51EAAF8BFD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D82E4-F7D6-4A3B-BA7D-811C4A200BBD}" type="datetimeFigureOut">
              <a:rPr lang="fr-FR" smtClean="0"/>
              <a:t>11/02/2021</a:t>
            </a:fld>
            <a:endParaRPr lang="fr-FR"/>
          </a:p>
        </p:txBody>
      </p:sp>
      <p:sp>
        <p:nvSpPr>
          <p:cNvPr id="5" name="Espace réservé du pied de page 4">
            <a:extLst>
              <a:ext uri="{FF2B5EF4-FFF2-40B4-BE49-F238E27FC236}">
                <a16:creationId xmlns:a16="http://schemas.microsoft.com/office/drawing/2014/main" id="{C15D9E63-A874-42DA-B74B-E5FC9337E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FD24C8D-5B8A-4B14-B1FC-476CAA451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E8B5A-C6DB-4FD3-A292-2B8E2A30C040}" type="slidenum">
              <a:rPr lang="fr-FR" smtClean="0"/>
              <a:t>‹N°›</a:t>
            </a:fld>
            <a:endParaRPr lang="fr-FR"/>
          </a:p>
        </p:txBody>
      </p:sp>
    </p:spTree>
    <p:extLst>
      <p:ext uri="{BB962C8B-B14F-4D97-AF65-F5344CB8AC3E}">
        <p14:creationId xmlns:p14="http://schemas.microsoft.com/office/powerpoint/2010/main" val="216772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9FE8A-0DC9-4F98-BE92-D2380D85E8FE}"/>
              </a:ext>
            </a:extLst>
          </p:cNvPr>
          <p:cNvSpPr>
            <a:spLocks noGrp="1"/>
          </p:cNvSpPr>
          <p:nvPr>
            <p:ph type="ctrTitle"/>
          </p:nvPr>
        </p:nvSpPr>
        <p:spPr/>
        <p:txBody>
          <a:bodyPr/>
          <a:lstStyle/>
          <a:p>
            <a:r>
              <a:rPr lang="fr-FR" dirty="0"/>
              <a:t>Evaluation par compétences </a:t>
            </a:r>
          </a:p>
        </p:txBody>
      </p:sp>
      <p:sp>
        <p:nvSpPr>
          <p:cNvPr id="3" name="Sous-titre 2">
            <a:extLst>
              <a:ext uri="{FF2B5EF4-FFF2-40B4-BE49-F238E27FC236}">
                <a16:creationId xmlns:a16="http://schemas.microsoft.com/office/drawing/2014/main" id="{5D4C7AB5-655F-45D1-BB67-A35A04B64C4B}"/>
              </a:ext>
            </a:extLst>
          </p:cNvPr>
          <p:cNvSpPr>
            <a:spLocks noGrp="1"/>
          </p:cNvSpPr>
          <p:nvPr>
            <p:ph type="subTitle" idx="1"/>
          </p:nvPr>
        </p:nvSpPr>
        <p:spPr/>
        <p:txBody>
          <a:bodyPr>
            <a:normAutofit fontScale="77500" lnSpcReduction="20000"/>
          </a:bodyPr>
          <a:lstStyle/>
          <a:p>
            <a:r>
              <a:rPr lang="fr-FR" dirty="0"/>
              <a:t>Un enjeu d’établissement au service de la personnalisation des parcours</a:t>
            </a:r>
          </a:p>
          <a:p>
            <a:endParaRPr lang="fr-FR" dirty="0"/>
          </a:p>
          <a:p>
            <a:endParaRPr lang="fr-FR" dirty="0"/>
          </a:p>
          <a:p>
            <a:r>
              <a:rPr lang="fr-FR" dirty="0"/>
              <a:t>Sylvie PLAS BOEL , principale collège Jean Moulin , REP+ Brive </a:t>
            </a:r>
          </a:p>
          <a:p>
            <a:r>
              <a:rPr lang="fr-FR" dirty="0"/>
              <a:t>INSPE 11 février 2021 </a:t>
            </a:r>
          </a:p>
        </p:txBody>
      </p:sp>
    </p:spTree>
    <p:extLst>
      <p:ext uri="{BB962C8B-B14F-4D97-AF65-F5344CB8AC3E}">
        <p14:creationId xmlns:p14="http://schemas.microsoft.com/office/powerpoint/2010/main" val="3737496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19AC0-9F2B-4521-A3C3-C63A704FAAF9}"/>
              </a:ext>
            </a:extLst>
          </p:cNvPr>
          <p:cNvSpPr>
            <a:spLocks noGrp="1"/>
          </p:cNvSpPr>
          <p:nvPr>
            <p:ph type="ctrTitle"/>
          </p:nvPr>
        </p:nvSpPr>
        <p:spPr>
          <a:xfrm>
            <a:off x="1524000" y="0"/>
            <a:ext cx="9144000" cy="4924425"/>
          </a:xfrm>
        </p:spPr>
        <p:txBody>
          <a:bodyPr>
            <a:normAutofit fontScale="90000"/>
          </a:bodyPr>
          <a:lstStyle/>
          <a:p>
            <a:r>
              <a:rPr lang="fr-FR" dirty="0"/>
              <a:t>L'évaluation par compétences :  une évaluation bienveillante et performante </a:t>
            </a:r>
            <a:br>
              <a:rPr lang="fr-FR" dirty="0"/>
            </a:br>
            <a:r>
              <a:rPr lang="fr-FR" dirty="0"/>
              <a:t> </a:t>
            </a:r>
            <a:br>
              <a:rPr lang="fr-FR" dirty="0"/>
            </a:br>
            <a:r>
              <a:rPr lang="fr-FR" dirty="0"/>
              <a:t> </a:t>
            </a:r>
          </a:p>
        </p:txBody>
      </p:sp>
      <p:sp>
        <p:nvSpPr>
          <p:cNvPr id="3" name="Sous-titre 2">
            <a:extLst>
              <a:ext uri="{FF2B5EF4-FFF2-40B4-BE49-F238E27FC236}">
                <a16:creationId xmlns:a16="http://schemas.microsoft.com/office/drawing/2014/main" id="{8F3C5771-2DC3-412E-909A-29BC82E24621}"/>
              </a:ext>
            </a:extLst>
          </p:cNvPr>
          <p:cNvSpPr>
            <a:spLocks noGrp="1"/>
          </p:cNvSpPr>
          <p:nvPr>
            <p:ph type="subTitle" idx="1"/>
          </p:nvPr>
        </p:nvSpPr>
        <p:spPr/>
        <p:txBody>
          <a:bodyPr>
            <a:normAutofit fontScale="85000" lnSpcReduction="20000"/>
          </a:bodyPr>
          <a:lstStyle/>
          <a:p>
            <a:r>
              <a:rPr lang="fr-FR" dirty="0"/>
              <a:t>• Il y a un lien entre l’efficacité des apprentissages, la confiance des élèves en eux et les pratiques d’évaluation (neurosciences) ; </a:t>
            </a:r>
          </a:p>
          <a:p>
            <a:r>
              <a:rPr lang="fr-FR" dirty="0"/>
              <a:t>• l’erreur, avant d’être un facteur de soustraction de points dans une évaluation, peut enrichir le parcours de l’élève. </a:t>
            </a:r>
          </a:p>
          <a:p>
            <a:pPr marL="342900" indent="-342900">
              <a:buFont typeface="Arial" panose="020B0604020202020204" pitchFamily="34" charset="0"/>
              <a:buChar char="•"/>
            </a:pPr>
            <a:r>
              <a:rPr lang="fr-FR" dirty="0"/>
              <a:t>Mettre en place une évaluation par compétences à l’échelle d’un établissement contribue à un climat scolaire apaisé </a:t>
            </a:r>
          </a:p>
          <a:p>
            <a:endParaRPr lang="fr-FR" dirty="0"/>
          </a:p>
          <a:p>
            <a:endParaRPr lang="fr-FR" dirty="0"/>
          </a:p>
        </p:txBody>
      </p:sp>
    </p:spTree>
    <p:extLst>
      <p:ext uri="{BB962C8B-B14F-4D97-AF65-F5344CB8AC3E}">
        <p14:creationId xmlns:p14="http://schemas.microsoft.com/office/powerpoint/2010/main" val="144889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28ECDE-0F78-4A71-A974-0F832CE071D2}"/>
              </a:ext>
            </a:extLst>
          </p:cNvPr>
          <p:cNvSpPr>
            <a:spLocks noGrp="1"/>
          </p:cNvSpPr>
          <p:nvPr>
            <p:ph type="title"/>
          </p:nvPr>
        </p:nvSpPr>
        <p:spPr/>
        <p:txBody>
          <a:bodyPr/>
          <a:lstStyle/>
          <a:p>
            <a:pPr algn="ctr"/>
            <a:r>
              <a:rPr lang="fr-FR" dirty="0"/>
              <a:t>Quelques références </a:t>
            </a:r>
          </a:p>
        </p:txBody>
      </p:sp>
      <p:sp>
        <p:nvSpPr>
          <p:cNvPr id="3" name="Espace réservé du contenu 2">
            <a:extLst>
              <a:ext uri="{FF2B5EF4-FFF2-40B4-BE49-F238E27FC236}">
                <a16:creationId xmlns:a16="http://schemas.microsoft.com/office/drawing/2014/main" id="{7F914DC0-CC83-406C-92E4-2B677469928A}"/>
              </a:ext>
            </a:extLst>
          </p:cNvPr>
          <p:cNvSpPr>
            <a:spLocks noGrp="1"/>
          </p:cNvSpPr>
          <p:nvPr>
            <p:ph idx="1"/>
          </p:nvPr>
        </p:nvSpPr>
        <p:spPr/>
        <p:txBody>
          <a:bodyPr/>
          <a:lstStyle/>
          <a:p>
            <a:r>
              <a:rPr lang="fr-FR" dirty="0"/>
              <a:t>http://eduscol.education.fr/pid25572/evaluation-des-competences.html </a:t>
            </a:r>
          </a:p>
          <a:p>
            <a:r>
              <a:rPr lang="fr-FR" dirty="0"/>
              <a:t>Ce que l’école devrait enseigner, R-G Gauthier, Dunod, Paris, 2014</a:t>
            </a:r>
          </a:p>
          <a:p>
            <a:r>
              <a:rPr lang="fr-FR" dirty="0"/>
              <a:t> Jean-Michel </a:t>
            </a:r>
            <a:r>
              <a:rPr lang="fr-FR" dirty="0" err="1"/>
              <a:t>Zakhartchouk</a:t>
            </a:r>
            <a:r>
              <a:rPr lang="fr-FR" dirty="0"/>
              <a:t> ("L'évaluation plus juste et plus efficace : comment faire ?", CANOPÉ de l'Académie d'Amiens, 2014. </a:t>
            </a:r>
          </a:p>
          <a:p>
            <a:r>
              <a:rPr lang="fr-FR" dirty="0"/>
              <a:t>Wiggins, G. (1989). À </a:t>
            </a:r>
            <a:r>
              <a:rPr lang="fr-FR" dirty="0" err="1"/>
              <a:t>true</a:t>
            </a:r>
            <a:r>
              <a:rPr lang="fr-FR" dirty="0"/>
              <a:t> test : </a:t>
            </a:r>
            <a:r>
              <a:rPr lang="fr-FR" dirty="0" err="1"/>
              <a:t>Toward</a:t>
            </a:r>
            <a:r>
              <a:rPr lang="fr-FR" dirty="0"/>
              <a:t> more </a:t>
            </a:r>
            <a:r>
              <a:rPr lang="fr-FR" dirty="0" err="1"/>
              <a:t>authentic</a:t>
            </a:r>
            <a:r>
              <a:rPr lang="fr-FR" dirty="0"/>
              <a:t> and </a:t>
            </a:r>
            <a:r>
              <a:rPr lang="fr-FR" dirty="0" err="1"/>
              <a:t>equitable</a:t>
            </a:r>
            <a:r>
              <a:rPr lang="fr-FR" dirty="0"/>
              <a:t> </a:t>
            </a:r>
            <a:r>
              <a:rPr lang="fr-FR" dirty="0" err="1"/>
              <a:t>assessment</a:t>
            </a:r>
            <a:r>
              <a:rPr lang="fr-FR" dirty="0"/>
              <a:t>.</a:t>
            </a:r>
          </a:p>
          <a:p>
            <a:r>
              <a:rPr lang="fr-FR" dirty="0"/>
              <a:t>Perrenoud, Ph. (1998). L’évaluation des élèves. De la fabrication de l’excellence à la régulation des apprentissages. </a:t>
            </a:r>
            <a:r>
              <a:rPr lang="fr-FR"/>
              <a:t>Bruxelles : De Boeck.</a:t>
            </a:r>
            <a:endParaRPr lang="fr-FR" dirty="0"/>
          </a:p>
        </p:txBody>
      </p:sp>
    </p:spTree>
    <p:extLst>
      <p:ext uri="{BB962C8B-B14F-4D97-AF65-F5344CB8AC3E}">
        <p14:creationId xmlns:p14="http://schemas.microsoft.com/office/powerpoint/2010/main" val="202556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1EDC4-AF87-465E-9270-270D9BD76CC3}"/>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13B40EE5-7C68-4824-B464-5E7A16A60691}"/>
              </a:ext>
            </a:extLst>
          </p:cNvPr>
          <p:cNvSpPr>
            <a:spLocks noGrp="1"/>
          </p:cNvSpPr>
          <p:nvPr>
            <p:ph idx="1"/>
          </p:nvPr>
        </p:nvSpPr>
        <p:spPr/>
        <p:txBody>
          <a:bodyPr/>
          <a:lstStyle/>
          <a:p>
            <a:endParaRPr lang="fr-FR" dirty="0"/>
          </a:p>
        </p:txBody>
      </p:sp>
      <p:sp>
        <p:nvSpPr>
          <p:cNvPr id="5" name="Rectangle 4">
            <a:extLst>
              <a:ext uri="{FF2B5EF4-FFF2-40B4-BE49-F238E27FC236}">
                <a16:creationId xmlns:a16="http://schemas.microsoft.com/office/drawing/2014/main" id="{D299C955-E53C-4F64-8944-57D1DB26B01A}"/>
              </a:ext>
            </a:extLst>
          </p:cNvPr>
          <p:cNvSpPr/>
          <p:nvPr/>
        </p:nvSpPr>
        <p:spPr>
          <a:xfrm>
            <a:off x="890587" y="2152670"/>
            <a:ext cx="10410825" cy="3539430"/>
          </a:xfrm>
          <a:prstGeom prst="rect">
            <a:avLst/>
          </a:prstGeom>
        </p:spPr>
        <p:txBody>
          <a:bodyPr wrap="square">
            <a:spAutoFit/>
          </a:bodyPr>
          <a:lstStyle/>
          <a:p>
            <a:r>
              <a:rPr lang="fr-FR" sz="1400" dirty="0"/>
              <a:t>Références Allal, L. (2000). Acquisition et évaluation des compétence en situation scolaire. In </a:t>
            </a:r>
            <a:r>
              <a:rPr lang="fr-FR" sz="1400" dirty="0" err="1"/>
              <a:t>Dolz</a:t>
            </a:r>
            <a:r>
              <a:rPr lang="fr-FR" sz="1400" dirty="0"/>
              <a:t>, J. et </a:t>
            </a:r>
            <a:r>
              <a:rPr lang="fr-FR" sz="1400" dirty="0" err="1"/>
              <a:t>Ollagnier</a:t>
            </a:r>
            <a:r>
              <a:rPr lang="fr-FR" sz="1400" dirty="0"/>
              <a:t>, E. (</a:t>
            </a:r>
            <a:r>
              <a:rPr lang="fr-FR" sz="1400" dirty="0" err="1"/>
              <a:t>dir</a:t>
            </a:r>
            <a:r>
              <a:rPr lang="fr-FR" sz="1400" dirty="0"/>
              <a:t>.) L’énigme de la compétence en éducation, Bruxelles : De Boeck, Coll. Raisons Éducatives, pp. 77-95. Perrenoud, Ph. (1997). Construire des compétences dès l’école. Paris : ESF (3e éd. 2000). Perrenoud, Ph. (2000). D’une métaphore l’autre : transférer ou mobiliser ses connaissances ? In </a:t>
            </a:r>
            <a:r>
              <a:rPr lang="fr-FR" sz="1400" dirty="0" err="1"/>
              <a:t>Dolz</a:t>
            </a:r>
            <a:r>
              <a:rPr lang="fr-FR" sz="1400" dirty="0"/>
              <a:t>, J. et </a:t>
            </a:r>
            <a:r>
              <a:rPr lang="fr-FR" sz="1400" dirty="0" err="1"/>
              <a:t>Ollagnier</a:t>
            </a:r>
            <a:r>
              <a:rPr lang="fr-FR" sz="1400" dirty="0"/>
              <a:t>, E. (</a:t>
            </a:r>
            <a:r>
              <a:rPr lang="fr-FR" sz="1400" dirty="0" err="1"/>
              <a:t>dir</a:t>
            </a:r>
            <a:r>
              <a:rPr lang="fr-FR" sz="1400" dirty="0"/>
              <a:t>.) L’énigme de la compétence en éducation, Bruxelles : De Boeck, Coll. Raisons Éducatives, pp. 45-60. </a:t>
            </a:r>
          </a:p>
          <a:p>
            <a:r>
              <a:rPr lang="fr-FR" sz="1400" dirty="0"/>
              <a:t>8 </a:t>
            </a:r>
          </a:p>
          <a:p>
            <a:r>
              <a:rPr lang="fr-FR" sz="1400" dirty="0"/>
              <a:t>Wiggins, G. (1989). À </a:t>
            </a:r>
            <a:r>
              <a:rPr lang="fr-FR" sz="1400" dirty="0" err="1"/>
              <a:t>true</a:t>
            </a:r>
            <a:r>
              <a:rPr lang="fr-FR" sz="1400" dirty="0"/>
              <a:t> test : </a:t>
            </a:r>
            <a:r>
              <a:rPr lang="fr-FR" sz="1400" dirty="0" err="1"/>
              <a:t>Toward</a:t>
            </a:r>
            <a:r>
              <a:rPr lang="fr-FR" sz="1400" dirty="0"/>
              <a:t> more </a:t>
            </a:r>
            <a:r>
              <a:rPr lang="fr-FR" sz="1400" dirty="0" err="1"/>
              <a:t>authentic</a:t>
            </a:r>
            <a:r>
              <a:rPr lang="fr-FR" sz="1400" dirty="0"/>
              <a:t> and </a:t>
            </a:r>
            <a:r>
              <a:rPr lang="fr-FR" sz="1400" dirty="0" err="1"/>
              <a:t>equitable</a:t>
            </a:r>
            <a:r>
              <a:rPr lang="fr-FR" sz="1400" dirty="0"/>
              <a:t> </a:t>
            </a:r>
            <a:r>
              <a:rPr lang="fr-FR" sz="1400" dirty="0" err="1"/>
              <a:t>assessment</a:t>
            </a:r>
            <a:r>
              <a:rPr lang="fr-FR" sz="1400" dirty="0"/>
              <a:t>. Perrenoud, Ph. (2001). Les trois fonctions de l'évaluation dans une scolarité organisée en cycles. Éducateur, n° 2, 9 février, pp. 19-25. </a:t>
            </a:r>
          </a:p>
          <a:p>
            <a:r>
              <a:rPr lang="fr-FR" sz="1400" dirty="0"/>
              <a:t>Perrenoud, Ph. (2001). Exigences excessives des parents et attitudes défensives des enseignants : un cercle vicieux. Résonances, n° 7, mars, pp. 3-6. </a:t>
            </a:r>
          </a:p>
          <a:p>
            <a:r>
              <a:rPr lang="fr-FR" sz="1400" dirty="0"/>
              <a:t>Perrenoud, Ph. (2002) Les cycles d’apprentissage. Une autre organisation du travail pour combattre l’échec scolaire. Sainte-Foy : Presses de l’Université du Québec. </a:t>
            </a:r>
            <a:r>
              <a:rPr lang="fr-FR" sz="1400" dirty="0" err="1"/>
              <a:t>Maulini</a:t>
            </a:r>
            <a:r>
              <a:rPr lang="fr-FR" sz="1400" dirty="0"/>
              <a:t>, O. (2003). L'école de la mesure. Rangs, notes et classements dans l'histoire de l'enseignement. Educateur, numéro spécial « Un siècle d'enseignement en Suisse Romande » (2), mars, pp. 33-37. </a:t>
            </a:r>
            <a:r>
              <a:rPr lang="fr-FR" sz="1400" dirty="0" err="1"/>
              <a:t>Roegiers</a:t>
            </a:r>
            <a:r>
              <a:rPr lang="fr-FR" sz="1400" dirty="0"/>
              <a:t>, X. (2000) Une pédagogie de l'intégration. Compétences et intégration des acquis dans l'enseignement. Bruxelles : De Boeck. Tardif, J. (1996). Le transfert de compétences analysé à travers la formation de professionnels. In Meirieu, Ph., Develay, M., Durand, C. et Mariani, Y. (</a:t>
            </a:r>
            <a:r>
              <a:rPr lang="fr-FR" sz="1400" dirty="0" err="1"/>
              <a:t>dir</a:t>
            </a:r>
            <a:r>
              <a:rPr lang="fr-FR" sz="1400" dirty="0"/>
              <a:t>) Le concept de transfert de connaissance en formation </a:t>
            </a:r>
            <a:r>
              <a:rPr lang="fr-FR" sz="1400" dirty="0" err="1"/>
              <a:t>intitiale</a:t>
            </a:r>
            <a:r>
              <a:rPr lang="fr-FR" sz="1400" dirty="0"/>
              <a:t> et continue. Lyon : CRDP, pp. 31-46. Phi Delta Kappa, 70, pp. 703-714. Wiggins, G. (1993). </a:t>
            </a:r>
            <a:r>
              <a:rPr lang="fr-FR" sz="1400" dirty="0" err="1"/>
              <a:t>Assessing</a:t>
            </a:r>
            <a:r>
              <a:rPr lang="fr-FR" sz="1400" dirty="0"/>
              <a:t> </a:t>
            </a:r>
            <a:r>
              <a:rPr lang="fr-FR" sz="1400" dirty="0" err="1"/>
              <a:t>Student</a:t>
            </a:r>
            <a:r>
              <a:rPr lang="fr-FR" sz="1400" dirty="0"/>
              <a:t> Performance: </a:t>
            </a:r>
            <a:r>
              <a:rPr lang="fr-FR" sz="1400" dirty="0" err="1"/>
              <a:t>Exploring</a:t>
            </a:r>
            <a:r>
              <a:rPr lang="fr-FR" sz="1400" dirty="0"/>
              <a:t> the </a:t>
            </a:r>
            <a:r>
              <a:rPr lang="fr-FR" sz="1400" dirty="0" err="1"/>
              <a:t>Purpose</a:t>
            </a:r>
            <a:r>
              <a:rPr lang="fr-FR" sz="1400" dirty="0"/>
              <a:t> and Limits of </a:t>
            </a:r>
            <a:r>
              <a:rPr lang="fr-FR" sz="1400" dirty="0" err="1"/>
              <a:t>Testing</a:t>
            </a:r>
            <a:r>
              <a:rPr lang="fr-FR" sz="1400" dirty="0"/>
              <a:t>. San Francisco : </a:t>
            </a:r>
          </a:p>
        </p:txBody>
      </p:sp>
    </p:spTree>
    <p:extLst>
      <p:ext uri="{BB962C8B-B14F-4D97-AF65-F5344CB8AC3E}">
        <p14:creationId xmlns:p14="http://schemas.microsoft.com/office/powerpoint/2010/main" val="180180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97568-F3CA-4999-8457-46C0D919B07B}"/>
              </a:ext>
            </a:extLst>
          </p:cNvPr>
          <p:cNvSpPr>
            <a:spLocks noGrp="1"/>
          </p:cNvSpPr>
          <p:nvPr>
            <p:ph type="title"/>
          </p:nvPr>
        </p:nvSpPr>
        <p:spPr/>
        <p:txBody>
          <a:bodyPr/>
          <a:lstStyle/>
          <a:p>
            <a:pPr algn="ctr"/>
            <a:r>
              <a:rPr lang="fr-FR" dirty="0"/>
              <a:t>Le cadre institutionnel de l’évaluation </a:t>
            </a:r>
          </a:p>
        </p:txBody>
      </p:sp>
      <p:sp>
        <p:nvSpPr>
          <p:cNvPr id="3" name="Rectangle 2">
            <a:extLst>
              <a:ext uri="{FF2B5EF4-FFF2-40B4-BE49-F238E27FC236}">
                <a16:creationId xmlns:a16="http://schemas.microsoft.com/office/drawing/2014/main" id="{3AE345DF-8D90-41ED-87A7-D869A8AE0D88}"/>
              </a:ext>
            </a:extLst>
          </p:cNvPr>
          <p:cNvSpPr/>
          <p:nvPr/>
        </p:nvSpPr>
        <p:spPr>
          <a:xfrm>
            <a:off x="3048000" y="1859340"/>
            <a:ext cx="6096000" cy="3693319"/>
          </a:xfrm>
          <a:prstGeom prst="rect">
            <a:avLst/>
          </a:prstGeom>
        </p:spPr>
        <p:txBody>
          <a:bodyPr>
            <a:spAutoFit/>
          </a:bodyPr>
          <a:lstStyle/>
          <a:p>
            <a:pPr marL="342900" indent="-342900">
              <a:buFont typeface="+mj-lt"/>
              <a:buAutoNum type="arabicPeriod"/>
            </a:pPr>
            <a:r>
              <a:rPr lang="fr-FR" dirty="0"/>
              <a:t>Appliquer une évaluation « positive, simple et lisible » Loi d’orientation et de programmation pour la refondation de l’Ecole du 9 juillet 2013</a:t>
            </a:r>
          </a:p>
          <a:p>
            <a:pPr marL="342900" indent="-342900">
              <a:buFont typeface="+mj-lt"/>
              <a:buAutoNum type="arabicPeriod"/>
            </a:pPr>
            <a:r>
              <a:rPr lang="fr-FR" dirty="0"/>
              <a:t>Evaluer les progrès et les acquisitions des élèves, selon le référentiel des compétences professionnelles des métiers du professorat et de l’éducation Arrêté du 1er juillet 2013, paru au JORF du 18 juillet 2013 et au BOEN n° 30 du 25 juillet 2013</a:t>
            </a:r>
          </a:p>
          <a:p>
            <a:pPr marL="342900" indent="-342900">
              <a:buFont typeface="+mj-lt"/>
              <a:buAutoNum type="arabicPeriod"/>
            </a:pPr>
            <a:r>
              <a:rPr lang="fr-FR" dirty="0"/>
              <a:t>Distinguer bilans périodiques (qui remplacent les bulletins) et bilans de fin de cycle BOEN N°3 du 21 janvier 2016</a:t>
            </a:r>
          </a:p>
          <a:p>
            <a:pPr marL="342900" indent="-342900">
              <a:buFont typeface="+mj-lt"/>
              <a:buAutoNum type="arabicPeriod"/>
            </a:pPr>
            <a:r>
              <a:rPr lang="fr-FR" dirty="0"/>
              <a:t>Positionner l’élève en fin de cycle sur une échelle de maîtrise à 4 niveaux BOEN N°3 du 21 janvier 2016</a:t>
            </a:r>
          </a:p>
          <a:p>
            <a:pPr marL="342900" indent="-342900">
              <a:buFont typeface="+mj-lt"/>
              <a:buAutoNum type="arabicPeriod"/>
            </a:pPr>
            <a:r>
              <a:rPr lang="fr-FR" dirty="0"/>
              <a:t>Maitrise du socle commun requise pour l ’obtention du DNB</a:t>
            </a:r>
          </a:p>
        </p:txBody>
      </p:sp>
    </p:spTree>
    <p:extLst>
      <p:ext uri="{BB962C8B-B14F-4D97-AF65-F5344CB8AC3E}">
        <p14:creationId xmlns:p14="http://schemas.microsoft.com/office/powerpoint/2010/main" val="387803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6A618A-1EB4-430E-96B5-5D957DEC5C97}"/>
              </a:ext>
            </a:extLst>
          </p:cNvPr>
          <p:cNvSpPr>
            <a:spLocks noGrp="1"/>
          </p:cNvSpPr>
          <p:nvPr>
            <p:ph type="title"/>
          </p:nvPr>
        </p:nvSpPr>
        <p:spPr/>
        <p:txBody>
          <a:bodyPr/>
          <a:lstStyle/>
          <a:p>
            <a:pPr algn="ctr"/>
            <a:r>
              <a:rPr lang="fr-FR" dirty="0"/>
              <a:t>Qu’est ce qu’évaluer ?</a:t>
            </a:r>
          </a:p>
        </p:txBody>
      </p:sp>
      <p:sp>
        <p:nvSpPr>
          <p:cNvPr id="3" name="Rectangle 2">
            <a:extLst>
              <a:ext uri="{FF2B5EF4-FFF2-40B4-BE49-F238E27FC236}">
                <a16:creationId xmlns:a16="http://schemas.microsoft.com/office/drawing/2014/main" id="{294F4FE4-DE73-48BB-8DE6-3AF5A324CC68}"/>
              </a:ext>
            </a:extLst>
          </p:cNvPr>
          <p:cNvSpPr/>
          <p:nvPr/>
        </p:nvSpPr>
        <p:spPr>
          <a:xfrm>
            <a:off x="933450" y="1876425"/>
            <a:ext cx="8210550" cy="369332"/>
          </a:xfrm>
          <a:prstGeom prst="rect">
            <a:avLst/>
          </a:prstGeom>
        </p:spPr>
        <p:txBody>
          <a:bodyPr wrap="square">
            <a:spAutoFit/>
          </a:bodyPr>
          <a:lstStyle/>
          <a:p>
            <a:r>
              <a:rPr lang="fr-FR" dirty="0"/>
              <a:t> </a:t>
            </a:r>
          </a:p>
        </p:txBody>
      </p:sp>
      <p:pic>
        <p:nvPicPr>
          <p:cNvPr id="5" name="Image 4">
            <a:extLst>
              <a:ext uri="{FF2B5EF4-FFF2-40B4-BE49-F238E27FC236}">
                <a16:creationId xmlns:a16="http://schemas.microsoft.com/office/drawing/2014/main" id="{B5F71714-EF58-4410-8382-92D148C7C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301" y="479954"/>
            <a:ext cx="6343792" cy="6169421"/>
          </a:xfrm>
          <a:prstGeom prst="rect">
            <a:avLst/>
          </a:prstGeom>
        </p:spPr>
      </p:pic>
    </p:spTree>
    <p:extLst>
      <p:ext uri="{BB962C8B-B14F-4D97-AF65-F5344CB8AC3E}">
        <p14:creationId xmlns:p14="http://schemas.microsoft.com/office/powerpoint/2010/main" val="86636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E6C19-057F-4783-8B98-624EDC7F1ACC}"/>
              </a:ext>
            </a:extLst>
          </p:cNvPr>
          <p:cNvSpPr>
            <a:spLocks noGrp="1"/>
          </p:cNvSpPr>
          <p:nvPr>
            <p:ph type="title"/>
          </p:nvPr>
        </p:nvSpPr>
        <p:spPr/>
        <p:txBody>
          <a:bodyPr/>
          <a:lstStyle/>
          <a:p>
            <a:pPr algn="ctr"/>
            <a:r>
              <a:rPr lang="fr-FR" dirty="0"/>
              <a:t>Les règles d’or  de l’évaluation </a:t>
            </a:r>
          </a:p>
        </p:txBody>
      </p:sp>
      <p:sp>
        <p:nvSpPr>
          <p:cNvPr id="3" name="Espace réservé du contenu 2">
            <a:extLst>
              <a:ext uri="{FF2B5EF4-FFF2-40B4-BE49-F238E27FC236}">
                <a16:creationId xmlns:a16="http://schemas.microsoft.com/office/drawing/2014/main" id="{803ECF1A-3D72-426E-9936-D206E0D5E6CB}"/>
              </a:ext>
            </a:extLst>
          </p:cNvPr>
          <p:cNvSpPr>
            <a:spLocks noGrp="1"/>
          </p:cNvSpPr>
          <p:nvPr>
            <p:ph idx="1"/>
          </p:nvPr>
        </p:nvSpPr>
        <p:spPr/>
        <p:txBody>
          <a:bodyPr/>
          <a:lstStyle/>
          <a:p>
            <a:pPr marL="0" indent="0">
              <a:buNone/>
            </a:pPr>
            <a:endParaRPr lang="fr-FR" dirty="0"/>
          </a:p>
        </p:txBody>
      </p:sp>
      <p:sp>
        <p:nvSpPr>
          <p:cNvPr id="4" name="Rectangle 3">
            <a:extLst>
              <a:ext uri="{FF2B5EF4-FFF2-40B4-BE49-F238E27FC236}">
                <a16:creationId xmlns:a16="http://schemas.microsoft.com/office/drawing/2014/main" id="{320A524B-2B29-420F-A49C-9896019D9B39}"/>
              </a:ext>
            </a:extLst>
          </p:cNvPr>
          <p:cNvSpPr/>
          <p:nvPr/>
        </p:nvSpPr>
        <p:spPr>
          <a:xfrm>
            <a:off x="2000250" y="1466850"/>
            <a:ext cx="7143750" cy="3970318"/>
          </a:xfrm>
          <a:prstGeom prst="rect">
            <a:avLst/>
          </a:prstGeom>
        </p:spPr>
        <p:txBody>
          <a:bodyPr wrap="square">
            <a:spAutoFit/>
          </a:bodyPr>
          <a:lstStyle/>
          <a:p>
            <a:r>
              <a:rPr lang="fr-FR" dirty="0"/>
              <a:t> </a:t>
            </a:r>
          </a:p>
          <a:p>
            <a:endParaRPr lang="fr-FR" dirty="0"/>
          </a:p>
          <a:p>
            <a:pPr marL="342900" indent="-342900">
              <a:buAutoNum type="arabicPeriod"/>
            </a:pPr>
            <a:r>
              <a:rPr lang="fr-FR" dirty="0"/>
              <a:t>L’évaluation n’inclut que des tâches contextualisées.</a:t>
            </a:r>
          </a:p>
          <a:p>
            <a:pPr marL="342900" indent="-342900">
              <a:buAutoNum type="arabicPeriod"/>
            </a:pPr>
            <a:r>
              <a:rPr lang="fr-FR" dirty="0"/>
              <a:t>  L’évaluation porte sur des problèmes complexes.</a:t>
            </a:r>
          </a:p>
          <a:p>
            <a:pPr marL="342900" indent="-342900">
              <a:buAutoNum type="arabicPeriod"/>
            </a:pPr>
            <a:r>
              <a:rPr lang="fr-FR" dirty="0"/>
              <a:t> L’évaluation doit contribuer à ce que les étudiants développent davantage leurs compétences.</a:t>
            </a:r>
          </a:p>
          <a:p>
            <a:pPr marL="342900" indent="-342900">
              <a:buAutoNum type="arabicPeriod"/>
            </a:pPr>
            <a:r>
              <a:rPr lang="fr-FR" dirty="0"/>
              <a:t>  L’évaluation exige l’utilisation fonctionnelle de connaissances disciplinaires.</a:t>
            </a:r>
          </a:p>
          <a:p>
            <a:pPr marL="342900" indent="-342900">
              <a:buAutoNum type="arabicPeriod"/>
            </a:pPr>
            <a:r>
              <a:rPr lang="fr-FR" dirty="0"/>
              <a:t>  Il n’y a aucune contrainte de temps fixée arbitrairement lors de l’évaluation des compétences. </a:t>
            </a:r>
          </a:p>
          <a:p>
            <a:pPr marL="342900" indent="-342900">
              <a:buAutoNum type="arabicPeriod"/>
            </a:pPr>
            <a:r>
              <a:rPr lang="fr-FR" dirty="0"/>
              <a:t> La tâche et ses exigences sont connues avant la situation d’évaluation. </a:t>
            </a:r>
          </a:p>
          <a:p>
            <a:pPr marL="342900" indent="-342900">
              <a:buAutoNum type="arabicPeriod"/>
            </a:pPr>
            <a:r>
              <a:rPr lang="fr-FR" dirty="0"/>
              <a:t> L’évaluation exige une certaine forme de collaboration avec des pairs. </a:t>
            </a:r>
          </a:p>
          <a:p>
            <a:pPr marL="342900" indent="-342900">
              <a:buAutoNum type="arabicPeriod"/>
            </a:pPr>
            <a:r>
              <a:rPr lang="fr-FR" dirty="0"/>
              <a:t> La correction prend en considération les stratégies cognitives et métacognitives utilisées par les étudiants. </a:t>
            </a:r>
          </a:p>
        </p:txBody>
      </p:sp>
    </p:spTree>
    <p:extLst>
      <p:ext uri="{BB962C8B-B14F-4D97-AF65-F5344CB8AC3E}">
        <p14:creationId xmlns:p14="http://schemas.microsoft.com/office/powerpoint/2010/main" val="192445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C39C93-08E6-439C-B7CA-1E69B2025CA2}"/>
              </a:ext>
            </a:extLst>
          </p:cNvPr>
          <p:cNvSpPr>
            <a:spLocks noGrp="1"/>
          </p:cNvSpPr>
          <p:nvPr>
            <p:ph type="title"/>
          </p:nvPr>
        </p:nvSpPr>
        <p:spPr/>
        <p:txBody>
          <a:bodyPr/>
          <a:lstStyle/>
          <a:p>
            <a:pPr algn="ctr"/>
            <a:r>
              <a:rPr lang="fr-FR" dirty="0"/>
              <a:t>Individualisation et évaluation </a:t>
            </a:r>
          </a:p>
        </p:txBody>
      </p:sp>
      <p:sp>
        <p:nvSpPr>
          <p:cNvPr id="3" name="Rectangle 2">
            <a:extLst>
              <a:ext uri="{FF2B5EF4-FFF2-40B4-BE49-F238E27FC236}">
                <a16:creationId xmlns:a16="http://schemas.microsoft.com/office/drawing/2014/main" id="{F888900E-D5FF-485B-B8CC-498E401C8CEA}"/>
              </a:ext>
            </a:extLst>
          </p:cNvPr>
          <p:cNvSpPr/>
          <p:nvPr/>
        </p:nvSpPr>
        <p:spPr>
          <a:xfrm>
            <a:off x="1143000" y="1219201"/>
            <a:ext cx="8001000" cy="1200329"/>
          </a:xfrm>
          <a:prstGeom prst="rect">
            <a:avLst/>
          </a:prstGeom>
        </p:spPr>
        <p:txBody>
          <a:bodyPr wrap="square">
            <a:spAutoFit/>
          </a:bodyPr>
          <a:lstStyle/>
          <a:p>
            <a:pPr marL="285750" indent="-285750">
              <a:buFont typeface="Wingdings" panose="05000000000000000000" pitchFamily="2" charset="2"/>
              <a:buChar char="Ø"/>
            </a:pPr>
            <a:r>
              <a:rPr lang="fr-FR" dirty="0"/>
              <a:t>Enseigner par compétences, c’est travailler sur le transfert des apprentissages et s’assurer que les élèves savent mobiliser des connaissances, des capacités et des attitudes pour répondre à la complexité des situations que l’on rencontre dans la vie réelle. </a:t>
            </a:r>
          </a:p>
        </p:txBody>
      </p:sp>
      <p:sp>
        <p:nvSpPr>
          <p:cNvPr id="4" name="Rectangle 3">
            <a:extLst>
              <a:ext uri="{FF2B5EF4-FFF2-40B4-BE49-F238E27FC236}">
                <a16:creationId xmlns:a16="http://schemas.microsoft.com/office/drawing/2014/main" id="{07B4CBEB-77EE-42C2-9B24-D61B238F3C3F}"/>
              </a:ext>
            </a:extLst>
          </p:cNvPr>
          <p:cNvSpPr/>
          <p:nvPr/>
        </p:nvSpPr>
        <p:spPr>
          <a:xfrm>
            <a:off x="1143000" y="2544765"/>
            <a:ext cx="8001000" cy="2031325"/>
          </a:xfrm>
          <a:prstGeom prst="rect">
            <a:avLst/>
          </a:prstGeom>
        </p:spPr>
        <p:txBody>
          <a:bodyPr wrap="square">
            <a:spAutoFit/>
          </a:bodyPr>
          <a:lstStyle/>
          <a:p>
            <a:pPr marL="285750" indent="-285750">
              <a:buFont typeface="Wingdings" panose="05000000000000000000" pitchFamily="2" charset="2"/>
              <a:buChar char="Ø"/>
            </a:pPr>
            <a:r>
              <a:rPr lang="fr-FR" dirty="0"/>
              <a:t>Diversifier la pédagogie : </a:t>
            </a:r>
          </a:p>
          <a:p>
            <a:r>
              <a:rPr lang="fr-FR" dirty="0"/>
              <a:t>• différencier les exigences ; </a:t>
            </a:r>
          </a:p>
          <a:p>
            <a:r>
              <a:rPr lang="fr-FR" dirty="0"/>
              <a:t>• individualiser davantage l’évaluation ; </a:t>
            </a:r>
          </a:p>
          <a:p>
            <a:r>
              <a:rPr lang="fr-FR" dirty="0"/>
              <a:t>• diversifier les formes d’évaluation. </a:t>
            </a:r>
          </a:p>
          <a:p>
            <a:pPr marL="285750" indent="-285750">
              <a:buFont typeface="Arial" panose="020B0604020202020204" pitchFamily="34" charset="0"/>
              <a:buChar char="•"/>
            </a:pPr>
            <a:r>
              <a:rPr lang="fr-FR" dirty="0"/>
              <a:t>On évalue ce que l’on enseigne</a:t>
            </a:r>
          </a:p>
          <a:p>
            <a:pPr marL="285750" indent="-285750">
              <a:buFont typeface="Arial" panose="020B0604020202020204" pitchFamily="34" charset="0"/>
              <a:buChar char="•"/>
            </a:pPr>
            <a:r>
              <a:rPr lang="fr-FR" dirty="0"/>
              <a:t>  Le socle commun de compétences et de connaissances impose à tous une évaluation et donc un enseignement par compétences depuis 2005 : </a:t>
            </a:r>
          </a:p>
        </p:txBody>
      </p:sp>
      <p:sp>
        <p:nvSpPr>
          <p:cNvPr id="5" name="Rectangle 4">
            <a:extLst>
              <a:ext uri="{FF2B5EF4-FFF2-40B4-BE49-F238E27FC236}">
                <a16:creationId xmlns:a16="http://schemas.microsoft.com/office/drawing/2014/main" id="{6AD92AB9-C5D0-4F5C-B0D3-C0FFF33ECF84}"/>
              </a:ext>
            </a:extLst>
          </p:cNvPr>
          <p:cNvSpPr/>
          <p:nvPr/>
        </p:nvSpPr>
        <p:spPr>
          <a:xfrm>
            <a:off x="1447800" y="5460324"/>
            <a:ext cx="7696200" cy="369332"/>
          </a:xfrm>
          <a:prstGeom prst="rect">
            <a:avLst/>
          </a:prstGeom>
        </p:spPr>
        <p:txBody>
          <a:bodyPr wrap="square">
            <a:spAutoFit/>
          </a:bodyPr>
          <a:lstStyle/>
          <a:p>
            <a:r>
              <a:rPr lang="fr-FR" dirty="0"/>
              <a:t> </a:t>
            </a:r>
          </a:p>
        </p:txBody>
      </p:sp>
      <p:sp>
        <p:nvSpPr>
          <p:cNvPr id="7" name="Rectangle 6">
            <a:extLst>
              <a:ext uri="{FF2B5EF4-FFF2-40B4-BE49-F238E27FC236}">
                <a16:creationId xmlns:a16="http://schemas.microsoft.com/office/drawing/2014/main" id="{EC3A2132-BA0B-4734-8E04-E87F3E9725C9}"/>
              </a:ext>
            </a:extLst>
          </p:cNvPr>
          <p:cNvSpPr/>
          <p:nvPr/>
        </p:nvSpPr>
        <p:spPr>
          <a:xfrm>
            <a:off x="1123949" y="4576090"/>
            <a:ext cx="8115301" cy="1754326"/>
          </a:xfrm>
          <a:prstGeom prst="rect">
            <a:avLst/>
          </a:prstGeom>
        </p:spPr>
        <p:txBody>
          <a:bodyPr wrap="square">
            <a:spAutoFit/>
          </a:bodyPr>
          <a:lstStyle/>
          <a:p>
            <a:pPr marL="285750" indent="-285750">
              <a:buFont typeface="Wingdings" panose="05000000000000000000" pitchFamily="2" charset="2"/>
              <a:buChar char="Ø"/>
            </a:pPr>
            <a:r>
              <a:rPr lang="fr-FR" dirty="0"/>
              <a:t>Différenciation pédagogique et évaluation différenciée :</a:t>
            </a:r>
          </a:p>
          <a:p>
            <a:r>
              <a:rPr lang="fr-FR" dirty="0"/>
              <a:t>Si l’on différencie pour s’adapter réellement aux besoins des élèves, alors on évalue également de manière différenciée. </a:t>
            </a:r>
          </a:p>
          <a:p>
            <a:pPr marL="285750" indent="-285750">
              <a:buFont typeface="Wingdings" panose="05000000000000000000" pitchFamily="2" charset="2"/>
              <a:buChar char="Ø"/>
            </a:pPr>
            <a:r>
              <a:rPr lang="fr-FR" dirty="0"/>
              <a:t> L’évaluation par compétences implique que l’on évalue la performance de l’élève à travers des situations complexes. La compréhension globale est privilégiée, différentes stratégies sont autorisées et encouragées. </a:t>
            </a:r>
          </a:p>
        </p:txBody>
      </p:sp>
    </p:spTree>
    <p:extLst>
      <p:ext uri="{BB962C8B-B14F-4D97-AF65-F5344CB8AC3E}">
        <p14:creationId xmlns:p14="http://schemas.microsoft.com/office/powerpoint/2010/main" val="42379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507349-8F7F-43C4-8B82-EFB2BF1F98FA}"/>
              </a:ext>
            </a:extLst>
          </p:cNvPr>
          <p:cNvSpPr>
            <a:spLocks noGrp="1"/>
          </p:cNvSpPr>
          <p:nvPr>
            <p:ph type="title"/>
          </p:nvPr>
        </p:nvSpPr>
        <p:spPr/>
        <p:txBody>
          <a:bodyPr/>
          <a:lstStyle/>
          <a:p>
            <a:pPr algn="ctr"/>
            <a:r>
              <a:rPr lang="fr-FR" dirty="0"/>
              <a:t>Notes ou compétences ?</a:t>
            </a:r>
          </a:p>
        </p:txBody>
      </p:sp>
      <p:sp>
        <p:nvSpPr>
          <p:cNvPr id="3" name="Espace réservé du contenu 2">
            <a:extLst>
              <a:ext uri="{FF2B5EF4-FFF2-40B4-BE49-F238E27FC236}">
                <a16:creationId xmlns:a16="http://schemas.microsoft.com/office/drawing/2014/main" id="{D5C95A52-F0AD-48DA-8D3D-6048CF6D2818}"/>
              </a:ext>
            </a:extLst>
          </p:cNvPr>
          <p:cNvSpPr>
            <a:spLocks noGrp="1"/>
          </p:cNvSpPr>
          <p:nvPr>
            <p:ph idx="1"/>
          </p:nvPr>
        </p:nvSpPr>
        <p:spPr/>
        <p:txBody>
          <a:bodyPr>
            <a:normAutofit fontScale="25000" lnSpcReduction="20000"/>
          </a:bodyPr>
          <a:lstStyle/>
          <a:p>
            <a:r>
              <a:rPr lang="fr-FR" sz="7200" dirty="0"/>
              <a:t> prégnance de la note qui est devenue un objectif en soi et qui perturbe l’acte pédagogique en donnant une image incorrecte de l’erreur. L’erreur est systématiquement assimilée à une baisse de la note, plus qu’à une étape normale dans l’apprentissage du jeune ; </a:t>
            </a:r>
          </a:p>
          <a:p>
            <a:r>
              <a:rPr lang="fr-FR" sz="7200" dirty="0"/>
              <a:t> il ne s’agit pas de supprimer l’évaluation mais d’en faire une démarche de curriculum, suivi par l’élève. Note et compétence ne mesurent pas la même chose ; </a:t>
            </a:r>
          </a:p>
          <a:p>
            <a:r>
              <a:rPr lang="fr-FR" sz="7200" dirty="0"/>
              <a:t> un peu d’histoire… On n’a pas toujours noté les élèves, au début il s’agissait de classement. Avec la massification de l’enseignement, la note sur 20 offre une standardisation intéressante (à partir de 1890) ;</a:t>
            </a:r>
          </a:p>
          <a:p>
            <a:r>
              <a:rPr lang="fr-FR" sz="7200" dirty="0"/>
              <a:t> expression d’A. </a:t>
            </a:r>
            <a:r>
              <a:rPr lang="fr-FR" sz="7200" dirty="0" err="1"/>
              <a:t>Antibi</a:t>
            </a:r>
            <a:r>
              <a:rPr lang="fr-FR" sz="7200" dirty="0"/>
              <a:t> : la constante macabre, la peur de sur-noter ; </a:t>
            </a:r>
          </a:p>
          <a:p>
            <a:r>
              <a:rPr lang="fr-FR" sz="7200" dirty="0"/>
              <a:t> interrogeons-nous sur l’efficacité de la note qui n’est qu’une addition de compétences ou de connaissances hétérogènes. L’utilisation de logiciels spécialisés l’entretient, la note devenant le cœur de l’information fournie aux parents. On peut s’interroger d’ailleurs sur le bulletin, la présence de la note la plus haute, note la plus basse, les évolutions…</a:t>
            </a:r>
          </a:p>
          <a:p>
            <a:r>
              <a:rPr lang="fr-FR" sz="7200" dirty="0"/>
              <a:t>  la note est unidimensionnelle, pratique pour hiérarchiser, mais il ne reste plus rien de l’évaluation et de ce que l’on doit en faire ;</a:t>
            </a:r>
          </a:p>
          <a:p>
            <a:r>
              <a:rPr lang="fr-FR" sz="7200" dirty="0"/>
              <a:t>  de la nécessité d’une évaluation formative, une régulation nécessaire avant l’évaluation sommative. Cela permet de sensibiliser l’élève grâce à une épreuve test. </a:t>
            </a:r>
          </a:p>
          <a:p>
            <a:endParaRPr lang="fr-FR" sz="7200" dirty="0"/>
          </a:p>
          <a:p>
            <a:endParaRPr lang="fr-FR" sz="7200" dirty="0"/>
          </a:p>
          <a:p>
            <a:endParaRPr lang="fr-FR" sz="7200" dirty="0"/>
          </a:p>
          <a:p>
            <a:pPr marL="0" indent="0">
              <a:buNone/>
            </a:pPr>
            <a:r>
              <a:rPr lang="fr-FR" sz="3800" dirty="0"/>
              <a:t>Jean-Michel </a:t>
            </a:r>
            <a:r>
              <a:rPr lang="fr-FR" sz="3800" dirty="0" err="1"/>
              <a:t>Zakhartchouk</a:t>
            </a:r>
            <a:r>
              <a:rPr lang="fr-FR" sz="3800" dirty="0"/>
              <a:t> ("L'évaluation plus juste et plus efficace : comment faire ?", CANOPÉ de l'Académie d'Amiens, 2014. 237 p.)</a:t>
            </a:r>
          </a:p>
        </p:txBody>
      </p:sp>
    </p:spTree>
    <p:extLst>
      <p:ext uri="{BB962C8B-B14F-4D97-AF65-F5344CB8AC3E}">
        <p14:creationId xmlns:p14="http://schemas.microsoft.com/office/powerpoint/2010/main" val="45802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04DE5-F361-427F-874A-B9350AD888F1}"/>
              </a:ext>
            </a:extLst>
          </p:cNvPr>
          <p:cNvSpPr>
            <a:spLocks noGrp="1"/>
          </p:cNvSpPr>
          <p:nvPr>
            <p:ph type="title"/>
          </p:nvPr>
        </p:nvSpPr>
        <p:spPr/>
        <p:txBody>
          <a:bodyPr/>
          <a:lstStyle/>
          <a:p>
            <a:pPr algn="ctr"/>
            <a:r>
              <a:rPr lang="fr-FR" dirty="0"/>
              <a:t>Gestion de </a:t>
            </a:r>
            <a:r>
              <a:rPr lang="fr-FR" u="sng" dirty="0"/>
              <a:t>l’hétérogénéité</a:t>
            </a:r>
            <a:r>
              <a:rPr lang="fr-FR" dirty="0"/>
              <a:t> : Un exemple d’évaluation d’une tache complexe </a:t>
            </a:r>
          </a:p>
        </p:txBody>
      </p:sp>
      <p:sp>
        <p:nvSpPr>
          <p:cNvPr id="3" name="Espace réservé du contenu 2">
            <a:extLst>
              <a:ext uri="{FF2B5EF4-FFF2-40B4-BE49-F238E27FC236}">
                <a16:creationId xmlns:a16="http://schemas.microsoft.com/office/drawing/2014/main" id="{2B8010A9-6EAF-4A11-948C-4DC172030EC1}"/>
              </a:ext>
            </a:extLst>
          </p:cNvPr>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19684EFE-CA2E-4B65-B67B-0BDD52ED8977}"/>
              </a:ext>
            </a:extLst>
          </p:cNvPr>
          <p:cNvSpPr/>
          <p:nvPr/>
        </p:nvSpPr>
        <p:spPr>
          <a:xfrm>
            <a:off x="2663301" y="1825625"/>
            <a:ext cx="6480699" cy="4462760"/>
          </a:xfrm>
          <a:prstGeom prst="rect">
            <a:avLst/>
          </a:prstGeom>
        </p:spPr>
        <p:txBody>
          <a:bodyPr wrap="square">
            <a:spAutoFit/>
          </a:bodyPr>
          <a:lstStyle/>
          <a:p>
            <a:r>
              <a:rPr lang="fr-FR" dirty="0"/>
              <a:t>Toute situation de travail, au sens large d’une activité orientée vers la réalisation d’un objectif, présente une double face : elle confronte à des obstacles et provoque des apprentissages ; en même temps, elle donne à voir un état des savoirs et des compétences de l’acteur aux prise avec le réel. Même si cet état évolue au cours du travail, ce n’est jamais que graduellement. De plus, un observateur attentif peut tenir compte des progrès manifestés dans la situation même. </a:t>
            </a:r>
          </a:p>
          <a:p>
            <a:r>
              <a:rPr lang="fr-FR" dirty="0"/>
              <a:t> </a:t>
            </a:r>
          </a:p>
          <a:p>
            <a:r>
              <a:rPr lang="fr-FR" dirty="0"/>
              <a:t>Idéalement, on pourrait donc concevoir une évaluation entièrement fondue dans le travail d’apprentissage. Autrement dit, une succession de situations bien conçues et pilotées permettrait aux élèves de développer leurs compétences et connaissances tout en donnant à voir leurs acquis au temps t. Cela vaudrait pour une évaluation formative mais aussi certificative.</a:t>
            </a:r>
          </a:p>
          <a:p>
            <a:r>
              <a:rPr lang="fr-FR" sz="1400" i="1" dirty="0"/>
              <a:t>Phillipe Perrenoud « </a:t>
            </a:r>
            <a:r>
              <a:rPr lang="fr-FR" sz="1400" i="1" dirty="0" err="1"/>
              <a:t>evaluer</a:t>
            </a:r>
            <a:r>
              <a:rPr lang="fr-FR" sz="1400" i="1" dirty="0"/>
              <a:t> des compétences » in revue </a:t>
            </a:r>
            <a:r>
              <a:rPr lang="fr-FR" sz="1400" i="1" dirty="0" err="1"/>
              <a:t>educateur</a:t>
            </a:r>
            <a:r>
              <a:rPr lang="fr-FR" sz="1400" i="1" dirty="0"/>
              <a:t> mars 2004 </a:t>
            </a:r>
          </a:p>
        </p:txBody>
      </p:sp>
    </p:spTree>
    <p:extLst>
      <p:ext uri="{BB962C8B-B14F-4D97-AF65-F5344CB8AC3E}">
        <p14:creationId xmlns:p14="http://schemas.microsoft.com/office/powerpoint/2010/main" val="64157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19AC9-3ACE-4025-860E-16591BC557DC}"/>
              </a:ext>
            </a:extLst>
          </p:cNvPr>
          <p:cNvSpPr>
            <a:spLocks noGrp="1"/>
          </p:cNvSpPr>
          <p:nvPr>
            <p:ph type="title"/>
          </p:nvPr>
        </p:nvSpPr>
        <p:spPr/>
        <p:txBody>
          <a:bodyPr/>
          <a:lstStyle/>
          <a:p>
            <a:pPr algn="ctr"/>
            <a:r>
              <a:rPr lang="fr-FR" dirty="0"/>
              <a:t>Du bulletin aux bilans </a:t>
            </a:r>
          </a:p>
        </p:txBody>
      </p:sp>
      <p:sp>
        <p:nvSpPr>
          <p:cNvPr id="3" name="Espace réservé du contenu 2">
            <a:extLst>
              <a:ext uri="{FF2B5EF4-FFF2-40B4-BE49-F238E27FC236}">
                <a16:creationId xmlns:a16="http://schemas.microsoft.com/office/drawing/2014/main" id="{E723EA3A-1340-4747-A4B5-6D5528B4FD05}"/>
              </a:ext>
            </a:extLst>
          </p:cNvPr>
          <p:cNvSpPr>
            <a:spLocks noGrp="1"/>
          </p:cNvSpPr>
          <p:nvPr>
            <p:ph idx="1"/>
          </p:nvPr>
        </p:nvSpPr>
        <p:spPr>
          <a:xfrm>
            <a:off x="838198" y="1095376"/>
            <a:ext cx="10515601" cy="5081588"/>
          </a:xfrm>
        </p:spPr>
        <p:txBody>
          <a:bodyPr>
            <a:noAutofit/>
          </a:bodyPr>
          <a:lstStyle/>
          <a:p>
            <a:pPr marL="0" indent="0">
              <a:buNone/>
            </a:pPr>
            <a:endParaRPr lang="fr-FR" sz="1000" dirty="0"/>
          </a:p>
          <a:p>
            <a:r>
              <a:rPr lang="fr-FR" sz="1600" dirty="0"/>
              <a:t>Du CP au CM2, l’enseignant situe l’élève dans chaque matière sur des objectifs d’apprentissage : non atteints, partiellement atteints, atteints, dépassés. À partir de la classe de sixième, les notes peuvent être introduites dans les bilans périodiques.</a:t>
            </a:r>
          </a:p>
          <a:p>
            <a:r>
              <a:rPr lang="fr-FR" sz="1600" dirty="0"/>
              <a:t>Les bilans périodiques font état :</a:t>
            </a:r>
          </a:p>
          <a:p>
            <a:r>
              <a:rPr lang="fr-FR" sz="1600" dirty="0"/>
              <a:t>des acquis et des progrès des élèves par discipline, avec la mention</a:t>
            </a:r>
          </a:p>
          <a:p>
            <a:r>
              <a:rPr lang="fr-FR" sz="1600" dirty="0"/>
              <a:t>des principaux éléments du programme travaillés</a:t>
            </a:r>
          </a:p>
          <a:p>
            <a:r>
              <a:rPr lang="fr-FR" sz="1600" dirty="0"/>
              <a:t>des parcours éducatifs</a:t>
            </a:r>
          </a:p>
          <a:p>
            <a:r>
              <a:rPr lang="fr-FR" sz="1600" dirty="0"/>
              <a:t>des éventuelles modalités spécifiques d’accompagnement mises en place</a:t>
            </a:r>
          </a:p>
          <a:p>
            <a:r>
              <a:rPr lang="fr-FR" sz="1600" dirty="0"/>
              <a:t>Au collège, ils font de plus état :</a:t>
            </a:r>
          </a:p>
          <a:p>
            <a:r>
              <a:rPr lang="fr-FR" sz="1600" dirty="0"/>
              <a:t>de l'accompagnement personnalisé</a:t>
            </a:r>
          </a:p>
          <a:p>
            <a:r>
              <a:rPr lang="fr-FR" sz="1600" dirty="0"/>
              <a:t>des enseignements pratiques interdisciplinaires, à partir de la classe de cinquième</a:t>
            </a:r>
          </a:p>
          <a:p>
            <a:r>
              <a:rPr lang="fr-FR" sz="1600" dirty="0"/>
              <a:t>des éléments de vie scolaire</a:t>
            </a:r>
          </a:p>
          <a:p>
            <a:r>
              <a:rPr lang="fr-FR" sz="1600" dirty="0"/>
              <a:t>des éventuels enseignements de complément</a:t>
            </a:r>
          </a:p>
          <a:p>
            <a:r>
              <a:rPr lang="fr-FR" sz="1600" dirty="0"/>
              <a:t>Ces bilans sont accompagnés d’une annexe de correspondance pour faciliter le dialogue avec les familles.</a:t>
            </a:r>
          </a:p>
          <a:p>
            <a:r>
              <a:rPr lang="fr-FR" sz="1600" dirty="0"/>
              <a:t>Dans le quotidien de la classe, les notes ne sont supprimées ni en élémentaire, ni au collège. La liberté est laissée aux équipes enseignantes. Ainsi, les professeurs des écoles utilisant encore les notes pourront poursuivre les exercices notés, mais c’est une restitution par objectifs d’apprentissage qui leur sera demandé pour les bilans périodiques ; les "classes sans notes" dans les collèges pourront par ailleurs poursuivre cette pratique.</a:t>
            </a:r>
          </a:p>
          <a:p>
            <a:endParaRPr lang="fr-FR" sz="1600" dirty="0"/>
          </a:p>
          <a:p>
            <a:r>
              <a:rPr lang="fr-FR" sz="1600" dirty="0"/>
              <a:t>Dans les bilans périodiques, un positionnement sur une échelle à quatre niveaux est possible dans toute classe de la scolarité obligatoire. Un positionnement par des notes n'est possible qu'au collège.</a:t>
            </a:r>
          </a:p>
          <a:p>
            <a:r>
              <a:rPr lang="fr-FR" sz="1600" dirty="0"/>
              <a:t>Les bilans périodiques ne sont accessibles par l’Éducation nationale que pendant la durée du cycle et l'année qui le suit. Seuls les bilans de fin de cycle suivent les élèves jusqu’au terme de leur scolarité au collège.</a:t>
            </a:r>
          </a:p>
        </p:txBody>
      </p:sp>
    </p:spTree>
    <p:extLst>
      <p:ext uri="{BB962C8B-B14F-4D97-AF65-F5344CB8AC3E}">
        <p14:creationId xmlns:p14="http://schemas.microsoft.com/office/powerpoint/2010/main" val="314099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F3C837-E5FA-4436-94A7-2A80B1181C6D}"/>
              </a:ext>
            </a:extLst>
          </p:cNvPr>
          <p:cNvSpPr>
            <a:spLocks noGrp="1"/>
          </p:cNvSpPr>
          <p:nvPr>
            <p:ph type="title"/>
          </p:nvPr>
        </p:nvSpPr>
        <p:spPr/>
        <p:txBody>
          <a:bodyPr/>
          <a:lstStyle/>
          <a:p>
            <a:pPr algn="ctr"/>
            <a:r>
              <a:rPr lang="fr-FR" dirty="0"/>
              <a:t>Le bilan périodique : enjeux à l’échelle de l’établissement </a:t>
            </a:r>
          </a:p>
        </p:txBody>
      </p:sp>
      <p:sp>
        <p:nvSpPr>
          <p:cNvPr id="3" name="Espace réservé du contenu 2">
            <a:extLst>
              <a:ext uri="{FF2B5EF4-FFF2-40B4-BE49-F238E27FC236}">
                <a16:creationId xmlns:a16="http://schemas.microsoft.com/office/drawing/2014/main" id="{D06CD5F1-2557-4F58-8E59-9609A4F7122B}"/>
              </a:ext>
            </a:extLst>
          </p:cNvPr>
          <p:cNvSpPr>
            <a:spLocks noGrp="1"/>
          </p:cNvSpPr>
          <p:nvPr>
            <p:ph idx="1"/>
          </p:nvPr>
        </p:nvSpPr>
        <p:spPr/>
        <p:txBody>
          <a:bodyPr/>
          <a:lstStyle/>
          <a:p>
            <a:pPr marL="0" indent="0">
              <a:buNone/>
            </a:pPr>
            <a:r>
              <a:rPr lang="fr-FR" dirty="0"/>
              <a:t>Mise en situation : pilotage d’un conseil pédagogique </a:t>
            </a:r>
          </a:p>
          <a:p>
            <a:pPr marL="0" indent="0">
              <a:buNone/>
            </a:pPr>
            <a:r>
              <a:rPr lang="fr-FR" dirty="0"/>
              <a:t>Réalisation d’une maquette de bilan périodique </a:t>
            </a:r>
          </a:p>
          <a:p>
            <a:endParaRPr lang="fr-FR" dirty="0"/>
          </a:p>
          <a:p>
            <a:r>
              <a:rPr lang="fr-FR" dirty="0"/>
              <a:t>4 exemples </a:t>
            </a:r>
          </a:p>
          <a:p>
            <a:r>
              <a:rPr lang="fr-FR" dirty="0"/>
              <a:t>Notes ou /et compétences ?</a:t>
            </a:r>
          </a:p>
          <a:p>
            <a:r>
              <a:rPr lang="fr-FR" dirty="0"/>
              <a:t>Choix de l’échelle : objectifs ou niveaux de maitrise ?</a:t>
            </a:r>
          </a:p>
          <a:p>
            <a:endParaRPr lang="fr-FR" dirty="0"/>
          </a:p>
          <a:p>
            <a:endParaRPr lang="fr-FR" dirty="0"/>
          </a:p>
        </p:txBody>
      </p:sp>
    </p:spTree>
    <p:extLst>
      <p:ext uri="{BB962C8B-B14F-4D97-AF65-F5344CB8AC3E}">
        <p14:creationId xmlns:p14="http://schemas.microsoft.com/office/powerpoint/2010/main" val="29705883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1750</Words>
  <Application>Microsoft Office PowerPoint</Application>
  <PresentationFormat>Grand écran</PresentationFormat>
  <Paragraphs>94</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Wingdings</vt:lpstr>
      <vt:lpstr>Thème Office</vt:lpstr>
      <vt:lpstr>Evaluation par compétences </vt:lpstr>
      <vt:lpstr>Le cadre institutionnel de l’évaluation </vt:lpstr>
      <vt:lpstr>Qu’est ce qu’évaluer ?</vt:lpstr>
      <vt:lpstr>Les règles d’or  de l’évaluation </vt:lpstr>
      <vt:lpstr>Individualisation et évaluation </vt:lpstr>
      <vt:lpstr>Notes ou compétences ?</vt:lpstr>
      <vt:lpstr>Gestion de l’hétérogénéité : Un exemple d’évaluation d’une tache complexe </vt:lpstr>
      <vt:lpstr>Du bulletin aux bilans </vt:lpstr>
      <vt:lpstr>Le bilan périodique : enjeux à l’échelle de l’établissement </vt:lpstr>
      <vt:lpstr>L'évaluation par compétences :  une évaluation bienveillante et performante     </vt:lpstr>
      <vt:lpstr>Quelques références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par compétences</dc:title>
  <dc:creator>principal</dc:creator>
  <cp:lastModifiedBy>principal</cp:lastModifiedBy>
  <cp:revision>18</cp:revision>
  <dcterms:created xsi:type="dcterms:W3CDTF">2020-02-12T18:13:31Z</dcterms:created>
  <dcterms:modified xsi:type="dcterms:W3CDTF">2021-02-11T07:53:28Z</dcterms:modified>
</cp:coreProperties>
</file>