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C6ABA-808F-EBC2-34E1-E866C38A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088" y="2525834"/>
            <a:ext cx="8825658" cy="2415932"/>
          </a:xfrm>
        </p:spPr>
        <p:txBody>
          <a:bodyPr/>
          <a:lstStyle/>
          <a:p>
            <a:r>
              <a:rPr lang="fr-FR" sz="28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TP-27: Inductance mutuelle:</a:t>
            </a:r>
            <a:br>
              <a:rPr lang="fr-FR" sz="28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fr-FR" sz="28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fr-FR" sz="28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fr-FR" sz="28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L’objectif du TP était de mesurer à l’aide de protocoles différents la valeur M de l’inductance mutuelle entre deux bobines.</a:t>
            </a:r>
            <a:br>
              <a:rPr lang="fr-FR" sz="2000" b="1" u="sng" dirty="0"/>
            </a:br>
            <a:br>
              <a:rPr lang="fr-FR" sz="2000" b="1" u="sng" dirty="0"/>
            </a:br>
            <a:br>
              <a:rPr lang="fr-FR" sz="2000" b="1" u="sng" dirty="0"/>
            </a:br>
            <a:br>
              <a:rPr lang="fr-FR" sz="2000" b="1" u="sng" dirty="0"/>
            </a:br>
            <a:br>
              <a:rPr lang="fr-FR" sz="2000" b="1" u="sng" dirty="0"/>
            </a:b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AA1831-77BD-6B58-3C73-5679B766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88" y="152400"/>
            <a:ext cx="8825658" cy="437335"/>
          </a:xfrm>
        </p:spPr>
        <p:txBody>
          <a:bodyPr>
            <a:normAutofit fontScale="85000" lnSpcReduction="20000"/>
          </a:bodyPr>
          <a:lstStyle/>
          <a:p>
            <a:r>
              <a:rPr lang="fr-FR" sz="1700" dirty="0">
                <a:solidFill>
                  <a:schemeClr val="tx1"/>
                </a:solidFill>
              </a:rPr>
              <a:t>Gad Abdourahman</a:t>
            </a:r>
            <a:br>
              <a:rPr lang="fr-FR" sz="1700" dirty="0">
                <a:solidFill>
                  <a:schemeClr val="tx1"/>
                </a:solidFill>
              </a:rPr>
            </a:br>
            <a:r>
              <a:rPr lang="fr-FR" sz="1700" dirty="0">
                <a:solidFill>
                  <a:schemeClr val="tx1"/>
                </a:solidFill>
              </a:rPr>
              <a:t>Mohamed-ali Gontara</a:t>
            </a:r>
            <a:endParaRPr lang="fr-FR" sz="1700" b="1" u="sng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4116278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6643A1-252D-56E0-F689-AA406B575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64" y="590426"/>
                <a:ext cx="11191270" cy="5677148"/>
              </a:xfrm>
            </p:spPr>
            <p:txBody>
              <a:bodyPr/>
              <a:lstStyle/>
              <a:p>
                <a:r>
                  <a:rPr lang="fr-FR" dirty="0"/>
                  <a:t>Pour remplir l’objectif du TP, nous avons utilisé le matériel ci-dessous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De plus nous avons mis en place les 3 protocoles suivants:</a:t>
                </a:r>
              </a:p>
              <a:p>
                <a:pPr marL="0" indent="0">
                  <a:buNone/>
                </a:pPr>
                <a:endParaRPr lang="fr-FR" sz="1800" b="1" u="sng" dirty="0"/>
              </a:p>
              <a:p>
                <a:pPr marL="0" indent="0">
                  <a:buNone/>
                </a:pPr>
                <a:r>
                  <a:rPr lang="fr-FR" sz="1800" b="1" u="sng" dirty="0"/>
                  <a:t>Protocole 1:</a:t>
                </a:r>
                <a:r>
                  <a:rPr lang="fr-FR" sz="1800" b="1" dirty="0"/>
                  <a:t>                                  </a:t>
                </a:r>
                <a:r>
                  <a:rPr lang="fr-FR" sz="1800" b="1" u="sng" dirty="0"/>
                  <a:t>Protocole 2:</a:t>
                </a:r>
                <a:r>
                  <a:rPr lang="fr-FR" sz="1800" b="1" dirty="0"/>
                  <a:t>                                           </a:t>
                </a:r>
                <a:r>
                  <a:rPr lang="fr-FR" sz="1800" b="1" u="sng" dirty="0"/>
                  <a:t>Protocole 3:</a:t>
                </a:r>
              </a:p>
              <a:p>
                <a:pPr marL="0" indent="0">
                  <a:buNone/>
                </a:pPr>
                <a:r>
                  <a:rPr lang="fr-FR" sz="1600" dirty="0"/>
                  <a:t>-Appliquer la formule suivante:        -Appliquer les 2 formules suivantes             -Appliquer la formule démontrée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fr-FR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                             </a:t>
                </a:r>
                <a:r>
                  <a:rPr lang="fr-FR" sz="1600" dirty="0"/>
                  <a:t>en</a:t>
                </a:r>
                <a:r>
                  <a:rPr lang="fr-FR" dirty="0"/>
                  <a:t> </a:t>
                </a:r>
                <a:r>
                  <a:rPr lang="fr-FR" sz="1600" dirty="0"/>
                  <a:t>question 3 :</a:t>
                </a:r>
              </a:p>
              <a:p>
                <a:pPr marL="0" indent="0">
                  <a:buNone/>
                </a:pPr>
                <a:r>
                  <a:rPr lang="fr-FR" dirty="0"/>
                  <a:t>		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6643A1-252D-56E0-F689-AA406B575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64" y="590426"/>
                <a:ext cx="11191270" cy="5677148"/>
              </a:xfrm>
              <a:blipFill>
                <a:blip r:embed="rId2"/>
                <a:stretch>
                  <a:fillRect l="-545" t="-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826CB19-4AE2-0010-F9E5-D2E5C73F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0" y="1327063"/>
            <a:ext cx="4091214" cy="949104"/>
          </a:xfrm>
          <a:prstGeom prst="rect">
            <a:avLst/>
          </a:prstGeom>
        </p:spPr>
      </p:pic>
      <p:sp>
        <p:nvSpPr>
          <p:cNvPr id="7" name="AutoShape 1" descr="\mu _{0}">
            <a:extLst>
              <a:ext uri="{FF2B5EF4-FFF2-40B4-BE49-F238E27FC236}">
                <a16:creationId xmlns:a16="http://schemas.microsoft.com/office/drawing/2014/main" id="{6DDE9797-28EF-1832-CD44-450127376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700" y="39258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67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A1812A1-98AA-BCF2-8574-7E9A2EC8C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512" y="147918"/>
                <a:ext cx="8946541" cy="63883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Pour les applications numériques des protocoles 1 et  2, on avait: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1600"/>
                        <m:t>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Pour le 3</a:t>
                </a:r>
                <a:r>
                  <a:rPr lang="fr-FR" sz="1600" baseline="30000" dirty="0"/>
                  <a:t>ème</a:t>
                </a:r>
                <a:r>
                  <a:rPr lang="fr-FR" sz="1600" dirty="0"/>
                  <a:t> protocole nous avons réalisé ce montage avec ces bobines</a:t>
                </a:r>
              </a:p>
              <a:p>
                <a:pPr marL="0" indent="0">
                  <a:buNone/>
                </a:pPr>
                <a:r>
                  <a:rPr lang="fr-FR" sz="1600" dirty="0"/>
                  <a:t>L’objectif était de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dans la formule.</a:t>
                </a:r>
              </a:p>
              <a:p>
                <a:pPr marL="0" indent="0">
                  <a:buNone/>
                </a:pPr>
                <a:r>
                  <a:rPr lang="fr-FR" sz="1600" dirty="0"/>
                  <a:t>						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					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				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A1812A1-98AA-BCF2-8574-7E9A2EC8C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512" y="147918"/>
                <a:ext cx="8946541" cy="6388349"/>
              </a:xfr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0B7897FB-61C9-A5BB-4973-986612D2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81" y="4023001"/>
            <a:ext cx="2720385" cy="11693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4FB7FF-5E84-6496-4995-738EAC5F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88" y="3977346"/>
            <a:ext cx="2436117" cy="1514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E8C7A9C-8ED3-F8AB-3449-12FB81F27F80}"/>
                  </a:ext>
                </a:extLst>
              </p:cNvPr>
              <p:cNvSpPr txBox="1"/>
              <p:nvPr/>
            </p:nvSpPr>
            <p:spPr>
              <a:xfrm>
                <a:off x="4493326" y="1848134"/>
                <a:ext cx="1661941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𝑠𝑝𝑖𝑟𝑒𝑠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𝑠𝑝𝑖𝑟𝑒𝑠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fr-FR" b="0" dirty="0"/>
              </a:p>
              <a:p>
                <a:pPr/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E8C7A9C-8ED3-F8AB-3449-12FB81F2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326" y="1848134"/>
                <a:ext cx="1661941" cy="1384995"/>
              </a:xfrm>
              <a:prstGeom prst="rect">
                <a:avLst/>
              </a:prstGeom>
              <a:blipFill>
                <a:blip r:embed="rId5"/>
                <a:stretch>
                  <a:fillRect l="-3297" r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8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au 13">
                <a:extLst>
                  <a:ext uri="{FF2B5EF4-FFF2-40B4-BE49-F238E27FC236}">
                    <a16:creationId xmlns:a16="http://schemas.microsoft.com/office/drawing/2014/main" id="{139A8804-9CDF-5D03-DD61-DE0779084B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82399"/>
                  </p:ext>
                </p:extLst>
              </p:nvPr>
            </p:nvGraphicFramePr>
            <p:xfrm>
              <a:off x="1143000" y="808038"/>
              <a:ext cx="8898996" cy="3459161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449498">
                      <a:extLst>
                        <a:ext uri="{9D8B030D-6E8A-4147-A177-3AD203B41FA5}">
                          <a16:colId xmlns:a16="http://schemas.microsoft.com/office/drawing/2014/main" val="2194505902"/>
                        </a:ext>
                      </a:extLst>
                    </a:gridCol>
                    <a:gridCol w="4449498">
                      <a:extLst>
                        <a:ext uri="{9D8B030D-6E8A-4147-A177-3AD203B41FA5}">
                          <a16:colId xmlns:a16="http://schemas.microsoft.com/office/drawing/2014/main" val="4188983778"/>
                        </a:ext>
                      </a:extLst>
                    </a:gridCol>
                  </a:tblGrid>
                  <a:tr h="367751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entité mesurée/calculée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Mesure + incertitude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084808"/>
                      </a:ext>
                    </a:extLst>
                  </a:tr>
                  <a:tr h="9193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=(40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±0,14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0048022"/>
                      </a:ext>
                    </a:extLst>
                  </a:tr>
                  <a:tr h="64356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0" lang="fr-F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=(12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𝑐𝑚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±0,14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𝑐𝑚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fr-F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446530"/>
                      </a:ext>
                    </a:extLst>
                  </a:tr>
                  <a:tr h="3964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=17,25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17,25 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±0,06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6531787"/>
                      </a:ext>
                    </a:extLst>
                  </a:tr>
                  <a:tr h="3964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=27,25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27,25 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±0,06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𝑘𝐻𝑧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76637"/>
                      </a:ext>
                    </a:extLst>
                  </a:tr>
                  <a:tr h="3677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±0,002 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𝑐𝑚</m:t>
                                </m:r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01693"/>
                      </a:ext>
                    </a:extLst>
                  </a:tr>
                  <a:tr h="367751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042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au 13">
                <a:extLst>
                  <a:ext uri="{FF2B5EF4-FFF2-40B4-BE49-F238E27FC236}">
                    <a16:creationId xmlns:a16="http://schemas.microsoft.com/office/drawing/2014/main" id="{139A8804-9CDF-5D03-DD61-DE0779084B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82399"/>
                  </p:ext>
                </p:extLst>
              </p:nvPr>
            </p:nvGraphicFramePr>
            <p:xfrm>
              <a:off x="1143000" y="808038"/>
              <a:ext cx="8898996" cy="3459161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449498">
                      <a:extLst>
                        <a:ext uri="{9D8B030D-6E8A-4147-A177-3AD203B41FA5}">
                          <a16:colId xmlns:a16="http://schemas.microsoft.com/office/drawing/2014/main" val="2194505902"/>
                        </a:ext>
                      </a:extLst>
                    </a:gridCol>
                    <a:gridCol w="4449498">
                      <a:extLst>
                        <a:ext uri="{9D8B030D-6E8A-4147-A177-3AD203B41FA5}">
                          <a16:colId xmlns:a16="http://schemas.microsoft.com/office/drawing/2014/main" val="4188983778"/>
                        </a:ext>
                      </a:extLst>
                    </a:gridCol>
                  </a:tblGrid>
                  <a:tr h="367751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entité mesurée/calculée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Mesure + incertitude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084808"/>
                      </a:ext>
                    </a:extLst>
                  </a:tr>
                  <a:tr h="9193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7" t="-43046" r="-100274" b="-238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74" t="-43046" r="-411" b="-238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048022"/>
                      </a:ext>
                    </a:extLst>
                  </a:tr>
                  <a:tr h="6435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7" t="-203774" r="-100274" b="-2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74" t="-203774" r="-411" b="-239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446530"/>
                      </a:ext>
                    </a:extLst>
                  </a:tr>
                  <a:tr h="3964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7" t="-495385" r="-100274" b="-29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74" t="-495385" r="-411" b="-29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531787"/>
                      </a:ext>
                    </a:extLst>
                  </a:tr>
                  <a:tr h="3964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7" t="-595385" r="-100274" b="-19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74" t="-595385" r="-411" b="-19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76637"/>
                      </a:ext>
                    </a:extLst>
                  </a:tr>
                  <a:tr h="36775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7" t="-740984" r="-1002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74" t="-740984" r="-41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01693"/>
                      </a:ext>
                    </a:extLst>
                  </a:tr>
                  <a:tr h="367751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04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F6C8F19-AF75-4C7D-3616-5D059D7105C8}"/>
                  </a:ext>
                </a:extLst>
              </p:cNvPr>
              <p:cNvSpPr txBox="1"/>
              <p:nvPr/>
            </p:nvSpPr>
            <p:spPr>
              <a:xfrm>
                <a:off x="1143000" y="5528734"/>
                <a:ext cx="5232400" cy="231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obtient , avec les différents protocoles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(7,40 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fr-FR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1,48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5,86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dirty="0"/>
                  <a:t>,97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F6C8F19-AF75-4C7D-3616-5D059D71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528734"/>
                <a:ext cx="5232400" cy="2317558"/>
              </a:xfrm>
              <a:prstGeom prst="rect">
                <a:avLst/>
              </a:prstGeom>
              <a:blipFill>
                <a:blip r:embed="rId3"/>
                <a:stretch>
                  <a:fillRect l="-1049" t="-1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D0F88DA-C53F-0A35-E749-590328B83107}"/>
                  </a:ext>
                </a:extLst>
              </p:cNvPr>
              <p:cNvSpPr txBox="1"/>
              <p:nvPr/>
            </p:nvSpPr>
            <p:spPr>
              <a:xfrm>
                <a:off x="1143000" y="4485033"/>
                <a:ext cx="8898996" cy="825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utilise la formule suivante pour l’incertitude du résultat final: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D0F88DA-C53F-0A35-E749-590328B8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85033"/>
                <a:ext cx="8898996" cy="825867"/>
              </a:xfrm>
              <a:prstGeom prst="rect">
                <a:avLst/>
              </a:prstGeom>
              <a:blipFill>
                <a:blip r:embed="rId4"/>
                <a:stretch>
                  <a:fillRect l="-617" t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44069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626EA-8FF1-AD87-1210-5BBBFA2E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45068"/>
            <a:ext cx="8946541" cy="5503332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Cohérence des résultats:</a:t>
            </a:r>
          </a:p>
          <a:p>
            <a:pPr marL="0" indent="0">
              <a:buNone/>
            </a:pPr>
            <a:r>
              <a:rPr lang="fr-FR" dirty="0"/>
              <a:t>-Mêmes ordres de grandeurs pour les  3 valeurs de M.</a:t>
            </a:r>
          </a:p>
          <a:p>
            <a:pPr marL="0" indent="0">
              <a:buNone/>
            </a:pPr>
            <a:r>
              <a:rPr lang="fr-FR" b="1" u="sng" dirty="0"/>
              <a:t>Sources d’incertitudes:</a:t>
            </a:r>
          </a:p>
          <a:p>
            <a:pPr marL="0" indent="0">
              <a:buNone/>
            </a:pPr>
            <a:r>
              <a:rPr lang="fr-FR" dirty="0"/>
              <a:t>-les mesures à la règles, les fréquences de coupures, valeur indiquée sur le solénoïde ont été des sources d’incertitude.</a:t>
            </a:r>
          </a:p>
          <a:p>
            <a:pPr marL="0" indent="0">
              <a:buNone/>
            </a:pPr>
            <a:r>
              <a:rPr lang="fr-FR" b="1" u="sng" dirty="0"/>
              <a:t>Difficultés rencontrées:</a:t>
            </a:r>
          </a:p>
          <a:p>
            <a:pPr marL="0" indent="0">
              <a:buNone/>
            </a:pPr>
            <a:r>
              <a:rPr lang="fr-FR" dirty="0"/>
              <a:t>-3 protocoles totalement différents en tout points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1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369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TP-27: Inductance mutuelle:     L’objectif du TP était de mesurer à l’aide de protocoles différents la valeur M de l’inductance mutuelle entre deux bobines.   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TP-27: Inductance mutuelle:     L’objectif du TP était de mesurer à l’aide de protocoles différents la valeur M de l’inductance mutuelle entre deux bobines et étudier l’influence de la géométrie.</dc:title>
  <dc:creator>Gad .</dc:creator>
  <cp:lastModifiedBy>Gad .</cp:lastModifiedBy>
  <cp:revision>18</cp:revision>
  <dcterms:created xsi:type="dcterms:W3CDTF">2022-06-05T13:59:47Z</dcterms:created>
  <dcterms:modified xsi:type="dcterms:W3CDTF">2022-06-06T21:30:54Z</dcterms:modified>
</cp:coreProperties>
</file>