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8" r:id="rId5"/>
    <p:sldId id="261" r:id="rId6"/>
    <p:sldId id="271" r:id="rId7"/>
    <p:sldId id="267" r:id="rId8"/>
    <p:sldId id="270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5"/>
    <p:restoredTop sz="92459"/>
  </p:normalViewPr>
  <p:slideViewPr>
    <p:cSldViewPr snapToGrid="0">
      <p:cViewPr varScale="1">
        <p:scale>
          <a:sx n="78" d="100"/>
          <a:sy n="78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C'est sans doute quelque chose dont vous avez déjà parlé en math mais nous, ce que l'on va simplement retenir, c'est qu'une puissance de 10 permet de décaler la virgule.</a:t>
            </a:r>
          </a:p>
          <a:p>
            <a:r>
              <a:rPr lang="fr-FR" dirty="0"/>
              <a:t>C'est la définition que l'on va utiliser pour la suite.</a:t>
            </a:r>
          </a:p>
          <a:p>
            <a:r>
              <a:rPr lang="fr-FR" dirty="0"/>
              <a:t>Ici, on voit un nombre écrit avec une puissance de 10.</a:t>
            </a:r>
          </a:p>
          <a:p>
            <a:r>
              <a:rPr lang="fr-FR" dirty="0"/>
              <a:t>Je vous propose une méthode pour être capable de réécrire ce nombre sans utiliser les puissances de 10.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première chose que l'on va faire c'est de remplacer l'écriture avec une puissance de 10 par une phrase.</a:t>
            </a:r>
          </a:p>
          <a:p>
            <a:r>
              <a:rPr lang="fr-FR" dirty="0"/>
              <a:t>Pour bien comprendre j'ajoute un peu de couleur.</a:t>
            </a:r>
          </a:p>
          <a:p>
            <a:r>
              <a:rPr lang="fr-FR" dirty="0"/>
              <a:t>On commence par le terme en rouge qui veut simplement dire "je décale la virgule"</a:t>
            </a:r>
          </a:p>
          <a:p>
            <a:r>
              <a:rPr lang="fr-FR" dirty="0"/>
              <a:t>Le signe en bleu nous indique dans quel sens je la décale : ici c'est un moins, je décale la virgule vers la gauche (si plus vers la droite)</a:t>
            </a:r>
          </a:p>
          <a:p>
            <a:r>
              <a:rPr lang="fr-FR" dirty="0"/>
              <a:t>Le nombre en vert indique combien de fois je dois décaler la virgule : ici je décale la virgule vers la gauche de deux rangs</a:t>
            </a:r>
          </a:p>
          <a:p>
            <a:r>
              <a:rPr lang="fr-FR" dirty="0"/>
              <a:t>Finalement le nombre en noir nous indique la position de départ de la virgule.</a:t>
            </a:r>
          </a:p>
          <a:p>
            <a:r>
              <a:rPr lang="fr-FR" dirty="0"/>
              <a:t>J'ai donc la phrase "... »</a:t>
            </a:r>
          </a:p>
          <a:p>
            <a:r>
              <a:rPr lang="fr-FR" dirty="0"/>
              <a:t>On a traduit l’expression mathématique par une phrase, il n’y a plus qu’à suivre les indications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maintenant je peux écrire sans me tromper que … </a:t>
            </a:r>
          </a:p>
          <a:p>
            <a:r>
              <a:rPr lang="fr-FR" dirty="0"/>
              <a:t>Voici donc une méthode pour passer d'une écriture avec une puissance de 10 à une écriture sans </a:t>
            </a:r>
            <a:r>
              <a:rPr lang="fr-FR" dirty="0" err="1"/>
              <a:t>utilser</a:t>
            </a:r>
            <a:r>
              <a:rPr lang="fr-FR" dirty="0"/>
              <a:t> de puissance de 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5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3.m4a"/><Relationship Id="rId7" Type="http://schemas.openxmlformats.org/officeDocument/2006/relationships/image" Target="../media/image2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4.m4a"/><Relationship Id="rId7" Type="http://schemas.openxmlformats.org/officeDocument/2006/relationships/image" Target="../media/image6.png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Les puissances de 10</a:t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en physique-chimie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EBEEA78-68BD-B941-A04E-CC831A7EE1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706"/>
    </mc:Choice>
    <mc:Fallback>
      <p:transition advTm="6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882349" y="2690336"/>
                <a:ext cx="377327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49" y="2690336"/>
                <a:ext cx="3773276" cy="1477328"/>
              </a:xfrm>
              <a:prstGeom prst="rect">
                <a:avLst/>
              </a:prstGeom>
              <a:blipFill>
                <a:blip r:embed="rId2"/>
                <a:stretch>
                  <a:fillRect l="-7047" r="-2349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7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4663011" y="2690336"/>
                <a:ext cx="2865977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11" y="2690336"/>
                <a:ext cx="2865977" cy="1477328"/>
              </a:xfrm>
              <a:prstGeom prst="rect">
                <a:avLst/>
              </a:prstGeom>
              <a:blipFill>
                <a:blip r:embed="rId2"/>
                <a:stretch>
                  <a:fillRect l="-9292" r="-3097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6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Et sur la calculatrice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309981" y="2046089"/>
                <a:ext cx="5572038" cy="276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0,000 002</m:t>
                          </m:r>
                        </m:num>
                        <m:den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81" y="2046089"/>
                <a:ext cx="5572038" cy="2765822"/>
              </a:xfrm>
              <a:prstGeom prst="rect">
                <a:avLst/>
              </a:prstGeom>
              <a:blipFill>
                <a:blip r:embed="rId2"/>
                <a:stretch>
                  <a:fillRect l="-4545" t="-9633" r="-4545" b="-146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2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Définition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E58FB71-1460-764A-9BAB-42C55B6A1899}"/>
              </a:ext>
            </a:extLst>
          </p:cNvPr>
          <p:cNvSpPr txBox="1"/>
          <p:nvPr/>
        </p:nvSpPr>
        <p:spPr>
          <a:xfrm>
            <a:off x="778964" y="4633419"/>
            <a:ext cx="10634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Une puissance de 10 permet de </a:t>
            </a:r>
            <a:r>
              <a:rPr lang="fr-FR" sz="4000" b="1" dirty="0">
                <a:solidFill>
                  <a:srgbClr val="FF0000"/>
                </a:solidFill>
              </a:rPr>
              <a:t>décaler la virgule</a:t>
            </a:r>
            <a:r>
              <a:rPr lang="fr-FR" sz="40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98CFF20-4C2E-294D-8C6F-B708DCD818D9}"/>
                  </a:ext>
                </a:extLst>
              </p:cNvPr>
              <p:cNvSpPr txBox="1"/>
              <p:nvPr/>
            </p:nvSpPr>
            <p:spPr>
              <a:xfrm>
                <a:off x="3074433" y="195167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98CFF20-4C2E-294D-8C6F-B708DCD8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3" y="1951672"/>
                <a:ext cx="6043129" cy="1477328"/>
              </a:xfrm>
              <a:prstGeom prst="rect">
                <a:avLst/>
              </a:prstGeom>
              <a:blipFill>
                <a:blip r:embed="rId5"/>
                <a:stretch>
                  <a:fillRect l="-4184" r="-837" b="-76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4B9D5FB5-843C-BB48-93D3-D81ED77470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  <p:transition advTm="193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Remplacer l’écriture par une phrase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9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6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5198C763-58B5-FE4A-80E2-D6D8E61B7FA7}"/>
              </a:ext>
            </a:extLst>
          </p:cNvPr>
          <p:cNvSpPr txBox="1"/>
          <p:nvPr/>
        </p:nvSpPr>
        <p:spPr>
          <a:xfrm>
            <a:off x="218645" y="5387473"/>
            <a:ext cx="11754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Je décale la virgule </a:t>
            </a:r>
            <a:r>
              <a:rPr lang="fr-FR" sz="4400" dirty="0">
                <a:solidFill>
                  <a:srgbClr val="0000FF"/>
                </a:solidFill>
              </a:rPr>
              <a:t>vers la gauche </a:t>
            </a:r>
            <a:r>
              <a:rPr lang="fr-FR" sz="4400" dirty="0">
                <a:solidFill>
                  <a:schemeClr val="accent6"/>
                </a:solidFill>
              </a:rPr>
              <a:t>de deux rangs </a:t>
            </a:r>
            <a:r>
              <a:rPr lang="fr-FR" sz="4400" dirty="0"/>
              <a:t>par rapport à là où elle est dans 3,45.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4B51B7-60CE-D14C-AA88-18851F9A9070}"/>
              </a:ext>
            </a:extLst>
          </p:cNvPr>
          <p:cNvSpPr txBox="1"/>
          <p:nvPr/>
        </p:nvSpPr>
        <p:spPr>
          <a:xfrm>
            <a:off x="4112830" y="2705210"/>
            <a:ext cx="587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1.  Je décale la virgule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FF064-EC5D-0D41-B17E-EB2F40DCB13D}"/>
              </a:ext>
            </a:extLst>
          </p:cNvPr>
          <p:cNvSpPr/>
          <p:nvPr/>
        </p:nvSpPr>
        <p:spPr>
          <a:xfrm>
            <a:off x="4112830" y="3289985"/>
            <a:ext cx="3065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srgbClr val="0000FF"/>
                </a:solidFill>
              </a:rPr>
              <a:t>2.  Vers la gauche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693D9-61F8-564B-BF62-12E2FA3BD4F3}"/>
              </a:ext>
            </a:extLst>
          </p:cNvPr>
          <p:cNvSpPr/>
          <p:nvPr/>
        </p:nvSpPr>
        <p:spPr>
          <a:xfrm>
            <a:off x="4112830" y="3874759"/>
            <a:ext cx="3042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srgbClr val="70AD47"/>
                </a:solidFill>
              </a:rPr>
              <a:t>3.  De deux rangs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80504-501C-0E42-9044-DC7582664FB4}"/>
              </a:ext>
            </a:extLst>
          </p:cNvPr>
          <p:cNvSpPr/>
          <p:nvPr/>
        </p:nvSpPr>
        <p:spPr>
          <a:xfrm>
            <a:off x="4112830" y="4459535"/>
            <a:ext cx="6763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prstClr val="black"/>
                </a:solidFill>
              </a:rPr>
              <a:t>4.  Par rapport à là où elle est dans 3,45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8A4050E-AED7-F346-A365-81F987AE2D52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9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8A4050E-AED7-F346-A365-81F987AE2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7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B9FC50A9-0737-D248-B954-2DC0E9DDF81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7148498"/>
      </p:ext>
    </p:extLst>
  </p:cSld>
  <p:clrMapOvr>
    <a:masterClrMapping/>
  </p:clrMapOvr>
  <p:transition advTm="502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/>
      <p:bldP spid="7" grpId="0"/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AD2421-F25A-2449-B3F6-C946892B753E}"/>
                  </a:ext>
                </a:extLst>
              </p:cNvPr>
              <p:cNvSpPr/>
              <p:nvPr/>
            </p:nvSpPr>
            <p:spPr>
              <a:xfrm>
                <a:off x="5056291" y="2875179"/>
                <a:ext cx="2760692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AD2421-F25A-2449-B3F6-C946892B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91" y="2875179"/>
                <a:ext cx="2760692" cy="1569660"/>
              </a:xfrm>
              <a:prstGeom prst="rect">
                <a:avLst/>
              </a:prstGeom>
              <a:blipFill>
                <a:blip r:embed="rId6"/>
                <a:stretch>
                  <a:fillRect l="-5936" r="-6849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0A4F4-50A7-3247-84E5-D05B2EC58703}"/>
                  </a:ext>
                </a:extLst>
              </p:cNvPr>
              <p:cNvSpPr/>
              <p:nvPr/>
            </p:nvSpPr>
            <p:spPr>
              <a:xfrm>
                <a:off x="4375015" y="2875179"/>
                <a:ext cx="344196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0A4F4-50A7-3247-84E5-D05B2EC58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15" y="2875179"/>
                <a:ext cx="3441968" cy="1569660"/>
              </a:xfrm>
              <a:prstGeom prst="rect">
                <a:avLst/>
              </a:prstGeom>
              <a:blipFill>
                <a:blip r:embed="rId7"/>
                <a:stretch>
                  <a:fillRect l="-5147" r="-5515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6C268A-BEC4-124F-A593-4BDAD7F0D6A3}"/>
                  </a:ext>
                </a:extLst>
              </p:cNvPr>
              <p:cNvSpPr/>
              <p:nvPr/>
            </p:nvSpPr>
            <p:spPr>
              <a:xfrm>
                <a:off x="3693738" y="2875179"/>
                <a:ext cx="412324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6C268A-BEC4-124F-A593-4BDAD7F0D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38" y="2875179"/>
                <a:ext cx="4123245" cy="1569660"/>
              </a:xfrm>
              <a:prstGeom prst="rect">
                <a:avLst/>
              </a:prstGeom>
              <a:blipFill>
                <a:blip r:embed="rId8"/>
                <a:stretch>
                  <a:fillRect l="-3988" r="-4601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Remplacer l’écriture par une phrase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9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9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en arc 12">
            <a:extLst>
              <a:ext uri="{FF2B5EF4-FFF2-40B4-BE49-F238E27FC236}">
                <a16:creationId xmlns:a16="http://schemas.microsoft.com/office/drawing/2014/main" id="{608DFB40-2AB6-BC45-8EC4-9A864A140D41}"/>
              </a:ext>
            </a:extLst>
          </p:cNvPr>
          <p:cNvSpPr/>
          <p:nvPr/>
        </p:nvSpPr>
        <p:spPr>
          <a:xfrm rot="10800000">
            <a:off x="5283199" y="3707531"/>
            <a:ext cx="943429" cy="995734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en arc 13">
            <a:extLst>
              <a:ext uri="{FF2B5EF4-FFF2-40B4-BE49-F238E27FC236}">
                <a16:creationId xmlns:a16="http://schemas.microsoft.com/office/drawing/2014/main" id="{EC817F9C-9102-3E4C-AAD7-719CA0F67596}"/>
              </a:ext>
            </a:extLst>
          </p:cNvPr>
          <p:cNvSpPr/>
          <p:nvPr/>
        </p:nvSpPr>
        <p:spPr>
          <a:xfrm rot="10800000">
            <a:off x="4584576" y="3707531"/>
            <a:ext cx="943429" cy="995734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638632-181C-5142-B8E4-34A97BC64A1C}"/>
              </a:ext>
            </a:extLst>
          </p:cNvPr>
          <p:cNvSpPr txBox="1"/>
          <p:nvPr/>
        </p:nvSpPr>
        <p:spPr>
          <a:xfrm>
            <a:off x="218645" y="5387473"/>
            <a:ext cx="11754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Je décale la virgule </a:t>
            </a:r>
            <a:r>
              <a:rPr lang="fr-FR" sz="4400" dirty="0">
                <a:solidFill>
                  <a:srgbClr val="0000FF"/>
                </a:solidFill>
              </a:rPr>
              <a:t>vers la gauche </a:t>
            </a:r>
            <a:r>
              <a:rPr lang="fr-FR" sz="4400" dirty="0">
                <a:solidFill>
                  <a:schemeClr val="accent6"/>
                </a:solidFill>
              </a:rPr>
              <a:t>de deux rangs </a:t>
            </a:r>
            <a:r>
              <a:rPr lang="fr-FR" sz="4400" dirty="0"/>
              <a:t>par rapport à la où elle est dans 3,45.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2DAF1E9C-504B-9C49-AE70-08C2D1FA837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870039"/>
      </p:ext>
    </p:extLst>
  </p:cSld>
  <p:clrMapOvr>
    <a:masterClrMapping/>
  </p:clrMapOvr>
  <p:transition advTm="81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2" grpId="1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Finalement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FDAA57-D869-CF44-A1F4-8A4E5815B998}"/>
                  </a:ext>
                </a:extLst>
              </p:cNvPr>
              <p:cNvSpPr/>
              <p:nvPr/>
            </p:nvSpPr>
            <p:spPr>
              <a:xfrm>
                <a:off x="350260" y="2644170"/>
                <a:ext cx="1149147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fr-FR" sz="9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FDAA57-D869-CF44-A1F4-8A4E5815B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0" y="2644170"/>
                <a:ext cx="11491479" cy="1569660"/>
              </a:xfrm>
              <a:prstGeom prst="rect">
                <a:avLst/>
              </a:prstGeom>
              <a:blipFill>
                <a:blip r:embed="rId5"/>
                <a:stretch>
                  <a:fillRect l="-1214" r="-1325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2FE477B7-40D1-8F46-AC13-E48028EF61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919">
        <p:fade/>
      </p:transition>
    </mc:Choice>
    <mc:Fallback>
      <p:transition spd="med" advTm="15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À toi d’essayer !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3A4F9FC-E9CE-1B4B-B13D-276314F3A4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41513"/>
      </p:ext>
    </p:extLst>
  </p:cSld>
  <p:clrMapOvr>
    <a:masterClrMapping/>
  </p:clrMapOvr>
  <p:transition advTm="426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Pourquoi utiliser les puissances de 10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604145B-9C28-2049-A059-5E53E2EE9F72}"/>
              </a:ext>
            </a:extLst>
          </p:cNvPr>
          <p:cNvSpPr txBox="1"/>
          <p:nvPr/>
        </p:nvSpPr>
        <p:spPr>
          <a:xfrm>
            <a:off x="220983" y="1368314"/>
            <a:ext cx="10122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Écrire simplement des nombres avec beaucoup de « 0 »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B3E0C48-BE4B-7843-8A26-1D015F25ED7C}"/>
                  </a:ext>
                </a:extLst>
              </p:cNvPr>
              <p:cNvSpPr txBox="1"/>
              <p:nvPr/>
            </p:nvSpPr>
            <p:spPr>
              <a:xfrm>
                <a:off x="1796841" y="2247780"/>
                <a:ext cx="85983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602 000 000 000 000 000 000 000=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B3E0C48-BE4B-7843-8A26-1D015F25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41" y="2247780"/>
                <a:ext cx="8598316" cy="492443"/>
              </a:xfrm>
              <a:prstGeom prst="rect">
                <a:avLst/>
              </a:prstGeom>
              <a:blipFill>
                <a:blip r:embed="rId2"/>
                <a:stretch>
                  <a:fillRect l="-590" t="-10000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B4A715E-9EC4-7C4B-8CF0-399DB2D0B25B}"/>
                  </a:ext>
                </a:extLst>
              </p:cNvPr>
              <p:cNvSpPr txBox="1"/>
              <p:nvPr/>
            </p:nvSpPr>
            <p:spPr>
              <a:xfrm>
                <a:off x="2529414" y="3034914"/>
                <a:ext cx="7133170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0,000 000 000 000 001</m:t>
                      </m:r>
                      <m: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B4A715E-9EC4-7C4B-8CF0-399DB2D0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14" y="3034914"/>
                <a:ext cx="7133170" cy="498085"/>
              </a:xfrm>
              <a:prstGeom prst="rect">
                <a:avLst/>
              </a:prstGeom>
              <a:blipFill>
                <a:blip r:embed="rId3"/>
                <a:stretch>
                  <a:fillRect l="-890" t="-7500" r="-356" b="-3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5ACEFB92-9F0D-744A-A37B-63D48EEC4620}"/>
              </a:ext>
            </a:extLst>
          </p:cNvPr>
          <p:cNvSpPr txBox="1"/>
          <p:nvPr/>
        </p:nvSpPr>
        <p:spPr>
          <a:xfrm>
            <a:off x="220983" y="4444148"/>
            <a:ext cx="439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Faire des conversions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6F1249F-4C0C-2446-AE09-855DE93E4D8B}"/>
                  </a:ext>
                </a:extLst>
              </p:cNvPr>
              <p:cNvSpPr txBox="1"/>
              <p:nvPr/>
            </p:nvSpPr>
            <p:spPr>
              <a:xfrm>
                <a:off x="3965928" y="5323613"/>
                <a:ext cx="4260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532 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=532×</m:t>
                      </m:r>
                      <m:sSup>
                        <m:sSupPr>
                          <m:ctrlP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6F1249F-4C0C-2446-AE09-855DE93E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28" y="5323613"/>
                <a:ext cx="4260141" cy="492443"/>
              </a:xfrm>
              <a:prstGeom prst="rect">
                <a:avLst/>
              </a:prstGeom>
              <a:blipFill>
                <a:blip r:embed="rId4"/>
                <a:stretch>
                  <a:fillRect l="-1488" t="-7692" r="-298" b="-3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0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415074" y="2690336"/>
                <a:ext cx="5361852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2,8×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74" y="2690336"/>
                <a:ext cx="5361852" cy="1477328"/>
              </a:xfrm>
              <a:prstGeom prst="rect">
                <a:avLst/>
              </a:prstGeom>
              <a:blipFill>
                <a:blip r:embed="rId2"/>
                <a:stretch>
                  <a:fillRect l="-4481" r="-1179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9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541711" y="2690336"/>
                <a:ext cx="5108578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1" y="2690336"/>
                <a:ext cx="5108578" cy="1477328"/>
              </a:xfrm>
              <a:prstGeom prst="rect">
                <a:avLst/>
              </a:prstGeom>
              <a:blipFill>
                <a:blip r:embed="rId2"/>
                <a:stretch>
                  <a:fillRect l="-4950" r="-1238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81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5|9.6|11.4|3.4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453</Words>
  <Application>Microsoft Macintosh PowerPoint</Application>
  <PresentationFormat>Grand écran</PresentationFormat>
  <Paragraphs>55</Paragraphs>
  <Slides>12</Slides>
  <Notes>4</Notes>
  <HiddenSlides>6</HiddenSlides>
  <MMClips>6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Les puissances de 10 en physique-chimie</vt:lpstr>
      <vt:lpstr>Présentation PowerPoint</vt:lpstr>
      <vt:lpstr>Présentation PowerPoint</vt:lpstr>
      <vt:lpstr>Présentation PowerPoint</vt:lpstr>
      <vt:lpstr>Présentation PowerPoint</vt:lpstr>
      <vt:lpstr>À toi d’essayer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43</cp:revision>
  <dcterms:created xsi:type="dcterms:W3CDTF">2020-09-05T12:43:59Z</dcterms:created>
  <dcterms:modified xsi:type="dcterms:W3CDTF">2020-11-18T18:13:16Z</dcterms:modified>
</cp:coreProperties>
</file>