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2268D-7AD2-4A98-9A6C-04094BAA5770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BE75E-BAEF-44A4-B33E-A782F924D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44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BE75E-BAEF-44A4-B33E-A782F924D73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55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20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04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95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4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92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5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54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59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0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13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85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582A-81C6-46FF-9CDC-5E9D7139362C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62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cRZNkgNyw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>
                <a:solidFill>
                  <a:srgbClr val="0070C0"/>
                </a:solidFill>
              </a:rPr>
              <a:t>Chapitre 1 – Corps purs et mélanges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3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Alliages du fer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8646" y="1047026"/>
            <a:ext cx="117547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	</a:t>
            </a:r>
            <a:r>
              <a:rPr lang="fr-FR" sz="3600" dirty="0"/>
              <a:t>Un mélange de fer est de carbone est qualifié d’acier si le pourcentage massique de carbone dans le mélange est inférieure à 2%, et de fonte s’il reste inférieur à 7%.</a:t>
            </a:r>
          </a:p>
          <a:p>
            <a:pPr marL="0" indent="0">
              <a:buNone/>
            </a:pPr>
            <a:r>
              <a:rPr lang="fr-FR" sz="3600" dirty="0"/>
              <a:t>	En ajoutant 33 g de carbone à 1,7 kg de fer, quelle est la nature de l’alliage obtenu ? 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46" y="3865180"/>
            <a:ext cx="5982329" cy="284908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39" y="3865180"/>
            <a:ext cx="3802814" cy="285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Mélange d’eau et d’huile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983930" y="3054211"/>
            <a:ext cx="6224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hlinkClick r:id="rId2"/>
              </a:rPr>
              <a:t>https://youtu.be/UcRZNkgNywE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68439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Le sucre – </a:t>
            </a:r>
            <a:r>
              <a:rPr lang="fr-FR" sz="3600" b="1" dirty="0" err="1">
                <a:solidFill>
                  <a:srgbClr val="0070C0"/>
                </a:solidFill>
              </a:rPr>
              <a:t>Sacharose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84" y="1421395"/>
            <a:ext cx="8201832" cy="4634545"/>
          </a:xfrm>
        </p:spPr>
      </p:pic>
    </p:spTree>
    <p:extLst>
      <p:ext uri="{BB962C8B-B14F-4D97-AF65-F5344CB8AC3E}">
        <p14:creationId xmlns:p14="http://schemas.microsoft.com/office/powerpoint/2010/main" val="42253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Propriétés physico-chimiques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92" y="1005459"/>
            <a:ext cx="4065498" cy="575414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4" r="14799"/>
          <a:stretch/>
        </p:blipFill>
        <p:spPr>
          <a:xfrm>
            <a:off x="3612560" y="1005459"/>
            <a:ext cx="4297632" cy="57541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078" y="1780674"/>
            <a:ext cx="4194390" cy="419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1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Changement d’état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02" y="1104214"/>
            <a:ext cx="10204642" cy="54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3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Révélation d’un chromatogramme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CM - BTS Métiers de la CHIMIE">
            <a:extLst>
              <a:ext uri="{FF2B5EF4-FFF2-40B4-BE49-F238E27FC236}">
                <a16:creationId xmlns:a16="http://schemas.microsoft.com/office/drawing/2014/main" id="{1679136C-8787-4F4A-8176-123CC11E1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0" t="22344" r="29600"/>
          <a:stretch/>
        </p:blipFill>
        <p:spPr bwMode="auto">
          <a:xfrm>
            <a:off x="220981" y="3878051"/>
            <a:ext cx="3596640" cy="23777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) Chromatographie">
            <a:extLst>
              <a:ext uri="{FF2B5EF4-FFF2-40B4-BE49-F238E27FC236}">
                <a16:creationId xmlns:a16="http://schemas.microsoft.com/office/drawing/2014/main" id="{0F3A7994-A500-604A-BFB1-2AF21121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713" y="865630"/>
            <a:ext cx="3322574" cy="28666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/3 Thème I : la santé Chap. 10 ESPECES CHIMIQUES CONTENUES DANS LES  MEDICAMENTS I. Qu'est-ce qu'un médicament ? 1. Prin">
            <a:extLst>
              <a:ext uri="{FF2B5EF4-FFF2-40B4-BE49-F238E27FC236}">
                <a16:creationId xmlns:a16="http://schemas.microsoft.com/office/drawing/2014/main" id="{2D913332-C030-4849-97BE-FDE4A6AE9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9" r="32304"/>
          <a:stretch/>
        </p:blipFill>
        <p:spPr bwMode="auto">
          <a:xfrm>
            <a:off x="9422210" y="3850673"/>
            <a:ext cx="1619565" cy="240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lber Lourmat™ Armoire à UV avec lampe Longueur d'onde : 6 W voir les  résultats | Fisher Scientific">
            <a:extLst>
              <a:ext uri="{FF2B5EF4-FFF2-40B4-BE49-F238E27FC236}">
                <a16:creationId xmlns:a16="http://schemas.microsoft.com/office/drawing/2014/main" id="{FFFE436C-0DE2-3A49-A7BD-E98143A6A5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t="10394" r="2714" b="14576"/>
          <a:stretch/>
        </p:blipFill>
        <p:spPr bwMode="auto">
          <a:xfrm>
            <a:off x="220981" y="865632"/>
            <a:ext cx="3596640" cy="28666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homato sucres">
            <a:extLst>
              <a:ext uri="{FF2B5EF4-FFF2-40B4-BE49-F238E27FC236}">
                <a16:creationId xmlns:a16="http://schemas.microsoft.com/office/drawing/2014/main" id="{6DCA134A-BF93-DC4E-B5BE-28D3A61B7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109" y="3878051"/>
            <a:ext cx="1779781" cy="23777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DABCFF7-AD2D-F349-8ECA-D10F9C9F2E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41" b="10578"/>
          <a:stretch/>
        </p:blipFill>
        <p:spPr bwMode="auto">
          <a:xfrm>
            <a:off x="8490743" y="865630"/>
            <a:ext cx="3480276" cy="28666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711A13E-D6EB-7240-BA03-393A136AE905}"/>
              </a:ext>
            </a:extLst>
          </p:cNvPr>
          <p:cNvSpPr txBox="1"/>
          <p:nvPr/>
        </p:nvSpPr>
        <p:spPr>
          <a:xfrm>
            <a:off x="220981" y="6255800"/>
            <a:ext cx="20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Lampe ultraviolette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2947E5-62AF-414A-B850-17FF7A776AA4}"/>
              </a:ext>
            </a:extLst>
          </p:cNvPr>
          <p:cNvSpPr txBox="1"/>
          <p:nvPr/>
        </p:nvSpPr>
        <p:spPr>
          <a:xfrm>
            <a:off x="8490743" y="626170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>
                <a:solidFill>
                  <a:schemeClr val="bg1">
                    <a:lumMod val="50000"/>
                  </a:schemeClr>
                </a:solidFill>
              </a:rPr>
              <a:t>Diiode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D66D689-D9BE-D344-A8C3-686F08A5A60A}"/>
              </a:ext>
            </a:extLst>
          </p:cNvPr>
          <p:cNvSpPr txBox="1"/>
          <p:nvPr/>
        </p:nvSpPr>
        <p:spPr>
          <a:xfrm>
            <a:off x="4434713" y="6255800"/>
            <a:ext cx="286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Permanganate de potassium</a:t>
            </a:r>
          </a:p>
        </p:txBody>
      </p:sp>
    </p:spTree>
    <p:extLst>
      <p:ext uri="{BB962C8B-B14F-4D97-AF65-F5344CB8AC3E}">
        <p14:creationId xmlns:p14="http://schemas.microsoft.com/office/powerpoint/2010/main" val="382461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Mesure de la température de fusion – Le banc </a:t>
            </a:r>
            <a:r>
              <a:rPr lang="fr-FR" sz="3600" b="1" dirty="0" err="1">
                <a:solidFill>
                  <a:srgbClr val="0070C0"/>
                </a:solidFill>
              </a:rPr>
              <a:t>Kofler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8" b="14103"/>
          <a:stretch/>
        </p:blipFill>
        <p:spPr>
          <a:xfrm>
            <a:off x="220983" y="895149"/>
            <a:ext cx="7860631" cy="3166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38" y="2935706"/>
            <a:ext cx="5556252" cy="3797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20983" y="4061861"/>
            <a:ext cx="124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Banc </a:t>
            </a:r>
            <a:r>
              <a:rPr lang="fr-FR" i="1" dirty="0" err="1">
                <a:solidFill>
                  <a:schemeClr val="bg1">
                    <a:lumMod val="50000"/>
                  </a:schemeClr>
                </a:solidFill>
              </a:rPr>
              <a:t>Kofler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1183907" y="1020278"/>
            <a:ext cx="5409398" cy="779646"/>
          </a:xfrm>
          <a:prstGeom prst="straightConnector1">
            <a:avLst/>
          </a:prstGeom>
          <a:ln w="127000">
            <a:gradFill flip="none" rotWithShape="1">
              <a:gsLst>
                <a:gs pos="0">
                  <a:srgbClr val="0000FF"/>
                </a:gs>
                <a:gs pos="100000">
                  <a:srgbClr val="FF0000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98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Avez-vous relu votre cours ?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D0B2C96-F898-304E-BC87-836483BE8744}"/>
              </a:ext>
            </a:extLst>
          </p:cNvPr>
          <p:cNvSpPr txBox="1"/>
          <p:nvPr/>
        </p:nvSpPr>
        <p:spPr>
          <a:xfrm>
            <a:off x="218646" y="1384776"/>
            <a:ext cx="117547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fr-FR" sz="2800" dirty="0"/>
              <a:t>Lors de la fusion d’une substance inconnue, la température reste constante. Est-ce un corps pur ou un mélange ?</a:t>
            </a:r>
          </a:p>
          <a:p>
            <a:pPr marL="342900" indent="-342900">
              <a:buAutoNum type="arabicPeriod"/>
            </a:pPr>
            <a:endParaRPr lang="fr-FR" sz="2800" dirty="0"/>
          </a:p>
          <a:p>
            <a:pPr marL="342900" indent="-342900">
              <a:buFontTx/>
              <a:buAutoNum type="arabicPeriod"/>
            </a:pPr>
            <a:r>
              <a:rPr lang="fr-FR" sz="2800" dirty="0"/>
              <a:t>Décrire le test caractéristique de l’eau en utilisant le schéma narratif</a:t>
            </a:r>
          </a:p>
          <a:p>
            <a:pPr marL="342900" indent="-342900">
              <a:buAutoNum type="arabicPeriod"/>
            </a:pPr>
            <a:endParaRPr lang="fr-FR" sz="2800" dirty="0"/>
          </a:p>
          <a:p>
            <a:pPr marL="342900" indent="-342900">
              <a:buAutoNum type="arabicPeriod"/>
            </a:pPr>
            <a:r>
              <a:rPr lang="fr-FR" sz="2800" dirty="0"/>
              <a:t>Quelle est la formule donnant la masse volumique d’un corps ? Quelle est la valeur de celle de l’eau ?</a:t>
            </a:r>
          </a:p>
          <a:p>
            <a:pPr marL="342900" indent="-342900">
              <a:buAutoNum type="arabicPeriod"/>
            </a:pPr>
            <a:endParaRPr lang="fr-FR" sz="2800" dirty="0"/>
          </a:p>
          <a:p>
            <a:pPr marL="342900" indent="-342900">
              <a:buAutoNum type="arabicPeriod"/>
            </a:pPr>
            <a:r>
              <a:rPr lang="fr-FR" sz="2800" dirty="0"/>
              <a:t>Donner un exemple de deux liquides non-miscibles</a:t>
            </a:r>
          </a:p>
          <a:p>
            <a:pPr marL="342900" indent="-342900">
              <a:buAutoNum type="arabicPeriod"/>
            </a:pPr>
            <a:endParaRPr lang="fr-FR" sz="2800" dirty="0"/>
          </a:p>
          <a:p>
            <a:pPr marL="342900" indent="-342900">
              <a:buFontTx/>
              <a:buAutoNum type="arabicPeriod"/>
            </a:pPr>
            <a:r>
              <a:rPr lang="fr-FR" sz="2800" dirty="0"/>
              <a:t>Rappeler la définition d’un corps pur. Donner un exemple.</a:t>
            </a:r>
          </a:p>
        </p:txBody>
      </p:sp>
    </p:spTree>
    <p:extLst>
      <p:ext uri="{BB962C8B-B14F-4D97-AF65-F5344CB8AC3E}">
        <p14:creationId xmlns:p14="http://schemas.microsoft.com/office/powerpoint/2010/main" val="428574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Avez-vous relu votre cours ?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D0B2C96-F898-304E-BC87-836483BE8744}"/>
                  </a:ext>
                </a:extLst>
              </p:cNvPr>
              <p:cNvSpPr txBox="1"/>
              <p:nvPr/>
            </p:nvSpPr>
            <p:spPr>
              <a:xfrm>
                <a:off x="218646" y="1019016"/>
                <a:ext cx="11754707" cy="5408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AutoNum type="arabicPeriod"/>
                </a:pPr>
                <a:r>
                  <a:rPr lang="fr-FR" sz="2800" dirty="0"/>
                  <a:t>C’est un corps pur car les corps purs changent d’état à température constante, contrairement aux mélanges.</a:t>
                </a:r>
              </a:p>
              <a:p>
                <a:pPr marL="342900" indent="-342900">
                  <a:buAutoNum type="arabicPeriod"/>
                </a:pPr>
                <a:endParaRPr lang="fr-FR" sz="2800" dirty="0"/>
              </a:p>
              <a:p>
                <a:pPr marL="342900" indent="-342900">
                  <a:buFontTx/>
                  <a:buAutoNum type="arabicPeriod"/>
                </a:pPr>
                <a:r>
                  <a:rPr lang="fr-FR" sz="2800" dirty="0"/>
                  <a:t>On utilise du sulfate de cuivre qui devient bleu en présence d’eau. (EI : une coupelle avec une poudre blanche, EP : on verse de l’eau, EF : une coupelle avec une poudre bleue)</a:t>
                </a:r>
              </a:p>
              <a:p>
                <a:pPr marL="342900" indent="-342900">
                  <a:buFontTx/>
                  <a:buAutoNum type="arabicPeriod"/>
                </a:pPr>
                <a:endParaRPr lang="fr-FR" sz="2800" dirty="0"/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dirty="0"/>
                  <a:t> La valeur de la masse volumique de l’eau est 1 kg/L.</a:t>
                </a:r>
              </a:p>
              <a:p>
                <a:pPr marL="342900" indent="-342900">
                  <a:buFontTx/>
                  <a:buAutoNum type="arabicPeriod"/>
                </a:pPr>
                <a:endParaRPr lang="fr-FR" sz="2800" dirty="0"/>
              </a:p>
              <a:p>
                <a:pPr marL="342900" indent="-342900">
                  <a:buAutoNum type="arabicPeriod"/>
                </a:pPr>
                <a:r>
                  <a:rPr lang="fr-FR" sz="2800" dirty="0"/>
                  <a:t>L’eau et l’huile ne sont pas miscibles.</a:t>
                </a:r>
              </a:p>
              <a:p>
                <a:pPr marL="342900" indent="-342900">
                  <a:buAutoNum type="arabicPeriod"/>
                </a:pPr>
                <a:endParaRPr lang="fr-FR" sz="2800" dirty="0"/>
              </a:p>
              <a:p>
                <a:pPr marL="342900" indent="-342900">
                  <a:buFontTx/>
                  <a:buAutoNum type="arabicPeriod"/>
                </a:pPr>
                <a:r>
                  <a:rPr lang="fr-FR" sz="2800" dirty="0"/>
                  <a:t>Un corps pur est composé d’une seule espèce chimique.</a:t>
                </a: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D0B2C96-F898-304E-BC87-836483BE8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" y="1019016"/>
                <a:ext cx="11754707" cy="5408725"/>
              </a:xfrm>
              <a:prstGeom prst="rect">
                <a:avLst/>
              </a:prstGeom>
              <a:blipFill>
                <a:blip r:embed="rId2"/>
                <a:stretch>
                  <a:fillRect l="-1080" t="-1643" b="-23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3736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288</Words>
  <Application>Microsoft Macintosh PowerPoint</Application>
  <PresentationFormat>Grand écran</PresentationFormat>
  <Paragraphs>36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Chapitre 1 – Corps purs et mélanges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– Corps purs et mélanges</dc:title>
  <dc:creator>remi</dc:creator>
  <cp:lastModifiedBy>Remi Metzdorff</cp:lastModifiedBy>
  <cp:revision>18</cp:revision>
  <dcterms:created xsi:type="dcterms:W3CDTF">2020-09-05T12:43:59Z</dcterms:created>
  <dcterms:modified xsi:type="dcterms:W3CDTF">2020-09-22T08:35:49Z</dcterms:modified>
</cp:coreProperties>
</file>