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60" r:id="rId3"/>
    <p:sldId id="261" r:id="rId4"/>
    <p:sldId id="259" r:id="rId5"/>
    <p:sldId id="262" r:id="rId6"/>
    <p:sldId id="263" r:id="rId7"/>
    <p:sldId id="266" r:id="rId8"/>
    <p:sldId id="267" r:id="rId9"/>
    <p:sldId id="265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9"/>
    <p:restoredTop sz="92209"/>
  </p:normalViewPr>
  <p:slideViewPr>
    <p:cSldViewPr snapToGrid="0">
      <p:cViewPr varScale="1">
        <p:scale>
          <a:sx n="105" d="100"/>
          <a:sy n="105" d="100"/>
        </p:scale>
        <p:origin x="11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2268D-7AD2-4A98-9A6C-04094BAA5770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BE75E-BAEF-44A4-B33E-A782F924D7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44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20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04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95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46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92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55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54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59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30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13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85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582A-81C6-46FF-9CDC-5E9D7139362C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62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2jSnnGC-HpI" TargetMode="External"/><Relationship Id="rId5" Type="http://schemas.openxmlformats.org/officeDocument/2006/relationships/hyperlink" Target="https://youtu.be/VCERs0v1OoI?t=69" TargetMode="External"/><Relationship Id="rId4" Type="http://schemas.openxmlformats.org/officeDocument/2006/relationships/hyperlink" Target="https://youtu.be/iRYWmo3Tuq4?t=3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/>
          </a:bodyPr>
          <a:lstStyle/>
          <a:p>
            <a:pPr algn="l"/>
            <a:r>
              <a:rPr lang="fr-FR" b="1" dirty="0">
                <a:solidFill>
                  <a:srgbClr val="0070C0"/>
                </a:solidFill>
              </a:rPr>
              <a:t>Émission et propagation du son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334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Plaque de prototypage (</a:t>
            </a:r>
            <a:r>
              <a:rPr lang="fr-FR" sz="3600" b="1" dirty="0" err="1">
                <a:solidFill>
                  <a:srgbClr val="0070C0"/>
                </a:solidFill>
              </a:rPr>
              <a:t>breadboard</a:t>
            </a:r>
            <a:r>
              <a:rPr lang="fr-FR" sz="3600" b="1" dirty="0">
                <a:solidFill>
                  <a:srgbClr val="0070C0"/>
                </a:solidFill>
              </a:rPr>
              <a:t>)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908CEE92-DFEB-D84D-845B-79E013D249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54"/>
          <a:stretch/>
        </p:blipFill>
        <p:spPr>
          <a:xfrm>
            <a:off x="1599120" y="927603"/>
            <a:ext cx="8993759" cy="58068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3A0BC-1576-3E4F-8EA6-50772429FADD}"/>
              </a:ext>
            </a:extLst>
          </p:cNvPr>
          <p:cNvCxnSpPr/>
          <p:nvPr/>
        </p:nvCxnSpPr>
        <p:spPr>
          <a:xfrm>
            <a:off x="2014151" y="2286000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FDB2D77-4141-DE45-90B2-04EE80C3C667}"/>
              </a:ext>
            </a:extLst>
          </p:cNvPr>
          <p:cNvCxnSpPr/>
          <p:nvPr/>
        </p:nvCxnSpPr>
        <p:spPr>
          <a:xfrm>
            <a:off x="2290119" y="2286000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B501899-F9C2-9C4C-A396-E7BBD3074571}"/>
              </a:ext>
            </a:extLst>
          </p:cNvPr>
          <p:cNvCxnSpPr/>
          <p:nvPr/>
        </p:nvCxnSpPr>
        <p:spPr>
          <a:xfrm>
            <a:off x="2566087" y="2286000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6C0703B-1A9F-754F-842D-F6887F9D5984}"/>
              </a:ext>
            </a:extLst>
          </p:cNvPr>
          <p:cNvCxnSpPr/>
          <p:nvPr/>
        </p:nvCxnSpPr>
        <p:spPr>
          <a:xfrm>
            <a:off x="2842055" y="2286000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A51D30C-5683-FC4B-A91E-7960ADAE4108}"/>
              </a:ext>
            </a:extLst>
          </p:cNvPr>
          <p:cNvCxnSpPr/>
          <p:nvPr/>
        </p:nvCxnSpPr>
        <p:spPr>
          <a:xfrm>
            <a:off x="3118023" y="2286000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2C06ABF-35AF-BF45-8F33-0464791A49DC}"/>
              </a:ext>
            </a:extLst>
          </p:cNvPr>
          <p:cNvCxnSpPr/>
          <p:nvPr/>
        </p:nvCxnSpPr>
        <p:spPr>
          <a:xfrm>
            <a:off x="3393991" y="2286000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98CBFBDF-8FCD-9141-9196-4D95C0D0AD1B}"/>
              </a:ext>
            </a:extLst>
          </p:cNvPr>
          <p:cNvCxnSpPr/>
          <p:nvPr/>
        </p:nvCxnSpPr>
        <p:spPr>
          <a:xfrm>
            <a:off x="3669959" y="2286000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2C5EBD5-BA12-4C4B-9170-326D19BF3A4D}"/>
              </a:ext>
            </a:extLst>
          </p:cNvPr>
          <p:cNvCxnSpPr/>
          <p:nvPr/>
        </p:nvCxnSpPr>
        <p:spPr>
          <a:xfrm>
            <a:off x="3945927" y="2286000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20411D8A-E10E-9B44-878E-FD80A485EEAC}"/>
              </a:ext>
            </a:extLst>
          </p:cNvPr>
          <p:cNvCxnSpPr/>
          <p:nvPr/>
        </p:nvCxnSpPr>
        <p:spPr>
          <a:xfrm>
            <a:off x="4221895" y="2286000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15E0BE8-1103-1B47-BD6F-D65B4CCDE201}"/>
              </a:ext>
            </a:extLst>
          </p:cNvPr>
          <p:cNvCxnSpPr/>
          <p:nvPr/>
        </p:nvCxnSpPr>
        <p:spPr>
          <a:xfrm>
            <a:off x="4497863" y="2286000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97A5A83-0301-AA4F-9A08-708D012179C7}"/>
              </a:ext>
            </a:extLst>
          </p:cNvPr>
          <p:cNvCxnSpPr/>
          <p:nvPr/>
        </p:nvCxnSpPr>
        <p:spPr>
          <a:xfrm>
            <a:off x="4773831" y="2286000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8FAD632C-FF96-774B-B21A-3208C356AE7F}"/>
              </a:ext>
            </a:extLst>
          </p:cNvPr>
          <p:cNvCxnSpPr/>
          <p:nvPr/>
        </p:nvCxnSpPr>
        <p:spPr>
          <a:xfrm>
            <a:off x="5049799" y="2286000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5C318416-7269-E343-9E1A-3FDF15C2CFDA}"/>
              </a:ext>
            </a:extLst>
          </p:cNvPr>
          <p:cNvCxnSpPr/>
          <p:nvPr/>
        </p:nvCxnSpPr>
        <p:spPr>
          <a:xfrm>
            <a:off x="5325767" y="2286000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839DA71-7FF9-D749-8C5A-B5E48C36AE7C}"/>
              </a:ext>
            </a:extLst>
          </p:cNvPr>
          <p:cNvCxnSpPr/>
          <p:nvPr/>
        </p:nvCxnSpPr>
        <p:spPr>
          <a:xfrm>
            <a:off x="5601735" y="2286000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EC20E67B-36AC-3540-A86B-A7DDE8319915}"/>
              </a:ext>
            </a:extLst>
          </p:cNvPr>
          <p:cNvCxnSpPr/>
          <p:nvPr/>
        </p:nvCxnSpPr>
        <p:spPr>
          <a:xfrm>
            <a:off x="5877703" y="2286000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9655459-65E4-B444-BBF3-33871620828C}"/>
              </a:ext>
            </a:extLst>
          </p:cNvPr>
          <p:cNvCxnSpPr/>
          <p:nvPr/>
        </p:nvCxnSpPr>
        <p:spPr>
          <a:xfrm>
            <a:off x="6153671" y="2286000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406814D-9405-6E46-9EBC-59F9F20DAA86}"/>
              </a:ext>
            </a:extLst>
          </p:cNvPr>
          <p:cNvCxnSpPr/>
          <p:nvPr/>
        </p:nvCxnSpPr>
        <p:spPr>
          <a:xfrm>
            <a:off x="6429639" y="2286000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3433D10E-D4C7-CE4A-BC3A-CE5C31D48704}"/>
              </a:ext>
            </a:extLst>
          </p:cNvPr>
          <p:cNvCxnSpPr/>
          <p:nvPr/>
        </p:nvCxnSpPr>
        <p:spPr>
          <a:xfrm>
            <a:off x="6705607" y="2286000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573F381-5403-0549-84BA-3844023ACFBC}"/>
              </a:ext>
            </a:extLst>
          </p:cNvPr>
          <p:cNvCxnSpPr/>
          <p:nvPr/>
        </p:nvCxnSpPr>
        <p:spPr>
          <a:xfrm>
            <a:off x="6981575" y="2286000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55AA971-D597-1D41-81A7-E9C8E1E9C75C}"/>
              </a:ext>
            </a:extLst>
          </p:cNvPr>
          <p:cNvCxnSpPr/>
          <p:nvPr/>
        </p:nvCxnSpPr>
        <p:spPr>
          <a:xfrm>
            <a:off x="7257543" y="2286000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FF4C0AC-144B-AA46-83C2-8DF14662E771}"/>
              </a:ext>
            </a:extLst>
          </p:cNvPr>
          <p:cNvCxnSpPr/>
          <p:nvPr/>
        </p:nvCxnSpPr>
        <p:spPr>
          <a:xfrm>
            <a:off x="7533511" y="2286000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F89D5FDB-36D9-E64E-8BAF-DBDD7836B56B}"/>
              </a:ext>
            </a:extLst>
          </p:cNvPr>
          <p:cNvCxnSpPr/>
          <p:nvPr/>
        </p:nvCxnSpPr>
        <p:spPr>
          <a:xfrm>
            <a:off x="7809479" y="2286000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AFDA4520-AF73-F847-BA7A-1EE83FADE5DC}"/>
              </a:ext>
            </a:extLst>
          </p:cNvPr>
          <p:cNvCxnSpPr/>
          <p:nvPr/>
        </p:nvCxnSpPr>
        <p:spPr>
          <a:xfrm>
            <a:off x="8085447" y="2286000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BC07AC0-263A-FE40-91FA-8C7E86ADCCEF}"/>
              </a:ext>
            </a:extLst>
          </p:cNvPr>
          <p:cNvCxnSpPr/>
          <p:nvPr/>
        </p:nvCxnSpPr>
        <p:spPr>
          <a:xfrm>
            <a:off x="8361415" y="2286000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EF1E7A0D-1559-B749-8DB0-2960DE0DF6EA}"/>
              </a:ext>
            </a:extLst>
          </p:cNvPr>
          <p:cNvCxnSpPr/>
          <p:nvPr/>
        </p:nvCxnSpPr>
        <p:spPr>
          <a:xfrm>
            <a:off x="8637383" y="2286000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D3C4055D-9A32-574F-9367-C0BA6358EC37}"/>
              </a:ext>
            </a:extLst>
          </p:cNvPr>
          <p:cNvCxnSpPr/>
          <p:nvPr/>
        </p:nvCxnSpPr>
        <p:spPr>
          <a:xfrm>
            <a:off x="8913351" y="2286000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BD9F27FE-7423-AF4C-95FD-65B99B918892}"/>
              </a:ext>
            </a:extLst>
          </p:cNvPr>
          <p:cNvCxnSpPr/>
          <p:nvPr/>
        </p:nvCxnSpPr>
        <p:spPr>
          <a:xfrm>
            <a:off x="9189319" y="2286000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18139A37-422C-A747-BC7E-ED60E74854EA}"/>
              </a:ext>
            </a:extLst>
          </p:cNvPr>
          <p:cNvCxnSpPr/>
          <p:nvPr/>
        </p:nvCxnSpPr>
        <p:spPr>
          <a:xfrm>
            <a:off x="9465287" y="2286000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87CFA983-EF14-A644-95F3-C63CAA4E02CD}"/>
              </a:ext>
            </a:extLst>
          </p:cNvPr>
          <p:cNvCxnSpPr/>
          <p:nvPr/>
        </p:nvCxnSpPr>
        <p:spPr>
          <a:xfrm>
            <a:off x="9741255" y="2286000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1C481703-7A71-3A41-8C74-DC01F4FBF1D8}"/>
              </a:ext>
            </a:extLst>
          </p:cNvPr>
          <p:cNvCxnSpPr/>
          <p:nvPr/>
        </p:nvCxnSpPr>
        <p:spPr>
          <a:xfrm>
            <a:off x="10017223" y="2286000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2AA2BAB5-8667-A64F-920B-FBEBED3F68A9}"/>
              </a:ext>
            </a:extLst>
          </p:cNvPr>
          <p:cNvCxnSpPr/>
          <p:nvPr/>
        </p:nvCxnSpPr>
        <p:spPr>
          <a:xfrm>
            <a:off x="2018277" y="4205416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C25D7468-1E19-3C41-8EE6-E2F129FA8D2A}"/>
              </a:ext>
            </a:extLst>
          </p:cNvPr>
          <p:cNvCxnSpPr/>
          <p:nvPr/>
        </p:nvCxnSpPr>
        <p:spPr>
          <a:xfrm>
            <a:off x="2294245" y="4205416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5D1DAF5-A44F-114C-AF85-C073DA241311}"/>
              </a:ext>
            </a:extLst>
          </p:cNvPr>
          <p:cNvCxnSpPr/>
          <p:nvPr/>
        </p:nvCxnSpPr>
        <p:spPr>
          <a:xfrm>
            <a:off x="2570213" y="4205416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14C6D88F-B6A6-B645-8F92-B97C1E44D4E1}"/>
              </a:ext>
            </a:extLst>
          </p:cNvPr>
          <p:cNvCxnSpPr/>
          <p:nvPr/>
        </p:nvCxnSpPr>
        <p:spPr>
          <a:xfrm>
            <a:off x="2846181" y="4205416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691EB8B1-DF19-B941-BF84-F4CE62CCDE81}"/>
              </a:ext>
            </a:extLst>
          </p:cNvPr>
          <p:cNvCxnSpPr/>
          <p:nvPr/>
        </p:nvCxnSpPr>
        <p:spPr>
          <a:xfrm>
            <a:off x="3122149" y="4205416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4472C1AA-F593-1C44-A99C-7387352454D2}"/>
              </a:ext>
            </a:extLst>
          </p:cNvPr>
          <p:cNvCxnSpPr/>
          <p:nvPr/>
        </p:nvCxnSpPr>
        <p:spPr>
          <a:xfrm>
            <a:off x="3398117" y="4205416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68F6B253-B7FD-7145-ABE4-D24050C82B62}"/>
              </a:ext>
            </a:extLst>
          </p:cNvPr>
          <p:cNvCxnSpPr/>
          <p:nvPr/>
        </p:nvCxnSpPr>
        <p:spPr>
          <a:xfrm>
            <a:off x="3674085" y="4205416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2CDF18D3-A3D2-9C42-886B-234D755F7951}"/>
              </a:ext>
            </a:extLst>
          </p:cNvPr>
          <p:cNvCxnSpPr/>
          <p:nvPr/>
        </p:nvCxnSpPr>
        <p:spPr>
          <a:xfrm>
            <a:off x="3950053" y="4205416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A0DF16A-612B-3948-8F7D-9A5C9A27AD60}"/>
              </a:ext>
            </a:extLst>
          </p:cNvPr>
          <p:cNvCxnSpPr/>
          <p:nvPr/>
        </p:nvCxnSpPr>
        <p:spPr>
          <a:xfrm>
            <a:off x="4226021" y="4205416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CBB9136F-BBF8-1B4B-AC60-C279EBEE56EF}"/>
              </a:ext>
            </a:extLst>
          </p:cNvPr>
          <p:cNvCxnSpPr/>
          <p:nvPr/>
        </p:nvCxnSpPr>
        <p:spPr>
          <a:xfrm>
            <a:off x="4501989" y="4205416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30C78319-C434-124F-8F25-3D88884C73D8}"/>
              </a:ext>
            </a:extLst>
          </p:cNvPr>
          <p:cNvCxnSpPr/>
          <p:nvPr/>
        </p:nvCxnSpPr>
        <p:spPr>
          <a:xfrm>
            <a:off x="4777957" y="4205416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70909B2E-589D-8440-B1F6-A96630BE8701}"/>
              </a:ext>
            </a:extLst>
          </p:cNvPr>
          <p:cNvCxnSpPr/>
          <p:nvPr/>
        </p:nvCxnSpPr>
        <p:spPr>
          <a:xfrm>
            <a:off x="5053925" y="4205416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769C162D-0AD6-B04A-9E8C-04A9387F0515}"/>
              </a:ext>
            </a:extLst>
          </p:cNvPr>
          <p:cNvCxnSpPr/>
          <p:nvPr/>
        </p:nvCxnSpPr>
        <p:spPr>
          <a:xfrm>
            <a:off x="5329893" y="4205416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7BD42229-6688-6145-9530-FB25AFDCA02C}"/>
              </a:ext>
            </a:extLst>
          </p:cNvPr>
          <p:cNvCxnSpPr/>
          <p:nvPr/>
        </p:nvCxnSpPr>
        <p:spPr>
          <a:xfrm>
            <a:off x="5605861" y="4205416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7FD7B7A-06BE-A74C-86F5-3C91D9B50029}"/>
              </a:ext>
            </a:extLst>
          </p:cNvPr>
          <p:cNvCxnSpPr/>
          <p:nvPr/>
        </p:nvCxnSpPr>
        <p:spPr>
          <a:xfrm>
            <a:off x="5881829" y="4205416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D04BA2FD-CCAC-D84D-99F0-FB1E1A430BB5}"/>
              </a:ext>
            </a:extLst>
          </p:cNvPr>
          <p:cNvCxnSpPr/>
          <p:nvPr/>
        </p:nvCxnSpPr>
        <p:spPr>
          <a:xfrm>
            <a:off x="6157797" y="4205416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6B41F66A-543A-F848-869F-ECBED2A4B532}"/>
              </a:ext>
            </a:extLst>
          </p:cNvPr>
          <p:cNvCxnSpPr/>
          <p:nvPr/>
        </p:nvCxnSpPr>
        <p:spPr>
          <a:xfrm>
            <a:off x="6433765" y="4205416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A36FDDAF-3386-5D40-88A8-3C8F9C710914}"/>
              </a:ext>
            </a:extLst>
          </p:cNvPr>
          <p:cNvCxnSpPr/>
          <p:nvPr/>
        </p:nvCxnSpPr>
        <p:spPr>
          <a:xfrm>
            <a:off x="6709733" y="4205416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B02CBA1A-8C82-6D45-881F-9DA34978A86F}"/>
              </a:ext>
            </a:extLst>
          </p:cNvPr>
          <p:cNvCxnSpPr/>
          <p:nvPr/>
        </p:nvCxnSpPr>
        <p:spPr>
          <a:xfrm>
            <a:off x="6985701" y="4205416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F2BFEF89-E210-DE41-9CDE-858D4B8100B6}"/>
              </a:ext>
            </a:extLst>
          </p:cNvPr>
          <p:cNvCxnSpPr/>
          <p:nvPr/>
        </p:nvCxnSpPr>
        <p:spPr>
          <a:xfrm>
            <a:off x="7261669" y="4205416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D488AD6-A38F-D745-A60A-8D90936DD873}"/>
              </a:ext>
            </a:extLst>
          </p:cNvPr>
          <p:cNvCxnSpPr/>
          <p:nvPr/>
        </p:nvCxnSpPr>
        <p:spPr>
          <a:xfrm>
            <a:off x="7537637" y="4205416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C4FCA3C5-BAC3-2246-B8A7-812F65268526}"/>
              </a:ext>
            </a:extLst>
          </p:cNvPr>
          <p:cNvCxnSpPr/>
          <p:nvPr/>
        </p:nvCxnSpPr>
        <p:spPr>
          <a:xfrm>
            <a:off x="7813605" y="4205416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DBA626C-77CF-9A49-8402-071530A0CD37}"/>
              </a:ext>
            </a:extLst>
          </p:cNvPr>
          <p:cNvCxnSpPr/>
          <p:nvPr/>
        </p:nvCxnSpPr>
        <p:spPr>
          <a:xfrm>
            <a:off x="8089573" y="4205416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C3EC79BB-D1C6-194A-B1FE-DEEA1015AA77}"/>
              </a:ext>
            </a:extLst>
          </p:cNvPr>
          <p:cNvCxnSpPr/>
          <p:nvPr/>
        </p:nvCxnSpPr>
        <p:spPr>
          <a:xfrm>
            <a:off x="8365541" y="4205416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E45C4CAC-864D-E040-973E-C4B6CFE7FAD0}"/>
              </a:ext>
            </a:extLst>
          </p:cNvPr>
          <p:cNvCxnSpPr/>
          <p:nvPr/>
        </p:nvCxnSpPr>
        <p:spPr>
          <a:xfrm>
            <a:off x="8641509" y="4205416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6DA042BF-0AE3-E74B-9DA4-68FC8A0A0ECA}"/>
              </a:ext>
            </a:extLst>
          </p:cNvPr>
          <p:cNvCxnSpPr/>
          <p:nvPr/>
        </p:nvCxnSpPr>
        <p:spPr>
          <a:xfrm>
            <a:off x="8917477" y="4205416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490891CF-C4CA-D848-B3B9-FC99AE7D1D4E}"/>
              </a:ext>
            </a:extLst>
          </p:cNvPr>
          <p:cNvCxnSpPr/>
          <p:nvPr/>
        </p:nvCxnSpPr>
        <p:spPr>
          <a:xfrm>
            <a:off x="9193445" y="4205416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5DCBB7C-082F-E446-9EB3-778637729EAA}"/>
              </a:ext>
            </a:extLst>
          </p:cNvPr>
          <p:cNvCxnSpPr/>
          <p:nvPr/>
        </p:nvCxnSpPr>
        <p:spPr>
          <a:xfrm>
            <a:off x="9469413" y="4205416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4B71A7B-0A46-B248-B846-8A922AB045DE}"/>
              </a:ext>
            </a:extLst>
          </p:cNvPr>
          <p:cNvCxnSpPr/>
          <p:nvPr/>
        </p:nvCxnSpPr>
        <p:spPr>
          <a:xfrm>
            <a:off x="9745381" y="4205416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50F9C787-BD3D-D34C-9A07-D475994ADE86}"/>
              </a:ext>
            </a:extLst>
          </p:cNvPr>
          <p:cNvCxnSpPr/>
          <p:nvPr/>
        </p:nvCxnSpPr>
        <p:spPr>
          <a:xfrm>
            <a:off x="10021349" y="4205416"/>
            <a:ext cx="0" cy="1143000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C838A89-688D-6A4C-AA98-5C4D4A1B8CBD}"/>
              </a:ext>
            </a:extLst>
          </p:cNvPr>
          <p:cNvCxnSpPr>
            <a:cxnSpLocks/>
          </p:cNvCxnSpPr>
          <p:nvPr/>
        </p:nvCxnSpPr>
        <p:spPr>
          <a:xfrm flipV="1">
            <a:off x="2100648" y="6153665"/>
            <a:ext cx="7760044" cy="1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7D71E4D-D4DD-EC4F-8CE0-68304704634F}"/>
              </a:ext>
            </a:extLst>
          </p:cNvPr>
          <p:cNvCxnSpPr>
            <a:cxnSpLocks/>
          </p:cNvCxnSpPr>
          <p:nvPr/>
        </p:nvCxnSpPr>
        <p:spPr>
          <a:xfrm flipV="1">
            <a:off x="2100648" y="6431692"/>
            <a:ext cx="7760044" cy="1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3A4BAD5F-260C-0841-858B-71CC6BAE89D7}"/>
              </a:ext>
            </a:extLst>
          </p:cNvPr>
          <p:cNvCxnSpPr>
            <a:cxnSpLocks/>
          </p:cNvCxnSpPr>
          <p:nvPr/>
        </p:nvCxnSpPr>
        <p:spPr>
          <a:xfrm flipV="1">
            <a:off x="2100648" y="1207413"/>
            <a:ext cx="7760044" cy="1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76CD83E-F52D-294F-8514-1953DF54A0D4}"/>
              </a:ext>
            </a:extLst>
          </p:cNvPr>
          <p:cNvCxnSpPr>
            <a:cxnSpLocks/>
          </p:cNvCxnSpPr>
          <p:nvPr/>
        </p:nvCxnSpPr>
        <p:spPr>
          <a:xfrm flipV="1">
            <a:off x="2100648" y="1485440"/>
            <a:ext cx="7760044" cy="1"/>
          </a:xfrm>
          <a:prstGeom prst="line">
            <a:avLst/>
          </a:prstGeom>
          <a:ln w="63500">
            <a:solidFill>
              <a:schemeClr val="accent6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59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Diapason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A511CB98-7A26-DA48-8143-E988591B0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403" y="1012547"/>
            <a:ext cx="2321194" cy="557086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93CC5B9-410C-F34D-9057-69688883C5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7" r="16708"/>
          <a:stretch/>
        </p:blipFill>
        <p:spPr>
          <a:xfrm>
            <a:off x="220983" y="1246359"/>
            <a:ext cx="3559629" cy="52374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734E445-E211-6F49-B3A0-F3102125C2E5}"/>
              </a:ext>
            </a:extLst>
          </p:cNvPr>
          <p:cNvSpPr/>
          <p:nvPr/>
        </p:nvSpPr>
        <p:spPr>
          <a:xfrm>
            <a:off x="7345993" y="3126409"/>
            <a:ext cx="484600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Diapason en slow motion :</a:t>
            </a:r>
          </a:p>
          <a:p>
            <a:r>
              <a:rPr lang="fr-FR" dirty="0">
                <a:hlinkClick r:id="rId4"/>
              </a:rPr>
              <a:t>https://youtu.be/iRYWmo3Tuq4?t=30</a:t>
            </a:r>
            <a:endParaRPr lang="fr-FR" dirty="0"/>
          </a:p>
          <a:p>
            <a:r>
              <a:rPr lang="fr-FR" dirty="0">
                <a:hlinkClick r:id="rId5"/>
              </a:rPr>
              <a:t>https://youtu.be/VCERs0v1OoI?t=69</a:t>
            </a:r>
            <a:endParaRPr lang="fr-FR" dirty="0"/>
          </a:p>
          <a:p>
            <a:endParaRPr lang="fr-FR" dirty="0"/>
          </a:p>
          <a:p>
            <a:r>
              <a:rPr lang="fr-FR" dirty="0"/>
              <a:t>Quelques instruments en slow motion :</a:t>
            </a:r>
          </a:p>
          <a:p>
            <a:r>
              <a:rPr lang="fr-FR" dirty="0">
                <a:hlinkClick r:id="rId6"/>
              </a:rPr>
              <a:t>https://www.youtube.com/watch?v=2jSnnGC-HpI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15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Yamaha F325D Dreadnought Acoustic Guitar | Musician's Friend">
            <a:extLst>
              <a:ext uri="{FF2B5EF4-FFF2-40B4-BE49-F238E27FC236}">
                <a16:creationId xmlns:a16="http://schemas.microsoft.com/office/drawing/2014/main" id="{B1D809BA-8F2B-8241-AAC5-DA696E6EB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269" y="842944"/>
            <a:ext cx="6015056" cy="601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ender Player Stratocaster MN Black Electric Guitar - World of Music">
            <a:extLst>
              <a:ext uri="{FF2B5EF4-FFF2-40B4-BE49-F238E27FC236}">
                <a16:creationId xmlns:a16="http://schemas.microsoft.com/office/drawing/2014/main" id="{B1AB60EF-E742-F246-A0D1-32325FF05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3" y="842942"/>
            <a:ext cx="6015057" cy="601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Guitare – La caisse de résonance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80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Un signal non périodique exceptionnel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97A6661C-B223-6B4C-AAD4-C90677655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3" y="1244604"/>
            <a:ext cx="5384800" cy="3556000"/>
          </a:xfrm>
          <a:prstGeom prst="rect">
            <a:avLst/>
          </a:prstGeom>
        </p:spPr>
      </p:pic>
      <p:pic>
        <p:nvPicPr>
          <p:cNvPr id="1026" name="Picture 2" descr="Une onde gravitationnelle de trous noirs frapperait tous les quarts d'heure">
            <a:extLst>
              <a:ext uri="{FF2B5EF4-FFF2-40B4-BE49-F238E27FC236}">
                <a16:creationId xmlns:a16="http://schemas.microsoft.com/office/drawing/2014/main" id="{078A9012-23EC-DF4B-A571-326AD0F22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251" y="1244593"/>
            <a:ext cx="6320112" cy="35559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W150914_template_shifted" descr="GW150914_template_shifted">
            <a:hlinkClick r:id="" action="ppaction://media"/>
            <a:extLst>
              <a:ext uri="{FF2B5EF4-FFF2-40B4-BE49-F238E27FC236}">
                <a16:creationId xmlns:a16="http://schemas.microsoft.com/office/drawing/2014/main" id="{CECEF157-7392-E940-9DD6-07A7082289F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253851" y="520699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9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Application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7AFBA02E-D457-0C45-90DD-5B3B399F7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3" y="957262"/>
            <a:ext cx="5486400" cy="3657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AC287DA-0CEF-2B4D-A9C8-C3E5F3E98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619" y="957262"/>
            <a:ext cx="5486400" cy="3657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ECD693F-27E4-A346-B449-56F9851FE63A}"/>
              </a:ext>
            </a:extLst>
          </p:cNvPr>
          <p:cNvSpPr/>
          <p:nvPr/>
        </p:nvSpPr>
        <p:spPr>
          <a:xfrm>
            <a:off x="220983" y="4824871"/>
            <a:ext cx="548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Parmi les signaux représentés ci-dessus, lesquels sont périodiques ? Justifier.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0CDBC0-66D0-C94F-9F12-55FA5265998C}"/>
              </a:ext>
            </a:extLst>
          </p:cNvPr>
          <p:cNvSpPr/>
          <p:nvPr/>
        </p:nvSpPr>
        <p:spPr>
          <a:xfrm>
            <a:off x="6484617" y="4824871"/>
            <a:ext cx="5486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400" dirty="0">
                <a:solidFill>
                  <a:prstClr val="black"/>
                </a:solidFill>
              </a:rPr>
              <a:t>Pour le signal représenté ci-dessus 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Représenter l’allure d’un motif correspondant à </a:t>
            </a:r>
            <a:r>
              <a:rPr lang="fr-FR" sz="2400" b="1" dirty="0">
                <a:solidFill>
                  <a:prstClr val="black"/>
                </a:solidFill>
              </a:rPr>
              <a:t>une</a:t>
            </a:r>
            <a:r>
              <a:rPr lang="fr-FR" sz="2400" dirty="0">
                <a:solidFill>
                  <a:prstClr val="black"/>
                </a:solidFill>
              </a:rPr>
              <a:t> période.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Quelle est la valeur de la période </a:t>
            </a:r>
            <a:r>
              <a:rPr lang="fr-FR" sz="2400" i="1" dirty="0" err="1">
                <a:solidFill>
                  <a:prstClr val="black"/>
                </a:solidFill>
              </a:rPr>
              <a:t>T</a:t>
            </a:r>
            <a:r>
              <a:rPr lang="fr-FR" sz="2400" dirty="0">
                <a:solidFill>
                  <a:prstClr val="black"/>
                </a:solidFill>
              </a:rPr>
              <a:t> ?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En déduire la fréquence </a:t>
            </a:r>
            <a:r>
              <a:rPr lang="fr-FR" sz="2400" i="1" dirty="0">
                <a:solidFill>
                  <a:prstClr val="black"/>
                </a:solidFill>
              </a:rPr>
              <a:t>f</a:t>
            </a:r>
            <a:r>
              <a:rPr lang="fr-FR" sz="2400" dirty="0">
                <a:solidFill>
                  <a:prstClr val="black"/>
                </a:solidFill>
              </a:rPr>
              <a:t> du signal.</a:t>
            </a:r>
          </a:p>
        </p:txBody>
      </p:sp>
    </p:spTree>
    <p:extLst>
      <p:ext uri="{BB962C8B-B14F-4D97-AF65-F5344CB8AC3E}">
        <p14:creationId xmlns:p14="http://schemas.microsoft.com/office/powerpoint/2010/main" val="188808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Application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773FD78-0CDC-984A-8C1D-38245F5A552C}"/>
              </a:ext>
            </a:extLst>
          </p:cNvPr>
          <p:cNvSpPr/>
          <p:nvPr/>
        </p:nvSpPr>
        <p:spPr>
          <a:xfrm>
            <a:off x="220983" y="1129541"/>
            <a:ext cx="548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Représenter l’allure du </a:t>
            </a:r>
            <a:r>
              <a:rPr lang="fr-FR" sz="2400" b="1" dirty="0">
                <a:solidFill>
                  <a:prstClr val="black"/>
                </a:solidFill>
              </a:rPr>
              <a:t>motif correspondant à une période </a:t>
            </a:r>
            <a:r>
              <a:rPr lang="fr-FR" sz="2400" dirty="0">
                <a:solidFill>
                  <a:prstClr val="black"/>
                </a:solidFill>
              </a:rPr>
              <a:t>pour le signal ci-dessous.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CFC36C7-6275-4848-90B5-38AD521CB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3" y="2663390"/>
            <a:ext cx="5486400" cy="3657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97D7ADF-2073-1540-B0BF-4125D399A33A}"/>
              </a:ext>
            </a:extLst>
          </p:cNvPr>
          <p:cNvSpPr/>
          <p:nvPr/>
        </p:nvSpPr>
        <p:spPr>
          <a:xfrm>
            <a:off x="6484619" y="1129540"/>
            <a:ext cx="548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Représenter le </a:t>
            </a:r>
            <a:r>
              <a:rPr lang="fr-FR" sz="2400" b="1" dirty="0">
                <a:solidFill>
                  <a:prstClr val="black"/>
                </a:solidFill>
              </a:rPr>
              <a:t>signal périodique </a:t>
            </a:r>
            <a:r>
              <a:rPr lang="fr-FR" sz="2400" dirty="0">
                <a:solidFill>
                  <a:prstClr val="black"/>
                </a:solidFill>
              </a:rPr>
              <a:t>dont le motif correspondant à une période est représenté ci-dessous.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861153D-EA62-A244-A981-BBF6A00D2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619" y="266339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5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Application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773FD78-0CDC-984A-8C1D-38245F5A552C}"/>
              </a:ext>
            </a:extLst>
          </p:cNvPr>
          <p:cNvSpPr/>
          <p:nvPr/>
        </p:nvSpPr>
        <p:spPr>
          <a:xfrm>
            <a:off x="220983" y="946342"/>
            <a:ext cx="5486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Reproduire et compléter le tableau.</a:t>
            </a:r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194D39F9-7439-F446-9681-EB3788630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149917"/>
              </p:ext>
            </p:extLst>
          </p:nvPr>
        </p:nvGraphicFramePr>
        <p:xfrm>
          <a:off x="435887" y="2276665"/>
          <a:ext cx="11320225" cy="2304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045">
                  <a:extLst>
                    <a:ext uri="{9D8B030D-6E8A-4147-A177-3AD203B41FA5}">
                      <a16:colId xmlns:a16="http://schemas.microsoft.com/office/drawing/2014/main" val="53007472"/>
                    </a:ext>
                  </a:extLst>
                </a:gridCol>
                <a:gridCol w="2264045">
                  <a:extLst>
                    <a:ext uri="{9D8B030D-6E8A-4147-A177-3AD203B41FA5}">
                      <a16:colId xmlns:a16="http://schemas.microsoft.com/office/drawing/2014/main" val="1158208154"/>
                    </a:ext>
                  </a:extLst>
                </a:gridCol>
                <a:gridCol w="2264045">
                  <a:extLst>
                    <a:ext uri="{9D8B030D-6E8A-4147-A177-3AD203B41FA5}">
                      <a16:colId xmlns:a16="http://schemas.microsoft.com/office/drawing/2014/main" val="22713990"/>
                    </a:ext>
                  </a:extLst>
                </a:gridCol>
                <a:gridCol w="2264045">
                  <a:extLst>
                    <a:ext uri="{9D8B030D-6E8A-4147-A177-3AD203B41FA5}">
                      <a16:colId xmlns:a16="http://schemas.microsoft.com/office/drawing/2014/main" val="3213002316"/>
                    </a:ext>
                  </a:extLst>
                </a:gridCol>
                <a:gridCol w="2264045">
                  <a:extLst>
                    <a:ext uri="{9D8B030D-6E8A-4147-A177-3AD203B41FA5}">
                      <a16:colId xmlns:a16="http://schemas.microsoft.com/office/drawing/2014/main" val="3272947679"/>
                    </a:ext>
                  </a:extLst>
                </a:gridCol>
              </a:tblGrid>
              <a:tr h="1152335">
                <a:tc>
                  <a:txBody>
                    <a:bodyPr/>
                    <a:lstStyle/>
                    <a:p>
                      <a:pPr algn="l"/>
                      <a:r>
                        <a:rPr lang="fr-FR" sz="3200" dirty="0"/>
                        <a:t>Période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0,010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2,27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03276"/>
                  </a:ext>
                </a:extLst>
              </a:tr>
              <a:tr h="1152335">
                <a:tc>
                  <a:txBody>
                    <a:bodyPr/>
                    <a:lstStyle/>
                    <a:p>
                      <a:pPr algn="l"/>
                      <a:r>
                        <a:rPr lang="fr-FR" sz="3200" b="1" dirty="0"/>
                        <a:t>Fréquence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/>
                        <a:t>60 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/>
                        <a:t>1,5 kHz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800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39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Application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DAC287DA-0CEF-2B4D-A9C8-C3E5F3E98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479" y="788497"/>
            <a:ext cx="8993041" cy="59953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830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</a:t>
            </a:r>
            <a:r>
              <a:rPr lang="fr-FR" sz="3600" b="1" dirty="0" err="1">
                <a:solidFill>
                  <a:srgbClr val="0070C0"/>
                </a:solidFill>
              </a:rPr>
              <a:t>Memoquiz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0716F68-25B7-2E43-B591-37F70F636AB8}"/>
              </a:ext>
            </a:extLst>
          </p:cNvPr>
          <p:cNvSpPr/>
          <p:nvPr/>
        </p:nvSpPr>
        <p:spPr>
          <a:xfrm>
            <a:off x="218647" y="1217101"/>
            <a:ext cx="1175470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Décrire le principe d’émission d’un son.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À quoi reconnait-on un signal périodique ?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Rappeler la formule permettant de calculer la fréquence d’un signal périodique.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Que peut-on dire de la fréquence d’un son aigu ?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L’oreille humaine est-elle sensible à un son de fréquence 10 Hz ?</a:t>
            </a:r>
          </a:p>
        </p:txBody>
      </p:sp>
    </p:spTree>
    <p:extLst>
      <p:ext uri="{BB962C8B-B14F-4D97-AF65-F5344CB8AC3E}">
        <p14:creationId xmlns:p14="http://schemas.microsoft.com/office/powerpoint/2010/main" val="8363762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12247</TotalTime>
  <Words>219</Words>
  <Application>Microsoft Macintosh PowerPoint</Application>
  <PresentationFormat>Grand écran</PresentationFormat>
  <Paragraphs>43</Paragraphs>
  <Slides>10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Émission et propagation du son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 – Corps purs et mélanges</dc:title>
  <dc:creator>remi</dc:creator>
  <cp:lastModifiedBy>Remi Metzdorff</cp:lastModifiedBy>
  <cp:revision>45</cp:revision>
  <dcterms:created xsi:type="dcterms:W3CDTF">2020-09-05T12:43:59Z</dcterms:created>
  <dcterms:modified xsi:type="dcterms:W3CDTF">2021-02-02T16:59:26Z</dcterms:modified>
</cp:coreProperties>
</file>