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62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/>
    <p:restoredTop sz="94570"/>
  </p:normalViewPr>
  <p:slideViewPr>
    <p:cSldViewPr snapToGrid="0">
      <p:cViewPr>
        <p:scale>
          <a:sx n="86" d="100"/>
          <a:sy n="86" d="100"/>
        </p:scale>
        <p:origin x="51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TP </a:t>
            </a:r>
            <a:r>
              <a:rPr lang="fr-FR" b="1" dirty="0" err="1">
                <a:solidFill>
                  <a:srgbClr val="0070C0"/>
                </a:solidFill>
              </a:rPr>
              <a:t>Tchouri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Contextualisation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E0C7498-A9CE-E547-8B1A-3C434DCD7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" b="62563"/>
          <a:stretch/>
        </p:blipFill>
        <p:spPr>
          <a:xfrm>
            <a:off x="220984" y="984810"/>
            <a:ext cx="11754706" cy="55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0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L’objectif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B8C5A67E-3C43-1E44-BF8B-F40A441E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2" y="840508"/>
            <a:ext cx="6925456" cy="60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Les programmes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CAEDB9-E821-1A44-A122-441A815DFA96}"/>
              </a:ext>
            </a:extLst>
          </p:cNvPr>
          <p:cNvSpPr/>
          <p:nvPr/>
        </p:nvSpPr>
        <p:spPr>
          <a:xfrm>
            <a:off x="220983" y="856799"/>
            <a:ext cx="3600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700" dirty="0">
                <a:solidFill>
                  <a:srgbClr val="CC7832"/>
                </a:solidFill>
              </a:rPr>
              <a:t>import </a:t>
            </a:r>
            <a:r>
              <a:rPr lang="fr-FR" sz="700" dirty="0" err="1"/>
              <a:t>numpy</a:t>
            </a:r>
            <a:r>
              <a:rPr lang="fr-FR" sz="700" dirty="0"/>
              <a:t> </a:t>
            </a:r>
            <a:r>
              <a:rPr lang="fr-FR" sz="700" dirty="0">
                <a:solidFill>
                  <a:srgbClr val="CC7832"/>
                </a:solidFill>
              </a:rPr>
              <a:t>as </a:t>
            </a:r>
            <a:r>
              <a:rPr lang="fr-FR" sz="700" dirty="0" err="1"/>
              <a:t>np</a:t>
            </a:r>
            <a:br>
              <a:rPr lang="fr-FR" sz="700" dirty="0"/>
            </a:br>
            <a:r>
              <a:rPr lang="fr-FR" sz="700" dirty="0">
                <a:solidFill>
                  <a:srgbClr val="CC7832"/>
                </a:solidFill>
              </a:rPr>
              <a:t>import </a:t>
            </a:r>
            <a:r>
              <a:rPr lang="fr-FR" sz="700" dirty="0" err="1"/>
              <a:t>matplotlib.pyplot</a:t>
            </a:r>
            <a:r>
              <a:rPr lang="fr-FR" sz="700" dirty="0"/>
              <a:t> </a:t>
            </a:r>
            <a:r>
              <a:rPr lang="fr-FR" sz="700" dirty="0">
                <a:solidFill>
                  <a:srgbClr val="CC7832"/>
                </a:solidFill>
              </a:rPr>
              <a:t>as </a:t>
            </a:r>
            <a:r>
              <a:rPr lang="fr-FR" sz="700" dirty="0" err="1"/>
              <a:t>plt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Lecture des fichiers de données pour récupérer les positions des planètes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Terre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data_terre</a:t>
            </a:r>
            <a:r>
              <a:rPr lang="fr-FR" sz="700" dirty="0"/>
              <a:t> = </a:t>
            </a:r>
            <a:r>
              <a:rPr lang="fr-FR" sz="700" dirty="0" err="1"/>
              <a:t>np.loadtxt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earth.txt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skiprows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897BB"/>
                </a:solidFill>
              </a:rPr>
              <a:t>8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X_terre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Y_terre</a:t>
            </a:r>
            <a:r>
              <a:rPr lang="fr-FR" sz="700" dirty="0"/>
              <a:t> = </a:t>
            </a:r>
            <a:r>
              <a:rPr lang="fr-FR" sz="700" dirty="0" err="1"/>
              <a:t>data_terre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data_terre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</a:t>
            </a:r>
            <a:r>
              <a:rPr lang="fr-FR" sz="700" dirty="0"/>
              <a:t>]</a:t>
            </a: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</a:t>
            </a:r>
            <a:r>
              <a:rPr lang="fr-FR" sz="700" dirty="0" err="1">
                <a:solidFill>
                  <a:srgbClr val="808080"/>
                </a:solidFill>
              </a:rPr>
              <a:t>Tchouri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data_tchouri</a:t>
            </a:r>
            <a:r>
              <a:rPr lang="fr-FR" sz="700" dirty="0"/>
              <a:t> = </a:t>
            </a:r>
            <a:r>
              <a:rPr lang="fr-FR" sz="700" dirty="0" err="1"/>
              <a:t>np.loadtxt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tchouri.txt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skiprows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897BB"/>
                </a:solidFill>
              </a:rPr>
              <a:t>8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X_tchouri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Y_tchouri</a:t>
            </a:r>
            <a:r>
              <a:rPr lang="fr-FR" sz="700" dirty="0"/>
              <a:t> = </a:t>
            </a:r>
            <a:r>
              <a:rPr lang="fr-FR" sz="700" dirty="0" err="1"/>
              <a:t>data_tchouri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data_tchouri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</a:t>
            </a:r>
            <a:r>
              <a:rPr lang="fr-FR" sz="700" dirty="0"/>
              <a:t>]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########################################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REPRESENTATION GRAPHIQUE DES POSITIONS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########################################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fig</a:t>
            </a:r>
            <a:r>
              <a:rPr lang="fr-FR" sz="700" dirty="0"/>
              <a:t> = </a:t>
            </a:r>
            <a:r>
              <a:rPr lang="fr-FR" sz="700" dirty="0" err="1"/>
              <a:t>plt.figure</a:t>
            </a:r>
            <a:r>
              <a:rPr lang="fr-FR" sz="700" dirty="0"/>
              <a:t>()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Le Soleil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plt.plot</a:t>
            </a:r>
            <a:r>
              <a:rPr lang="fr-FR" sz="700" dirty="0"/>
              <a:t>([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/>
              <a:t>[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>
                <a:solidFill>
                  <a:srgbClr val="6A8759"/>
                </a:solidFill>
              </a:rPr>
              <a:t>"*"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color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A8759"/>
                </a:solidFill>
              </a:rPr>
              <a:t>"gold"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markersize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897BB"/>
                </a:solidFill>
              </a:rPr>
              <a:t>20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/>
              <a:t>label=</a:t>
            </a:r>
            <a:r>
              <a:rPr lang="fr-FR" sz="700" dirty="0">
                <a:solidFill>
                  <a:srgbClr val="6A8759"/>
                </a:solidFill>
              </a:rPr>
              <a:t>"Soleil"</a:t>
            </a:r>
            <a:r>
              <a:rPr lang="fr-FR" sz="700" dirty="0"/>
              <a:t>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La Terre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plt.plot</a:t>
            </a:r>
            <a:r>
              <a:rPr lang="fr-FR" sz="700" dirty="0"/>
              <a:t>(</a:t>
            </a:r>
            <a:r>
              <a:rPr lang="fr-FR" sz="700" dirty="0" err="1"/>
              <a:t>X_terre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Y_terre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>
                <a:solidFill>
                  <a:srgbClr val="6A8759"/>
                </a:solidFill>
              </a:rPr>
              <a:t>"o"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color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blue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/>
              <a:t>label=</a:t>
            </a:r>
            <a:r>
              <a:rPr lang="fr-FR" sz="700" dirty="0">
                <a:solidFill>
                  <a:srgbClr val="6A8759"/>
                </a:solidFill>
              </a:rPr>
              <a:t>"Terre"</a:t>
            </a:r>
            <a:r>
              <a:rPr lang="fr-FR" sz="700" dirty="0"/>
              <a:t>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</a:t>
            </a:r>
            <a:r>
              <a:rPr lang="fr-FR" sz="700" dirty="0" err="1">
                <a:solidFill>
                  <a:srgbClr val="808080"/>
                </a:solidFill>
              </a:rPr>
              <a:t>Tchouri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À compléter</a:t>
            </a:r>
            <a:br>
              <a:rPr lang="fr-FR" sz="700" dirty="0">
                <a:solidFill>
                  <a:srgbClr val="808080"/>
                </a:solidFill>
              </a:rPr>
            </a:b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Changement d'échelle pour les axes (limites du graphe)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plt.xlim</a:t>
            </a:r>
            <a:r>
              <a:rPr lang="fr-FR" sz="700" dirty="0"/>
              <a:t>(-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plt.ylim</a:t>
            </a:r>
            <a:r>
              <a:rPr lang="fr-FR" sz="700" dirty="0"/>
              <a:t>(-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/>
              <a:t>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Titre, nom des axes et légende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plt.title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"Évolution de la position de quelques objets du système solaire"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plt.xlabel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"Abscisse par rapport au soleil</a:t>
            </a:r>
            <a:r>
              <a:rPr lang="fr-FR" sz="700" dirty="0">
                <a:solidFill>
                  <a:srgbClr val="CC7832"/>
                </a:solidFill>
              </a:rPr>
              <a:t>\</a:t>
            </a:r>
            <a:r>
              <a:rPr lang="fr-FR" sz="700" dirty="0" err="1">
                <a:solidFill>
                  <a:srgbClr val="CC7832"/>
                </a:solidFill>
              </a:rPr>
              <a:t>n</a:t>
            </a:r>
            <a:r>
              <a:rPr lang="fr-FR" sz="700" dirty="0" err="1">
                <a:solidFill>
                  <a:srgbClr val="6A8759"/>
                </a:solidFill>
              </a:rPr>
              <a:t>en</a:t>
            </a:r>
            <a:r>
              <a:rPr lang="fr-FR" sz="700" dirty="0">
                <a:solidFill>
                  <a:srgbClr val="6A8759"/>
                </a:solidFill>
              </a:rPr>
              <a:t> unités astronomiques (au)"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plt.ylabel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"Ordonnée par rapport au soleil</a:t>
            </a:r>
            <a:r>
              <a:rPr lang="fr-FR" sz="700" dirty="0">
                <a:solidFill>
                  <a:srgbClr val="CC7832"/>
                </a:solidFill>
              </a:rPr>
              <a:t>\</a:t>
            </a:r>
            <a:r>
              <a:rPr lang="fr-FR" sz="700" dirty="0" err="1">
                <a:solidFill>
                  <a:srgbClr val="CC7832"/>
                </a:solidFill>
              </a:rPr>
              <a:t>n</a:t>
            </a:r>
            <a:r>
              <a:rPr lang="fr-FR" sz="700" dirty="0" err="1">
                <a:solidFill>
                  <a:srgbClr val="6A8759"/>
                </a:solidFill>
              </a:rPr>
              <a:t>en</a:t>
            </a:r>
            <a:r>
              <a:rPr lang="fr-FR" sz="700" dirty="0">
                <a:solidFill>
                  <a:srgbClr val="6A8759"/>
                </a:solidFill>
              </a:rPr>
              <a:t> unités astronomiques (au)"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plt.legend</a:t>
            </a:r>
            <a:r>
              <a:rPr lang="fr-FR" sz="700" dirty="0"/>
              <a:t>(</a:t>
            </a:r>
            <a:r>
              <a:rPr lang="fr-FR" sz="700" dirty="0" err="1"/>
              <a:t>loc</a:t>
            </a:r>
            <a:r>
              <a:rPr lang="fr-FR" sz="700" dirty="0"/>
              <a:t> = 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upper</a:t>
            </a:r>
            <a:r>
              <a:rPr lang="fr-FR" sz="700" dirty="0">
                <a:solidFill>
                  <a:srgbClr val="6A8759"/>
                </a:solidFill>
              </a:rPr>
              <a:t> </a:t>
            </a:r>
            <a:r>
              <a:rPr lang="fr-FR" sz="700" dirty="0" err="1">
                <a:solidFill>
                  <a:srgbClr val="6A8759"/>
                </a:solidFill>
              </a:rPr>
              <a:t>left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fig.axes</a:t>
            </a:r>
            <a:r>
              <a:rPr lang="fr-FR" sz="700" dirty="0"/>
              <a:t>[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].</a:t>
            </a:r>
            <a:r>
              <a:rPr lang="fr-FR" sz="700" dirty="0" err="1"/>
              <a:t>set_aspect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equal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plt.show</a:t>
            </a:r>
            <a:r>
              <a:rPr lang="fr-FR" sz="7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744FB-B396-1B40-9919-DCB70B4A5649}"/>
              </a:ext>
            </a:extLst>
          </p:cNvPr>
          <p:cNvSpPr/>
          <p:nvPr/>
        </p:nvSpPr>
        <p:spPr>
          <a:xfrm>
            <a:off x="5719762" y="856799"/>
            <a:ext cx="3600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700" dirty="0">
                <a:solidFill>
                  <a:srgbClr val="CC7832"/>
                </a:solidFill>
              </a:rPr>
              <a:t>import </a:t>
            </a:r>
            <a:r>
              <a:rPr lang="fr-FR" sz="700" dirty="0" err="1"/>
              <a:t>numpy</a:t>
            </a:r>
            <a:r>
              <a:rPr lang="fr-FR" sz="700" dirty="0"/>
              <a:t> </a:t>
            </a:r>
            <a:r>
              <a:rPr lang="fr-FR" sz="700" dirty="0">
                <a:solidFill>
                  <a:srgbClr val="CC7832"/>
                </a:solidFill>
              </a:rPr>
              <a:t>as </a:t>
            </a:r>
            <a:r>
              <a:rPr lang="fr-FR" sz="700" dirty="0" err="1"/>
              <a:t>np</a:t>
            </a:r>
            <a:br>
              <a:rPr lang="fr-FR" sz="700" dirty="0"/>
            </a:br>
            <a:r>
              <a:rPr lang="fr-FR" sz="700" dirty="0">
                <a:solidFill>
                  <a:srgbClr val="CC7832"/>
                </a:solidFill>
              </a:rPr>
              <a:t>import </a:t>
            </a:r>
            <a:r>
              <a:rPr lang="fr-FR" sz="700" dirty="0" err="1"/>
              <a:t>matplotlib.pyplot</a:t>
            </a:r>
            <a:r>
              <a:rPr lang="fr-FR" sz="700" dirty="0"/>
              <a:t> </a:t>
            </a:r>
            <a:r>
              <a:rPr lang="fr-FR" sz="700" dirty="0">
                <a:solidFill>
                  <a:srgbClr val="CC7832"/>
                </a:solidFill>
              </a:rPr>
              <a:t>as </a:t>
            </a:r>
            <a:r>
              <a:rPr lang="fr-FR" sz="700" dirty="0" err="1"/>
              <a:t>plt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Lecture des fichiers de données pour récupérer les positions des planètes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Terre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data_terre</a:t>
            </a:r>
            <a:r>
              <a:rPr lang="fr-FR" sz="700" dirty="0"/>
              <a:t> = </a:t>
            </a:r>
            <a:r>
              <a:rPr lang="fr-FR" sz="700" dirty="0" err="1"/>
              <a:t>np.loadtxt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earth.txt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skiprows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897BB"/>
                </a:solidFill>
              </a:rPr>
              <a:t>8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x_terre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y_terre</a:t>
            </a:r>
            <a:r>
              <a:rPr lang="fr-FR" sz="700" dirty="0"/>
              <a:t> = </a:t>
            </a:r>
            <a:r>
              <a:rPr lang="fr-FR" sz="700" dirty="0" err="1"/>
              <a:t>data_terre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data_terre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</a:t>
            </a:r>
            <a:r>
              <a:rPr lang="fr-FR" sz="700" dirty="0"/>
              <a:t>]</a:t>
            </a: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</a:t>
            </a:r>
            <a:r>
              <a:rPr lang="fr-FR" sz="700" dirty="0" err="1">
                <a:solidFill>
                  <a:srgbClr val="808080"/>
                </a:solidFill>
              </a:rPr>
              <a:t>Tchouri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data_tchouri</a:t>
            </a:r>
            <a:r>
              <a:rPr lang="fr-FR" sz="700" dirty="0"/>
              <a:t> = </a:t>
            </a:r>
            <a:r>
              <a:rPr lang="fr-FR" sz="700" dirty="0" err="1"/>
              <a:t>np.loadtxt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tchouri.txt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skiprows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897BB"/>
                </a:solidFill>
              </a:rPr>
              <a:t>8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x_tchouri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y_tchouri</a:t>
            </a:r>
            <a:r>
              <a:rPr lang="fr-FR" sz="700" dirty="0"/>
              <a:t> = </a:t>
            </a:r>
            <a:r>
              <a:rPr lang="fr-FR" sz="700" dirty="0" err="1"/>
              <a:t>data_tchouri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data_tchouri</a:t>
            </a:r>
            <a:r>
              <a:rPr lang="fr-FR" sz="700" dirty="0"/>
              <a:t>[: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</a:t>
            </a:r>
            <a:r>
              <a:rPr lang="fr-FR" sz="700" dirty="0"/>
              <a:t>]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PARAMETRES DE L'ETUDE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Pendant combien de jours veut-on représenter la position des planètes ?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nb_jours</a:t>
            </a:r>
            <a:r>
              <a:rPr lang="fr-FR" sz="700" dirty="0"/>
              <a:t> = </a:t>
            </a:r>
            <a:r>
              <a:rPr lang="fr-FR" sz="700" dirty="0">
                <a:solidFill>
                  <a:srgbClr val="6897BB"/>
                </a:solidFill>
              </a:rPr>
              <a:t>200</a:t>
            </a:r>
            <a:br>
              <a:rPr lang="fr-FR" sz="700" dirty="0">
                <a:solidFill>
                  <a:srgbClr val="6897BB"/>
                </a:solidFill>
              </a:rPr>
            </a:br>
            <a:br>
              <a:rPr lang="fr-FR" sz="700" dirty="0">
                <a:solidFill>
                  <a:srgbClr val="6897BB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Combien de jours entre deux positions successives ?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delta_jours</a:t>
            </a:r>
            <a:r>
              <a:rPr lang="fr-FR" sz="700" dirty="0"/>
              <a:t> = </a:t>
            </a:r>
            <a:r>
              <a:rPr lang="fr-FR" sz="700" dirty="0">
                <a:solidFill>
                  <a:srgbClr val="6897BB"/>
                </a:solidFill>
              </a:rPr>
              <a:t>75</a:t>
            </a:r>
            <a:br>
              <a:rPr lang="fr-FR" sz="700" dirty="0">
                <a:solidFill>
                  <a:srgbClr val="6897BB"/>
                </a:solidFill>
              </a:rPr>
            </a:br>
            <a:br>
              <a:rPr lang="fr-FR" sz="700" dirty="0">
                <a:solidFill>
                  <a:srgbClr val="6897BB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###########################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MISE A JOUR DES POSITIONS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###########################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Liste des positions de la Terre : </a:t>
            </a:r>
            <a:r>
              <a:rPr lang="fr-FR" sz="700" dirty="0" err="1">
                <a:solidFill>
                  <a:srgbClr val="808080"/>
                </a:solidFill>
              </a:rPr>
              <a:t>X_Terre</a:t>
            </a:r>
            <a:r>
              <a:rPr lang="fr-FR" sz="700" dirty="0">
                <a:solidFill>
                  <a:srgbClr val="808080"/>
                </a:solidFill>
              </a:rPr>
              <a:t> (abscisses) et </a:t>
            </a:r>
            <a:r>
              <a:rPr lang="fr-FR" sz="700" dirty="0" err="1">
                <a:solidFill>
                  <a:srgbClr val="808080"/>
                </a:solidFill>
              </a:rPr>
              <a:t>Y_Terre</a:t>
            </a:r>
            <a:r>
              <a:rPr lang="fr-FR" sz="700" dirty="0">
                <a:solidFill>
                  <a:srgbClr val="808080"/>
                </a:solidFill>
              </a:rPr>
              <a:t> (ordonnées)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X_terre</a:t>
            </a:r>
            <a:r>
              <a:rPr lang="fr-FR" sz="700" dirty="0"/>
              <a:t> = [</a:t>
            </a:r>
            <a:r>
              <a:rPr lang="fr-FR" sz="700" dirty="0" err="1"/>
              <a:t>x_terre</a:t>
            </a:r>
            <a:r>
              <a:rPr lang="fr-FR" sz="700" dirty="0"/>
              <a:t>[i] </a:t>
            </a:r>
            <a:r>
              <a:rPr lang="fr-FR" sz="700" dirty="0">
                <a:solidFill>
                  <a:srgbClr val="CC7832"/>
                </a:solidFill>
              </a:rPr>
              <a:t>for </a:t>
            </a:r>
            <a:r>
              <a:rPr lang="fr-FR" sz="700" dirty="0"/>
              <a:t>i </a:t>
            </a:r>
            <a:r>
              <a:rPr lang="fr-FR" sz="700" dirty="0">
                <a:solidFill>
                  <a:srgbClr val="CC7832"/>
                </a:solidFill>
              </a:rPr>
              <a:t>in </a:t>
            </a:r>
            <a:r>
              <a:rPr lang="fr-FR" sz="700" dirty="0"/>
              <a:t>range(</a:t>
            </a:r>
            <a:r>
              <a:rPr lang="fr-FR" sz="700" dirty="0" err="1"/>
              <a:t>len</a:t>
            </a:r>
            <a:r>
              <a:rPr lang="fr-FR" sz="700" dirty="0"/>
              <a:t>(</a:t>
            </a:r>
            <a:r>
              <a:rPr lang="fr-FR" sz="700" dirty="0" err="1"/>
              <a:t>x_terre</a:t>
            </a:r>
            <a:r>
              <a:rPr lang="fr-FR" sz="700" dirty="0"/>
              <a:t>[:</a:t>
            </a:r>
            <a:r>
              <a:rPr lang="fr-FR" sz="700" dirty="0" err="1"/>
              <a:t>nb_jours</a:t>
            </a:r>
            <a:r>
              <a:rPr lang="fr-FR" sz="700" dirty="0"/>
              <a:t>])) </a:t>
            </a:r>
            <a:r>
              <a:rPr lang="fr-FR" sz="700" dirty="0">
                <a:solidFill>
                  <a:srgbClr val="CC7832"/>
                </a:solidFill>
              </a:rPr>
              <a:t>if </a:t>
            </a:r>
            <a:r>
              <a:rPr lang="fr-FR" sz="700" dirty="0" err="1"/>
              <a:t>i%delta_jours</a:t>
            </a:r>
            <a:r>
              <a:rPr lang="fr-FR" sz="700" dirty="0"/>
              <a:t>==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br>
              <a:rPr lang="fr-FR" sz="700" dirty="0"/>
            </a:br>
            <a:r>
              <a:rPr lang="fr-FR" sz="700" dirty="0" err="1"/>
              <a:t>Y_terre</a:t>
            </a:r>
            <a:r>
              <a:rPr lang="fr-FR" sz="700" dirty="0"/>
              <a:t> = [</a:t>
            </a:r>
            <a:r>
              <a:rPr lang="fr-FR" sz="700" dirty="0" err="1"/>
              <a:t>y_terre</a:t>
            </a:r>
            <a:r>
              <a:rPr lang="fr-FR" sz="700" dirty="0"/>
              <a:t>[i] </a:t>
            </a:r>
            <a:r>
              <a:rPr lang="fr-FR" sz="700" dirty="0">
                <a:solidFill>
                  <a:srgbClr val="CC7832"/>
                </a:solidFill>
              </a:rPr>
              <a:t>for </a:t>
            </a:r>
            <a:r>
              <a:rPr lang="fr-FR" sz="700" dirty="0"/>
              <a:t>i </a:t>
            </a:r>
            <a:r>
              <a:rPr lang="fr-FR" sz="700" dirty="0">
                <a:solidFill>
                  <a:srgbClr val="CC7832"/>
                </a:solidFill>
              </a:rPr>
              <a:t>in </a:t>
            </a:r>
            <a:r>
              <a:rPr lang="fr-FR" sz="700" dirty="0"/>
              <a:t>range(</a:t>
            </a:r>
            <a:r>
              <a:rPr lang="fr-FR" sz="700" dirty="0" err="1"/>
              <a:t>len</a:t>
            </a:r>
            <a:r>
              <a:rPr lang="fr-FR" sz="700" dirty="0"/>
              <a:t>(</a:t>
            </a:r>
            <a:r>
              <a:rPr lang="fr-FR" sz="700" dirty="0" err="1"/>
              <a:t>y_terre</a:t>
            </a:r>
            <a:r>
              <a:rPr lang="fr-FR" sz="700" dirty="0"/>
              <a:t>[:</a:t>
            </a:r>
            <a:r>
              <a:rPr lang="fr-FR" sz="700" dirty="0" err="1"/>
              <a:t>nb_jours</a:t>
            </a:r>
            <a:r>
              <a:rPr lang="fr-FR" sz="700" dirty="0"/>
              <a:t>])) </a:t>
            </a:r>
            <a:r>
              <a:rPr lang="fr-FR" sz="700" dirty="0">
                <a:solidFill>
                  <a:srgbClr val="CC7832"/>
                </a:solidFill>
              </a:rPr>
              <a:t>if </a:t>
            </a:r>
            <a:r>
              <a:rPr lang="fr-FR" sz="700" dirty="0" err="1"/>
              <a:t>i%delta_jours</a:t>
            </a:r>
            <a:r>
              <a:rPr lang="fr-FR" sz="700" dirty="0"/>
              <a:t>==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Liste des positions de la </a:t>
            </a:r>
            <a:r>
              <a:rPr lang="fr-FR" sz="700" dirty="0" err="1">
                <a:solidFill>
                  <a:srgbClr val="808080"/>
                </a:solidFill>
              </a:rPr>
              <a:t>Tchouri</a:t>
            </a:r>
            <a:r>
              <a:rPr lang="fr-FR" sz="700" dirty="0">
                <a:solidFill>
                  <a:srgbClr val="808080"/>
                </a:solidFill>
              </a:rPr>
              <a:t> : </a:t>
            </a:r>
            <a:r>
              <a:rPr lang="fr-FR" sz="700" dirty="0" err="1">
                <a:solidFill>
                  <a:srgbClr val="808080"/>
                </a:solidFill>
              </a:rPr>
              <a:t>X_Tchouri</a:t>
            </a:r>
            <a:r>
              <a:rPr lang="fr-FR" sz="700" dirty="0">
                <a:solidFill>
                  <a:srgbClr val="808080"/>
                </a:solidFill>
              </a:rPr>
              <a:t> (abscisses) et </a:t>
            </a:r>
            <a:r>
              <a:rPr lang="fr-FR" sz="700" dirty="0" err="1">
                <a:solidFill>
                  <a:srgbClr val="808080"/>
                </a:solidFill>
              </a:rPr>
              <a:t>Y_Tchouri</a:t>
            </a:r>
            <a:r>
              <a:rPr lang="fr-FR" sz="700" dirty="0">
                <a:solidFill>
                  <a:srgbClr val="808080"/>
                </a:solidFill>
              </a:rPr>
              <a:t> (ordonnées)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X_tchouri</a:t>
            </a:r>
            <a:r>
              <a:rPr lang="fr-FR" sz="700" dirty="0"/>
              <a:t> = [</a:t>
            </a:r>
            <a:r>
              <a:rPr lang="fr-FR" sz="700" dirty="0" err="1"/>
              <a:t>x_tchouri</a:t>
            </a:r>
            <a:r>
              <a:rPr lang="fr-FR" sz="700" dirty="0"/>
              <a:t>[i] </a:t>
            </a:r>
            <a:r>
              <a:rPr lang="fr-FR" sz="700" dirty="0">
                <a:solidFill>
                  <a:srgbClr val="CC7832"/>
                </a:solidFill>
              </a:rPr>
              <a:t>for </a:t>
            </a:r>
            <a:r>
              <a:rPr lang="fr-FR" sz="700" dirty="0"/>
              <a:t>i </a:t>
            </a:r>
            <a:r>
              <a:rPr lang="fr-FR" sz="700" dirty="0">
                <a:solidFill>
                  <a:srgbClr val="CC7832"/>
                </a:solidFill>
              </a:rPr>
              <a:t>in </a:t>
            </a:r>
            <a:r>
              <a:rPr lang="fr-FR" sz="700" dirty="0"/>
              <a:t>range(</a:t>
            </a:r>
            <a:r>
              <a:rPr lang="fr-FR" sz="700" dirty="0" err="1"/>
              <a:t>len</a:t>
            </a:r>
            <a:r>
              <a:rPr lang="fr-FR" sz="700" dirty="0"/>
              <a:t>(</a:t>
            </a:r>
            <a:r>
              <a:rPr lang="fr-FR" sz="700" dirty="0" err="1"/>
              <a:t>x_tchouri</a:t>
            </a:r>
            <a:r>
              <a:rPr lang="fr-FR" sz="700" dirty="0"/>
              <a:t>[:</a:t>
            </a:r>
            <a:r>
              <a:rPr lang="fr-FR" sz="700" dirty="0" err="1"/>
              <a:t>nb_jours</a:t>
            </a:r>
            <a:r>
              <a:rPr lang="fr-FR" sz="700" dirty="0"/>
              <a:t>])) </a:t>
            </a:r>
            <a:r>
              <a:rPr lang="fr-FR" sz="700" dirty="0">
                <a:solidFill>
                  <a:srgbClr val="CC7832"/>
                </a:solidFill>
              </a:rPr>
              <a:t>if </a:t>
            </a:r>
            <a:r>
              <a:rPr lang="fr-FR" sz="700" dirty="0" err="1"/>
              <a:t>i%delta_jours</a:t>
            </a:r>
            <a:r>
              <a:rPr lang="fr-FR" sz="700" dirty="0"/>
              <a:t>==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br>
              <a:rPr lang="fr-FR" sz="700" dirty="0"/>
            </a:br>
            <a:r>
              <a:rPr lang="fr-FR" sz="700" dirty="0" err="1"/>
              <a:t>Y_tchouri</a:t>
            </a:r>
            <a:r>
              <a:rPr lang="fr-FR" sz="700" dirty="0"/>
              <a:t> = [</a:t>
            </a:r>
            <a:r>
              <a:rPr lang="fr-FR" sz="700" dirty="0" err="1"/>
              <a:t>y_tchouri</a:t>
            </a:r>
            <a:r>
              <a:rPr lang="fr-FR" sz="700" dirty="0"/>
              <a:t>[i] </a:t>
            </a:r>
            <a:r>
              <a:rPr lang="fr-FR" sz="700" dirty="0">
                <a:solidFill>
                  <a:srgbClr val="CC7832"/>
                </a:solidFill>
              </a:rPr>
              <a:t>for </a:t>
            </a:r>
            <a:r>
              <a:rPr lang="fr-FR" sz="700" dirty="0"/>
              <a:t>i </a:t>
            </a:r>
            <a:r>
              <a:rPr lang="fr-FR" sz="700" dirty="0">
                <a:solidFill>
                  <a:srgbClr val="CC7832"/>
                </a:solidFill>
              </a:rPr>
              <a:t>in </a:t>
            </a:r>
            <a:r>
              <a:rPr lang="fr-FR" sz="700" dirty="0"/>
              <a:t>range(</a:t>
            </a:r>
            <a:r>
              <a:rPr lang="fr-FR" sz="700" dirty="0" err="1"/>
              <a:t>len</a:t>
            </a:r>
            <a:r>
              <a:rPr lang="fr-FR" sz="700" dirty="0"/>
              <a:t>(</a:t>
            </a:r>
            <a:r>
              <a:rPr lang="fr-FR" sz="700" dirty="0" err="1"/>
              <a:t>y_tchouri</a:t>
            </a:r>
            <a:r>
              <a:rPr lang="fr-FR" sz="700" dirty="0"/>
              <a:t>[:</a:t>
            </a:r>
            <a:r>
              <a:rPr lang="fr-FR" sz="700" dirty="0" err="1"/>
              <a:t>nb_jours</a:t>
            </a:r>
            <a:r>
              <a:rPr lang="fr-FR" sz="700" dirty="0"/>
              <a:t>])) </a:t>
            </a:r>
            <a:r>
              <a:rPr lang="fr-FR" sz="700" dirty="0">
                <a:solidFill>
                  <a:srgbClr val="CC7832"/>
                </a:solidFill>
              </a:rPr>
              <a:t>if </a:t>
            </a:r>
            <a:r>
              <a:rPr lang="fr-FR" sz="700" dirty="0" err="1"/>
              <a:t>i%delta_jours</a:t>
            </a:r>
            <a:r>
              <a:rPr lang="fr-FR" sz="700" dirty="0"/>
              <a:t>==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########################################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REPRESENTATION GRAPHIQUE DES POSITIONS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########################################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fig</a:t>
            </a:r>
            <a:r>
              <a:rPr lang="fr-FR" sz="700" dirty="0"/>
              <a:t> = </a:t>
            </a:r>
            <a:r>
              <a:rPr lang="fr-FR" sz="700" dirty="0" err="1"/>
              <a:t>plt.figure</a:t>
            </a:r>
            <a:r>
              <a:rPr lang="fr-FR" sz="700" dirty="0"/>
              <a:t>()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Le Soleil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plt.plot</a:t>
            </a:r>
            <a:r>
              <a:rPr lang="fr-FR" sz="700" dirty="0"/>
              <a:t>([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/>
              <a:t>[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>
                <a:solidFill>
                  <a:srgbClr val="6A8759"/>
                </a:solidFill>
              </a:rPr>
              <a:t>"*"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color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A8759"/>
                </a:solidFill>
              </a:rPr>
              <a:t>"gold"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markersize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897BB"/>
                </a:solidFill>
              </a:rPr>
              <a:t>20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/>
              <a:t>label=</a:t>
            </a:r>
            <a:r>
              <a:rPr lang="fr-FR" sz="700" dirty="0">
                <a:solidFill>
                  <a:srgbClr val="6A8759"/>
                </a:solidFill>
              </a:rPr>
              <a:t>"Soleil"</a:t>
            </a:r>
            <a:r>
              <a:rPr lang="fr-FR" sz="700" dirty="0"/>
              <a:t>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La Terre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plt.plot</a:t>
            </a:r>
            <a:r>
              <a:rPr lang="fr-FR" sz="700" dirty="0"/>
              <a:t>(</a:t>
            </a:r>
            <a:r>
              <a:rPr lang="fr-FR" sz="700" dirty="0" err="1"/>
              <a:t>X_terre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Y_terre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>
                <a:solidFill>
                  <a:srgbClr val="6A8759"/>
                </a:solidFill>
              </a:rPr>
              <a:t>"o"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 err="1"/>
              <a:t>color</a:t>
            </a:r>
            <a:r>
              <a:rPr lang="fr-FR" sz="700" dirty="0"/>
              <a:t>=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blue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>
                <a:solidFill>
                  <a:srgbClr val="CC7832"/>
                </a:solidFill>
              </a:rPr>
              <a:t>, </a:t>
            </a:r>
            <a:r>
              <a:rPr lang="fr-FR" sz="700" dirty="0"/>
              <a:t>label=</a:t>
            </a:r>
            <a:r>
              <a:rPr lang="fr-FR" sz="700" dirty="0">
                <a:solidFill>
                  <a:srgbClr val="6A8759"/>
                </a:solidFill>
              </a:rPr>
              <a:t>"Terre"</a:t>
            </a:r>
            <a:r>
              <a:rPr lang="fr-FR" sz="700" dirty="0"/>
              <a:t>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</a:t>
            </a:r>
            <a:r>
              <a:rPr lang="fr-FR" sz="700" dirty="0" err="1">
                <a:solidFill>
                  <a:srgbClr val="808080"/>
                </a:solidFill>
              </a:rPr>
              <a:t>Tchouri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À compléter</a:t>
            </a:r>
            <a:br>
              <a:rPr lang="fr-FR" sz="700" dirty="0">
                <a:solidFill>
                  <a:srgbClr val="808080"/>
                </a:solidFill>
              </a:rPr>
            </a:b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>
                <a:solidFill>
                  <a:srgbClr val="808080"/>
                </a:solidFill>
              </a:rPr>
              <a:t># Changement d'échelle pour les axes (limites du graphe)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plt.xlim</a:t>
            </a:r>
            <a:r>
              <a:rPr lang="fr-FR" sz="700" dirty="0"/>
              <a:t>(-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plt.ylim</a:t>
            </a:r>
            <a:r>
              <a:rPr lang="fr-FR" sz="700" dirty="0"/>
              <a:t>(-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>
                <a:solidFill>
                  <a:srgbClr val="CC7832"/>
                </a:solidFill>
              </a:rPr>
              <a:t>,</a:t>
            </a:r>
            <a:r>
              <a:rPr lang="fr-FR" sz="700" dirty="0">
                <a:solidFill>
                  <a:srgbClr val="6897BB"/>
                </a:solidFill>
              </a:rPr>
              <a:t>1.5</a:t>
            </a:r>
            <a:r>
              <a:rPr lang="fr-FR" sz="700" dirty="0"/>
              <a:t>)</a:t>
            </a:r>
            <a:br>
              <a:rPr lang="fr-FR" sz="700" dirty="0"/>
            </a:br>
            <a:br>
              <a:rPr lang="fr-FR" sz="700" dirty="0"/>
            </a:br>
            <a:r>
              <a:rPr lang="fr-FR" sz="700" dirty="0">
                <a:solidFill>
                  <a:srgbClr val="808080"/>
                </a:solidFill>
              </a:rPr>
              <a:t># Titre, nom des axes et légende</a:t>
            </a:r>
            <a:br>
              <a:rPr lang="fr-FR" sz="700" dirty="0">
                <a:solidFill>
                  <a:srgbClr val="808080"/>
                </a:solidFill>
              </a:rPr>
            </a:br>
            <a:r>
              <a:rPr lang="fr-FR" sz="700" dirty="0" err="1"/>
              <a:t>plt.title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"Évolution de la position de quelques objets du système solaire"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plt.xlabel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"Abscisse par rapport au soleil</a:t>
            </a:r>
            <a:r>
              <a:rPr lang="fr-FR" sz="700" dirty="0">
                <a:solidFill>
                  <a:srgbClr val="CC7832"/>
                </a:solidFill>
              </a:rPr>
              <a:t>\</a:t>
            </a:r>
            <a:r>
              <a:rPr lang="fr-FR" sz="700" dirty="0" err="1">
                <a:solidFill>
                  <a:srgbClr val="CC7832"/>
                </a:solidFill>
              </a:rPr>
              <a:t>n</a:t>
            </a:r>
            <a:r>
              <a:rPr lang="fr-FR" sz="700" dirty="0" err="1">
                <a:solidFill>
                  <a:srgbClr val="6A8759"/>
                </a:solidFill>
              </a:rPr>
              <a:t>en</a:t>
            </a:r>
            <a:r>
              <a:rPr lang="fr-FR" sz="700" dirty="0">
                <a:solidFill>
                  <a:srgbClr val="6A8759"/>
                </a:solidFill>
              </a:rPr>
              <a:t> unités astronomiques (au)"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plt.ylabel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"Ordonnée par rapport au soleil</a:t>
            </a:r>
            <a:r>
              <a:rPr lang="fr-FR" sz="700" dirty="0">
                <a:solidFill>
                  <a:srgbClr val="CC7832"/>
                </a:solidFill>
              </a:rPr>
              <a:t>\</a:t>
            </a:r>
            <a:r>
              <a:rPr lang="fr-FR" sz="700" dirty="0" err="1">
                <a:solidFill>
                  <a:srgbClr val="CC7832"/>
                </a:solidFill>
              </a:rPr>
              <a:t>n</a:t>
            </a:r>
            <a:r>
              <a:rPr lang="fr-FR" sz="700" dirty="0" err="1">
                <a:solidFill>
                  <a:srgbClr val="6A8759"/>
                </a:solidFill>
              </a:rPr>
              <a:t>en</a:t>
            </a:r>
            <a:r>
              <a:rPr lang="fr-FR" sz="700" dirty="0">
                <a:solidFill>
                  <a:srgbClr val="6A8759"/>
                </a:solidFill>
              </a:rPr>
              <a:t> unités astronomiques (au)"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plt.legend</a:t>
            </a:r>
            <a:r>
              <a:rPr lang="fr-FR" sz="700" dirty="0"/>
              <a:t>(</a:t>
            </a:r>
            <a:r>
              <a:rPr lang="fr-FR" sz="700" dirty="0" err="1"/>
              <a:t>loc</a:t>
            </a:r>
            <a:r>
              <a:rPr lang="fr-FR" sz="700" dirty="0"/>
              <a:t> = 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upper</a:t>
            </a:r>
            <a:r>
              <a:rPr lang="fr-FR" sz="700" dirty="0">
                <a:solidFill>
                  <a:srgbClr val="6A8759"/>
                </a:solidFill>
              </a:rPr>
              <a:t> </a:t>
            </a:r>
            <a:r>
              <a:rPr lang="fr-FR" sz="700" dirty="0" err="1">
                <a:solidFill>
                  <a:srgbClr val="6A8759"/>
                </a:solidFill>
              </a:rPr>
              <a:t>left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fig.axes</a:t>
            </a:r>
            <a:r>
              <a:rPr lang="fr-FR" sz="700" dirty="0"/>
              <a:t>[</a:t>
            </a:r>
            <a:r>
              <a:rPr lang="fr-FR" sz="700" dirty="0">
                <a:solidFill>
                  <a:srgbClr val="6897BB"/>
                </a:solidFill>
              </a:rPr>
              <a:t>0</a:t>
            </a:r>
            <a:r>
              <a:rPr lang="fr-FR" sz="700" dirty="0"/>
              <a:t>].</a:t>
            </a:r>
            <a:r>
              <a:rPr lang="fr-FR" sz="700" dirty="0" err="1"/>
              <a:t>set_aspect</a:t>
            </a:r>
            <a:r>
              <a:rPr lang="fr-FR" sz="700" dirty="0"/>
              <a:t>(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 err="1">
                <a:solidFill>
                  <a:srgbClr val="6A8759"/>
                </a:solidFill>
              </a:rPr>
              <a:t>equal</a:t>
            </a:r>
            <a:r>
              <a:rPr lang="fr-FR" sz="700" dirty="0">
                <a:solidFill>
                  <a:srgbClr val="6A8759"/>
                </a:solidFill>
              </a:rPr>
              <a:t>"</a:t>
            </a:r>
            <a:r>
              <a:rPr lang="fr-FR" sz="700" dirty="0"/>
              <a:t>)</a:t>
            </a:r>
            <a:br>
              <a:rPr lang="fr-FR" sz="700" dirty="0"/>
            </a:br>
            <a:r>
              <a:rPr lang="fr-FR" sz="700" dirty="0" err="1"/>
              <a:t>plt.show</a:t>
            </a:r>
            <a:r>
              <a:rPr lang="fr-FR" sz="7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743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Représenter les positions successives… (v2)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F02B02FA-050C-5B4C-A39A-A756ECE3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862975"/>
            <a:ext cx="4978400" cy="4292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474C040-7A6F-F04B-A453-19BBB5505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702425"/>
            <a:ext cx="49784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DD0D088-7383-F04D-A41E-889A8904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17" y="2436943"/>
            <a:ext cx="49403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5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Représenter les positions successives… (v1)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029E00D-F92F-4B4A-9A04-00400B34B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892955"/>
            <a:ext cx="49784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1DC820-8C4B-8E4C-97C8-C12C3467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58" y="1282700"/>
            <a:ext cx="49784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EFE129-6A50-C144-8808-B961A3A9B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672445"/>
            <a:ext cx="49784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25317B-4103-474E-951D-CAFBE1F54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09" y="2002227"/>
            <a:ext cx="49403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5D677F5-6CA6-7B4C-AF06-0C9704A1C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17" y="2391972"/>
            <a:ext cx="4940300" cy="429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258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883</Words>
  <Application>Microsoft Macintosh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TP Tchouri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26</cp:revision>
  <dcterms:created xsi:type="dcterms:W3CDTF">2020-09-05T12:43:59Z</dcterms:created>
  <dcterms:modified xsi:type="dcterms:W3CDTF">2021-02-10T18:46:43Z</dcterms:modified>
</cp:coreProperties>
</file>