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61" r:id="rId4"/>
    <p:sldId id="267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5"/>
    <p:restoredTop sz="83585"/>
  </p:normalViewPr>
  <p:slideViewPr>
    <p:cSldViewPr snapToGrid="0">
      <p:cViewPr varScale="1">
        <p:scale>
          <a:sx n="94" d="100"/>
          <a:sy n="9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à toutes et tous !</a:t>
            </a:r>
          </a:p>
          <a:p>
            <a:r>
              <a:rPr lang="fr-FR" dirty="0"/>
              <a:t>Dans cette petite vidéo, nous allons nous intéresser aux chiffres significatifs.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07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plus attentifs auront remarqués 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6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plus attentifs auront remarqués 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28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8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va être de répondre à la question que vous êtes plusieurs à m’avoir posée après avoir fait une application numérique avec la calculatrice : « J’écris tout le résultat ? Du coup J’arrondi où ? »</a:t>
            </a:r>
          </a:p>
          <a:p>
            <a:r>
              <a:rPr lang="fr-FR" dirty="0"/>
              <a:t>On va prendre l’exemple de l’exercice 5 page 216 où on devait calculer la vitesse de propagation du son dans l’air avec les valeurs données dans l’énoncé.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6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3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Mets la vidéo en pause pour compter les chiffres significatifs de ces différentes valeurs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3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Mets la vidéo en pause pour compter les chiffres significatifs de ces différentes valeurs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67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71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Mets la vidéo en pause pour compter les chiffres significatifs de ces différentes valeurs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93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Mets la vidéo en pause pour compter les chiffres significatifs de ces différentes valeurs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10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va être de répondre à la question que vous êtes plusieurs à m’avoir posée après avoir fait une application numérique avec la calculatrice : « J’écris tout le résultat ? Du coup J’arrondi où ? »</a:t>
            </a:r>
          </a:p>
          <a:p>
            <a:r>
              <a:rPr lang="fr-FR" dirty="0"/>
              <a:t>On va prendre l’exemple de l’exercice 5 page 216 où on devait calculer la vitesse de propagation du son dans l’air avec les valeurs données dans l’énoncé.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93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Les chiffres significatifs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C12A766-6FDE-A849-97C6-616BAB996A6B}"/>
              </a:ext>
            </a:extLst>
          </p:cNvPr>
          <p:cNvSpPr txBox="1"/>
          <p:nvPr/>
        </p:nvSpPr>
        <p:spPr>
          <a:xfrm>
            <a:off x="218647" y="955895"/>
            <a:ext cx="1175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Exemple : exercice 5 page 216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Le véritable énoncé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C442B3-DE57-7A4A-9669-87445A98F099}"/>
              </a:ext>
            </a:extLst>
          </p:cNvPr>
          <p:cNvSpPr/>
          <p:nvPr/>
        </p:nvSpPr>
        <p:spPr>
          <a:xfrm>
            <a:off x="218646" y="1649846"/>
            <a:ext cx="11754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dirty="0">
                <a:solidFill>
                  <a:prstClr val="black"/>
                </a:solidFill>
              </a:rPr>
              <a:t>« Un signal sonore met </a:t>
            </a:r>
            <a:r>
              <a:rPr lang="fr-FR" sz="3200" b="1" dirty="0">
                <a:solidFill>
                  <a:prstClr val="black"/>
                </a:solidFill>
              </a:rPr>
              <a:t>3,0 s</a:t>
            </a:r>
            <a:r>
              <a:rPr lang="fr-FR" sz="3200" dirty="0">
                <a:solidFill>
                  <a:prstClr val="black"/>
                </a:solidFill>
              </a:rPr>
              <a:t> pour parcourir 1000 m dans l’air. 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F5A932C-0AFC-454E-B4D2-341346E36E08}"/>
                  </a:ext>
                </a:extLst>
              </p:cNvPr>
              <p:cNvSpPr txBox="1"/>
              <p:nvPr/>
            </p:nvSpPr>
            <p:spPr>
              <a:xfrm>
                <a:off x="4732452" y="2619273"/>
                <a:ext cx="2723887" cy="98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F5A932C-0AFC-454E-B4D2-341346E3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52" y="2619273"/>
                <a:ext cx="2723887" cy="987130"/>
              </a:xfrm>
              <a:prstGeom prst="rect">
                <a:avLst/>
              </a:prstGeom>
              <a:blipFill>
                <a:blip r:embed="rId3"/>
                <a:stretch>
                  <a:fillRect l="-1389" t="-1266" r="-2778" b="-6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39BB1AF0-96A3-1F45-B536-D2C56364318E}"/>
              </a:ext>
            </a:extLst>
          </p:cNvPr>
          <p:cNvSpPr txBox="1"/>
          <p:nvPr/>
        </p:nvSpPr>
        <p:spPr>
          <a:xfrm>
            <a:off x="4378380" y="4122348"/>
            <a:ext cx="343203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i="1" dirty="0">
                <a:latin typeface="DSEG7 Classic Mini" panose="02000503000000000000" pitchFamily="2" charset="0"/>
                <a:cs typeface="Algerian" panose="020F0502020204030204" pitchFamily="34" charset="0"/>
              </a:rPr>
              <a:t>333,3333333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84DE2D-7337-E247-8E31-F87D5223EDF0}"/>
              </a:ext>
            </a:extLst>
          </p:cNvPr>
          <p:cNvSpPr txBox="1"/>
          <p:nvPr/>
        </p:nvSpPr>
        <p:spPr>
          <a:xfrm>
            <a:off x="220983" y="4915766"/>
            <a:ext cx="1175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Du coup, j’écris quoi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ED3BCB-6F4B-7548-9A9C-AA4416148169}"/>
                  </a:ext>
                </a:extLst>
              </p:cNvPr>
              <p:cNvSpPr/>
              <p:nvPr/>
            </p:nvSpPr>
            <p:spPr>
              <a:xfrm>
                <a:off x="218646" y="5814715"/>
                <a:ext cx="28793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fr-F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ED3BCB-6F4B-7548-9A9C-AA441614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" y="5814715"/>
                <a:ext cx="2879396" cy="584775"/>
              </a:xfrm>
              <a:prstGeom prst="rect">
                <a:avLst/>
              </a:prstGeom>
              <a:blipFill>
                <a:blip r:embed="rId4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Multiplication 12">
            <a:extLst>
              <a:ext uri="{FF2B5EF4-FFF2-40B4-BE49-F238E27FC236}">
                <a16:creationId xmlns:a16="http://schemas.microsoft.com/office/drawing/2014/main" id="{AB862031-B582-7F4F-8B68-9CBB838013FA}"/>
              </a:ext>
            </a:extLst>
          </p:cNvPr>
          <p:cNvSpPr/>
          <p:nvPr/>
        </p:nvSpPr>
        <p:spPr>
          <a:xfrm>
            <a:off x="999657" y="5567102"/>
            <a:ext cx="1080000" cy="1080000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6E5FC5-C138-1647-BFE6-9B3E2C159FB4}"/>
                  </a:ext>
                </a:extLst>
              </p:cNvPr>
              <p:cNvSpPr/>
              <p:nvPr/>
            </p:nvSpPr>
            <p:spPr>
              <a:xfrm>
                <a:off x="9093352" y="5801516"/>
                <a:ext cx="2880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3×</m:t>
                      </m:r>
                      <m:sSup>
                        <m:sSupPr>
                          <m:ctrlPr>
                            <a:rPr lang="fr-F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6E5FC5-C138-1647-BFE6-9B3E2C159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352" y="5801516"/>
                <a:ext cx="2880000" cy="584775"/>
              </a:xfrm>
              <a:prstGeom prst="rect">
                <a:avLst/>
              </a:prstGeom>
              <a:blipFill>
                <a:blip r:embed="rId5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CC20D17-10AE-F94F-83D3-5A9ECFBF403B}"/>
                  </a:ext>
                </a:extLst>
              </p:cNvPr>
              <p:cNvSpPr/>
              <p:nvPr/>
            </p:nvSpPr>
            <p:spPr>
              <a:xfrm>
                <a:off x="5792341" y="5801515"/>
                <a:ext cx="2880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33×</m:t>
                      </m:r>
                      <m:sSup>
                        <m:sSupPr>
                          <m:ctrlPr>
                            <a:rPr lang="fr-FR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CC20D17-10AE-F94F-83D3-5A9ECFBF4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341" y="5801515"/>
                <a:ext cx="2880000" cy="584775"/>
              </a:xfrm>
              <a:prstGeom prst="rect">
                <a:avLst/>
              </a:prstGeom>
              <a:blipFill>
                <a:blip r:embed="rId6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453657-266D-4B43-A383-4C7BC202A723}"/>
                  </a:ext>
                </a:extLst>
              </p:cNvPr>
              <p:cNvSpPr/>
              <p:nvPr/>
            </p:nvSpPr>
            <p:spPr>
              <a:xfrm>
                <a:off x="2500668" y="5814714"/>
                <a:ext cx="2880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fr-F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453657-266D-4B43-A383-4C7BC202A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68" y="5814714"/>
                <a:ext cx="2880000" cy="584775"/>
              </a:xfrm>
              <a:prstGeom prst="rect">
                <a:avLst/>
              </a:prstGeom>
              <a:blipFill>
                <a:blip r:embed="rId7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cation 1">
            <a:extLst>
              <a:ext uri="{FF2B5EF4-FFF2-40B4-BE49-F238E27FC236}">
                <a16:creationId xmlns:a16="http://schemas.microsoft.com/office/drawing/2014/main" id="{F0A07DAE-22BD-0141-999F-244B1010D8F5}"/>
              </a:ext>
            </a:extLst>
          </p:cNvPr>
          <p:cNvSpPr/>
          <p:nvPr/>
        </p:nvSpPr>
        <p:spPr>
          <a:xfrm>
            <a:off x="3298380" y="5553902"/>
            <a:ext cx="1080000" cy="1080000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3F05FA-A523-6544-8B3D-48FEFF4CE308}"/>
              </a:ext>
            </a:extLst>
          </p:cNvPr>
          <p:cNvSpPr/>
          <p:nvPr/>
        </p:nvSpPr>
        <p:spPr>
          <a:xfrm>
            <a:off x="8988479" y="5751342"/>
            <a:ext cx="2889338" cy="690307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6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C12A766-6FDE-A849-97C6-616BAB996A6B}"/>
              </a:ext>
            </a:extLst>
          </p:cNvPr>
          <p:cNvSpPr txBox="1"/>
          <p:nvPr/>
        </p:nvSpPr>
        <p:spPr>
          <a:xfrm>
            <a:off x="218647" y="955895"/>
            <a:ext cx="1175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Le nombre de chiffres significatifs donne une indication sur la précision d’une mesure ou d’un résultat.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Chiffres significatifs et précision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C442B3-DE57-7A4A-9669-87445A98F099}"/>
              </a:ext>
            </a:extLst>
          </p:cNvPr>
          <p:cNvSpPr/>
          <p:nvPr/>
        </p:nvSpPr>
        <p:spPr>
          <a:xfrm>
            <a:off x="218647" y="2033113"/>
            <a:ext cx="11754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dirty="0">
                <a:solidFill>
                  <a:prstClr val="black"/>
                </a:solidFill>
              </a:rPr>
              <a:t>Exemple : masse d’une pièce de un euro.</a:t>
            </a:r>
          </a:p>
        </p:txBody>
      </p:sp>
      <p:pic>
        <p:nvPicPr>
          <p:cNvPr id="1026" name="Picture 2" descr="Tous types de balances, de bascules et d'appareils de pesage">
            <a:extLst>
              <a:ext uri="{FF2B5EF4-FFF2-40B4-BE49-F238E27FC236}">
                <a16:creationId xmlns:a16="http://schemas.microsoft.com/office/drawing/2014/main" id="{5B786E4A-1453-E74F-A609-5EE88AF56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00" y="265449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lance de précision pour tous usages (bijouterie, laboratoire,  pharmacie,...) - Kern">
            <a:extLst>
              <a:ext uri="{FF2B5EF4-FFF2-40B4-BE49-F238E27FC236}">
                <a16:creationId xmlns:a16="http://schemas.microsoft.com/office/drawing/2014/main" id="{A07BDE49-2612-2C49-BB6E-9BBBF7AC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19" y="2617888"/>
            <a:ext cx="4118781" cy="380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7CE1BE-C3A0-4C40-A3BE-FFE05A24633F}"/>
                  </a:ext>
                </a:extLst>
              </p:cNvPr>
              <p:cNvSpPr/>
              <p:nvPr/>
            </p:nvSpPr>
            <p:spPr>
              <a:xfrm>
                <a:off x="3216000" y="5967874"/>
                <a:ext cx="2880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fr-F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5017 </m:t>
                      </m:r>
                      <m:r>
                        <m:rPr>
                          <m:sty m:val="p"/>
                        </m:rP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7CE1BE-C3A0-4C40-A3BE-FFE05A246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000" y="5967874"/>
                <a:ext cx="2880000" cy="584775"/>
              </a:xfrm>
              <a:prstGeom prst="rect">
                <a:avLst/>
              </a:prstGeom>
              <a:blipFill>
                <a:blip r:embed="rId5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A34C0E-DF0F-504D-BFC1-F1ECAFAA17DD}"/>
                  </a:ext>
                </a:extLst>
              </p:cNvPr>
              <p:cNvSpPr/>
              <p:nvPr/>
            </p:nvSpPr>
            <p:spPr>
              <a:xfrm>
                <a:off x="5941609" y="5967874"/>
                <a:ext cx="2880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fr-FR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A34C0E-DF0F-504D-BFC1-F1ECAFAA1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609" y="5967874"/>
                <a:ext cx="2880000" cy="584775"/>
              </a:xfrm>
              <a:prstGeom prst="rect">
                <a:avLst/>
              </a:prstGeom>
              <a:blipFill>
                <a:blip r:embed="rId6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8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C12A766-6FDE-A849-97C6-616BAB996A6B}"/>
              </a:ext>
            </a:extLst>
          </p:cNvPr>
          <p:cNvSpPr txBox="1"/>
          <p:nvPr/>
        </p:nvSpPr>
        <p:spPr>
          <a:xfrm>
            <a:off x="218647" y="955895"/>
            <a:ext cx="11754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Dans certains cas, un calcul se fait avec des</a:t>
            </a:r>
            <a:r>
              <a:rPr lang="fr-FR" sz="3200" b="1" dirty="0">
                <a:solidFill>
                  <a:schemeClr val="accent5"/>
                </a:solidFill>
              </a:rPr>
              <a:t> valeurs exactes </a:t>
            </a:r>
            <a:r>
              <a:rPr lang="fr-FR" sz="3200" dirty="0">
                <a:solidFill>
                  <a:schemeClr val="accent5"/>
                </a:solidFill>
              </a:rPr>
              <a:t>: le nombre de chiffres significatifs du résultat ne tient pas compte de ces valeurs exactes.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Cas de valeurs exactes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C442B3-DE57-7A4A-9669-87445A98F099}"/>
              </a:ext>
            </a:extLst>
          </p:cNvPr>
          <p:cNvSpPr/>
          <p:nvPr/>
        </p:nvSpPr>
        <p:spPr>
          <a:xfrm>
            <a:off x="218647" y="2762786"/>
            <a:ext cx="11754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dirty="0">
                <a:solidFill>
                  <a:prstClr val="black"/>
                </a:solidFill>
              </a:rPr>
              <a:t>Exemple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La masse d’une pièce d’un euro est 7,5 g. Quelle est la masse de deux pièces de un euro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4483F6E-2EB1-5847-8F38-CD2C774BD7DE}"/>
                  </a:ext>
                </a:extLst>
              </p:cNvPr>
              <p:cNvSpPr txBox="1"/>
              <p:nvPr/>
            </p:nvSpPr>
            <p:spPr>
              <a:xfrm>
                <a:off x="5024199" y="4509866"/>
                <a:ext cx="21436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2×7,5=15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4483F6E-2EB1-5847-8F38-CD2C774B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99" y="4509866"/>
                <a:ext cx="2143600" cy="492443"/>
              </a:xfrm>
              <a:prstGeom prst="rect">
                <a:avLst/>
              </a:prstGeom>
              <a:blipFill>
                <a:blip r:embed="rId3"/>
                <a:stretch>
                  <a:fillRect l="-4118" r="-41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5AFBF4D-4FA8-FB45-952E-F7C4FB857939}"/>
              </a:ext>
            </a:extLst>
          </p:cNvPr>
          <p:cNvSpPr/>
          <p:nvPr/>
        </p:nvSpPr>
        <p:spPr>
          <a:xfrm>
            <a:off x="218647" y="5179730"/>
            <a:ext cx="11754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prstClr val="black"/>
                </a:solidFill>
              </a:rPr>
              <a:t>	La masse de deux pièces de un euro est 15 g.</a:t>
            </a:r>
          </a:p>
        </p:txBody>
      </p:sp>
    </p:spTree>
    <p:extLst>
      <p:ext uri="{BB962C8B-B14F-4D97-AF65-F5344CB8AC3E}">
        <p14:creationId xmlns:p14="http://schemas.microsoft.com/office/powerpoint/2010/main" val="29262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C12A766-6FDE-A849-97C6-616BAB996A6B}"/>
              </a:ext>
            </a:extLst>
          </p:cNvPr>
          <p:cNvSpPr txBox="1"/>
          <p:nvPr/>
        </p:nvSpPr>
        <p:spPr>
          <a:xfrm>
            <a:off x="218647" y="955895"/>
            <a:ext cx="1175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Exemple : exercice 5 page 216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Objectif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C442B3-DE57-7A4A-9669-87445A98F099}"/>
              </a:ext>
            </a:extLst>
          </p:cNvPr>
          <p:cNvSpPr/>
          <p:nvPr/>
        </p:nvSpPr>
        <p:spPr>
          <a:xfrm>
            <a:off x="218646" y="1649846"/>
            <a:ext cx="11754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dirty="0">
                <a:solidFill>
                  <a:prstClr val="black"/>
                </a:solidFill>
              </a:rPr>
              <a:t>« Un signal sonore met 3,00 s pour parcourir 1000 m dans l’air. 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F5A932C-0AFC-454E-B4D2-341346E36E08}"/>
                  </a:ext>
                </a:extLst>
              </p:cNvPr>
              <p:cNvSpPr txBox="1"/>
              <p:nvPr/>
            </p:nvSpPr>
            <p:spPr>
              <a:xfrm>
                <a:off x="4732452" y="2619273"/>
                <a:ext cx="2723887" cy="98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3,00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F5A932C-0AFC-454E-B4D2-341346E3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52" y="2619273"/>
                <a:ext cx="2723887" cy="987130"/>
              </a:xfrm>
              <a:prstGeom prst="rect">
                <a:avLst/>
              </a:prstGeom>
              <a:blipFill>
                <a:blip r:embed="rId3"/>
                <a:stretch>
                  <a:fillRect l="-1389" t="-1266" r="-2778" b="-6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39BB1AF0-96A3-1F45-B536-D2C56364318E}"/>
              </a:ext>
            </a:extLst>
          </p:cNvPr>
          <p:cNvSpPr txBox="1"/>
          <p:nvPr/>
        </p:nvSpPr>
        <p:spPr>
          <a:xfrm>
            <a:off x="4378380" y="4122348"/>
            <a:ext cx="343203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i="1" dirty="0">
                <a:latin typeface="DSEG7 Classic Mini" panose="02000503000000000000" pitchFamily="2" charset="0"/>
                <a:cs typeface="Algerian" panose="020F0502020204030204" pitchFamily="34" charset="0"/>
              </a:rPr>
              <a:t>333,3333333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84DE2D-7337-E247-8E31-F87D5223EDF0}"/>
              </a:ext>
            </a:extLst>
          </p:cNvPr>
          <p:cNvSpPr txBox="1"/>
          <p:nvPr/>
        </p:nvSpPr>
        <p:spPr>
          <a:xfrm>
            <a:off x="220983" y="4915766"/>
            <a:ext cx="1175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Du coup, j’écris quoi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ED3BCB-6F4B-7548-9A9C-AA4416148169}"/>
              </a:ext>
            </a:extLst>
          </p:cNvPr>
          <p:cNvSpPr/>
          <p:nvPr/>
        </p:nvSpPr>
        <p:spPr>
          <a:xfrm>
            <a:off x="218646" y="5814715"/>
            <a:ext cx="11754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dirty="0">
                <a:solidFill>
                  <a:prstClr val="black"/>
                </a:solidFill>
              </a:rPr>
              <a:t>« La vitesse du son dans l’air est 333 m/s. »</a:t>
            </a:r>
          </a:p>
        </p:txBody>
      </p:sp>
    </p:spTree>
    <p:extLst>
      <p:ext uri="{BB962C8B-B14F-4D97-AF65-F5344CB8AC3E}">
        <p14:creationId xmlns:p14="http://schemas.microsoft.com/office/powerpoint/2010/main" val="61615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Compter les chiffres significatifs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5D84F07-8877-CE47-8229-4DB5F2A0EA7E}"/>
              </a:ext>
            </a:extLst>
          </p:cNvPr>
          <p:cNvSpPr txBox="1"/>
          <p:nvPr/>
        </p:nvSpPr>
        <p:spPr>
          <a:xfrm>
            <a:off x="218647" y="955895"/>
            <a:ext cx="1175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Nombre de </a:t>
            </a:r>
            <a:r>
              <a:rPr lang="fr-FR" sz="3200" b="1" dirty="0">
                <a:solidFill>
                  <a:schemeClr val="accent5"/>
                </a:solidFill>
              </a:rPr>
              <a:t>chiffres significatifs </a:t>
            </a:r>
            <a:r>
              <a:rPr lang="fr-FR" sz="3200" dirty="0">
                <a:solidFill>
                  <a:schemeClr val="accent5"/>
                </a:solidFill>
              </a:rPr>
              <a:t>= nombre de chiffres utilisés pour écrire une valeur.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C442B3-DE57-7A4A-9669-87445A98F099}"/>
                  </a:ext>
                </a:extLst>
              </p:cNvPr>
              <p:cNvSpPr/>
              <p:nvPr/>
            </p:nvSpPr>
            <p:spPr>
              <a:xfrm>
                <a:off x="216311" y="2033113"/>
                <a:ext cx="11754706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200" dirty="0">
                    <a:solidFill>
                      <a:prstClr val="black"/>
                    </a:solidFill>
                  </a:rPr>
                  <a:t>Exemples 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8 s	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1 chiffre significatif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1,3 m			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2 chiffres significatifs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440 Hz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3 chiffres significatifs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C442B3-DE57-7A4A-9669-87445A98F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1" y="2033113"/>
                <a:ext cx="11754706" cy="2062103"/>
              </a:xfrm>
              <a:prstGeom prst="rect">
                <a:avLst/>
              </a:prstGeom>
              <a:blipFill>
                <a:blip r:embed="rId3"/>
                <a:stretch>
                  <a:fillRect l="-1294" t="-3681" b="-79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05A5BFF1-12E2-534B-BEA5-19527A5D9695}"/>
              </a:ext>
            </a:extLst>
          </p:cNvPr>
          <p:cNvSpPr txBox="1"/>
          <p:nvPr/>
        </p:nvSpPr>
        <p:spPr>
          <a:xfrm>
            <a:off x="216311" y="4095216"/>
            <a:ext cx="1175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FF0000"/>
                </a:solidFill>
              </a:rPr>
              <a:t>Attention :</a:t>
            </a:r>
            <a:r>
              <a:rPr lang="fr-FR" sz="3200" dirty="0">
                <a:solidFill>
                  <a:schemeClr val="accent5"/>
                </a:solidFill>
              </a:rPr>
              <a:t> pour un petit nombre, </a:t>
            </a:r>
            <a:r>
              <a:rPr lang="fr-FR" sz="3200" b="1" dirty="0">
                <a:solidFill>
                  <a:schemeClr val="accent5"/>
                </a:solidFill>
              </a:rPr>
              <a:t>les « 0 » situés à gauche </a:t>
            </a:r>
            <a:r>
              <a:rPr lang="fr-FR" sz="3200" dirty="0">
                <a:solidFill>
                  <a:schemeClr val="accent5"/>
                </a:solidFill>
              </a:rPr>
              <a:t>du premier chiffre non nul </a:t>
            </a:r>
            <a:r>
              <a:rPr lang="fr-FR" sz="3200" b="1" dirty="0">
                <a:solidFill>
                  <a:schemeClr val="accent5"/>
                </a:solidFill>
              </a:rPr>
              <a:t>ne comptent pas.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/>
              <p:nvPr/>
            </p:nvSpPr>
            <p:spPr>
              <a:xfrm>
                <a:off x="216311" y="5172434"/>
                <a:ext cx="1175470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200" dirty="0">
                    <a:solidFill>
                      <a:prstClr val="black"/>
                    </a:solidFill>
                  </a:rPr>
                  <a:t>Exemples 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0,0017 s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2 chiffres significatifs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3,00 s			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3 chiffres significatifs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1" y="5172434"/>
                <a:ext cx="11754706" cy="1569660"/>
              </a:xfrm>
              <a:prstGeom prst="rect">
                <a:avLst/>
              </a:prstGeom>
              <a:blipFill>
                <a:blip r:embed="rId4"/>
                <a:stretch>
                  <a:fillRect l="-1294" t="-4839" b="-120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Applications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/>
              <p:nvPr/>
            </p:nvSpPr>
            <p:spPr>
              <a:xfrm>
                <a:off x="218647" y="955895"/>
                <a:ext cx="11754706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200" dirty="0">
                    <a:solidFill>
                      <a:prstClr val="black"/>
                    </a:solidFill>
                  </a:rPr>
                  <a:t>Indiquer le nombre de chiffres significatifs des valeurs suivantes.</a:t>
                </a:r>
              </a:p>
              <a:p>
                <a:r>
                  <a:rPr lang="fr-FR" sz="32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3,14	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</a:t>
                </a:r>
              </a:p>
              <a:p>
                <a:pPr lvl="1"/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1,000 m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50 Hz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0,009 ms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299 792 458 m/s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7" y="955895"/>
                <a:ext cx="11754706" cy="5509200"/>
              </a:xfrm>
              <a:prstGeom prst="rect">
                <a:avLst/>
              </a:prstGeom>
              <a:blipFill>
                <a:blip r:embed="rId3"/>
                <a:stretch>
                  <a:fillRect l="-1296" t="-1379" b="-2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2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Applications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/>
              <p:nvPr/>
            </p:nvSpPr>
            <p:spPr>
              <a:xfrm>
                <a:off x="218647" y="955895"/>
                <a:ext cx="11754706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200" dirty="0">
                    <a:solidFill>
                      <a:prstClr val="black"/>
                    </a:solidFill>
                  </a:rPr>
                  <a:t>Indiquer le nombre de chiffres significatifs des valeurs suivantes.</a:t>
                </a:r>
              </a:p>
              <a:p>
                <a:r>
                  <a:rPr lang="fr-FR" sz="32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3,14	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3 chiffres significatifs</a:t>
                </a:r>
              </a:p>
              <a:p>
                <a:pPr lvl="1"/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1,000 m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4 chiffres significatifs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50 Hz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2 chiffres significatifs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0,009 ms		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1 chiffre significatif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3200" dirty="0">
                    <a:solidFill>
                      <a:prstClr val="black"/>
                    </a:solidFill>
                  </a:rPr>
                  <a:t>299 792 458 m/s	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prstClr val="black"/>
                    </a:solidFill>
                  </a:rPr>
                  <a:t>			9 chiffres significatifs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7" y="955895"/>
                <a:ext cx="11754706" cy="5509200"/>
              </a:xfrm>
              <a:prstGeom prst="rect">
                <a:avLst/>
              </a:prstGeom>
              <a:blipFill>
                <a:blip r:embed="rId3"/>
                <a:stretch>
                  <a:fillRect l="-1296" t="-1379" b="-2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0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Faire des applications numériques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5D84F07-8877-CE47-8229-4DB5F2A0EA7E}"/>
              </a:ext>
            </a:extLst>
          </p:cNvPr>
          <p:cNvSpPr txBox="1"/>
          <p:nvPr/>
        </p:nvSpPr>
        <p:spPr>
          <a:xfrm>
            <a:off x="218647" y="955895"/>
            <a:ext cx="1175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Quand on multiplie ou divise plusieurs valeurs, le résultat a le </a:t>
            </a:r>
            <a:r>
              <a:rPr lang="fr-FR" sz="3200" b="1" dirty="0">
                <a:solidFill>
                  <a:schemeClr val="accent5"/>
                </a:solidFill>
              </a:rPr>
              <a:t>même nombre de chiffres significatifs que la valeur en ayant le moins</a:t>
            </a:r>
            <a:r>
              <a:rPr lang="fr-FR" sz="3200" dirty="0">
                <a:solidFill>
                  <a:schemeClr val="accent5"/>
                </a:solidFill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C442B3-DE57-7A4A-9669-87445A98F099}"/>
                  </a:ext>
                </a:extLst>
              </p:cNvPr>
              <p:cNvSpPr/>
              <p:nvPr/>
            </p:nvSpPr>
            <p:spPr>
              <a:xfrm>
                <a:off x="216311" y="2033113"/>
                <a:ext cx="11754706" cy="4238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fr-FR" sz="3200" dirty="0">
                  <a:solidFill>
                    <a:prstClr val="black"/>
                  </a:solidFill>
                </a:endParaRPr>
              </a:p>
              <a:p>
                <a:r>
                  <a:rPr lang="fr-FR" sz="3200" dirty="0">
                    <a:solidFill>
                      <a:prstClr val="black"/>
                    </a:solidFill>
                  </a:rPr>
                  <a:t>Exemples :</a:t>
                </a:r>
              </a:p>
              <a:p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5,00×</m:t>
                    </m:r>
                    <m:r>
                      <a:rPr lang="fr-F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2,0</m:t>
                    </m:r>
                    <m:r>
                      <a:rPr lang="fr-FR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fr-FR" sz="3200" b="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=4,0</m:t>
                    </m:r>
                  </m:oMath>
                </a14:m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0,005</m:t>
                    </m:r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×200=1</m:t>
                    </m:r>
                  </m:oMath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C442B3-DE57-7A4A-9669-87445A98F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1" y="2033113"/>
                <a:ext cx="11754706" cy="4238917"/>
              </a:xfrm>
              <a:prstGeom prst="rect">
                <a:avLst/>
              </a:prstGeom>
              <a:blipFill>
                <a:blip r:embed="rId3"/>
                <a:stretch>
                  <a:fillRect l="-1294" b="-32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9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Applications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/>
              <p:nvPr/>
            </p:nvSpPr>
            <p:spPr>
              <a:xfrm>
                <a:off x="218647" y="955895"/>
                <a:ext cx="11754706" cy="5716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200" dirty="0">
                    <a:solidFill>
                      <a:prstClr val="black"/>
                    </a:solidFill>
                  </a:rPr>
                  <a:t>Réaliser les calculs suivants et indiquer le résultat avec le bon nombre de chiffres significatifs</a:t>
                </a:r>
              </a:p>
              <a:p>
                <a:r>
                  <a:rPr lang="fr-FR" sz="32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3,14×2≈</m:t>
                    </m:r>
                  </m:oMath>
                </a14:m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1000×</m:t>
                        </m:r>
                        <m:r>
                          <a:rPr lang="fr-F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61616161</m:t>
                        </m:r>
                      </m:num>
                      <m:den>
                        <m:r>
                          <a:rPr lang="fr-F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10,0</m:t>
                        </m:r>
                      </m:den>
                    </m:f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endParaRPr lang="fr-FR" sz="3200" b="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555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111</m:t>
                        </m:r>
                      </m:den>
                    </m:f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3,00</m:t>
                        </m:r>
                      </m:den>
                    </m:f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7" y="955895"/>
                <a:ext cx="11754706" cy="5716501"/>
              </a:xfrm>
              <a:prstGeom prst="rect">
                <a:avLst/>
              </a:prstGeom>
              <a:blipFill>
                <a:blip r:embed="rId3"/>
                <a:stretch>
                  <a:fillRect l="-1296" t="-1330" r="-12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6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Applications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/>
              <p:nvPr/>
            </p:nvSpPr>
            <p:spPr>
              <a:xfrm>
                <a:off x="218647" y="955895"/>
                <a:ext cx="11754706" cy="5719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200" dirty="0">
                    <a:solidFill>
                      <a:prstClr val="black"/>
                    </a:solidFill>
                  </a:rPr>
                  <a:t>Réaliser les calculs suivants et indiquer le résultat avec le bon nombre de chiffres significatifs</a:t>
                </a:r>
              </a:p>
              <a:p>
                <a:r>
                  <a:rPr lang="fr-FR" sz="32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3,14</m:t>
                    </m:r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1000×</m:t>
                        </m:r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61616161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10,0</m:t>
                        </m:r>
                      </m:den>
                    </m:f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162</m:t>
                    </m:r>
                  </m:oMath>
                </a14:m>
                <a:endParaRPr lang="fr-FR" sz="3200" b="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555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111</m:t>
                        </m:r>
                      </m:den>
                    </m:f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=5,00</m:t>
                    </m:r>
                  </m:oMath>
                </a14:m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3200" dirty="0">
                  <a:solidFill>
                    <a:prstClr val="black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3,00</m:t>
                        </m:r>
                      </m:den>
                    </m:f>
                    <m:r>
                      <a:rPr lang="fr-FR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≈333</m:t>
                    </m:r>
                  </m:oMath>
                </a14:m>
                <a:endParaRPr lang="fr-FR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6F291B-23C2-D543-B358-3017B864F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7" y="955895"/>
                <a:ext cx="11754706" cy="5719707"/>
              </a:xfrm>
              <a:prstGeom prst="rect">
                <a:avLst/>
              </a:prstGeom>
              <a:blipFill>
                <a:blip r:embed="rId3"/>
                <a:stretch>
                  <a:fillRect l="-1296" t="-1330" r="-12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C12A766-6FDE-A849-97C6-616BAB996A6B}"/>
              </a:ext>
            </a:extLst>
          </p:cNvPr>
          <p:cNvSpPr txBox="1"/>
          <p:nvPr/>
        </p:nvSpPr>
        <p:spPr>
          <a:xfrm>
            <a:off x="218647" y="955895"/>
            <a:ext cx="1175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Exemple : exercice 5 page 216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C’est donc pour ça !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C442B3-DE57-7A4A-9669-87445A98F099}"/>
              </a:ext>
            </a:extLst>
          </p:cNvPr>
          <p:cNvSpPr/>
          <p:nvPr/>
        </p:nvSpPr>
        <p:spPr>
          <a:xfrm>
            <a:off x="218646" y="1649846"/>
            <a:ext cx="11754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dirty="0">
                <a:solidFill>
                  <a:prstClr val="black"/>
                </a:solidFill>
              </a:rPr>
              <a:t>« Un signal sonore met 3,00 s pour parcourir 1000 m dans l’air. 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F5A932C-0AFC-454E-B4D2-341346E36E08}"/>
                  </a:ext>
                </a:extLst>
              </p:cNvPr>
              <p:cNvSpPr txBox="1"/>
              <p:nvPr/>
            </p:nvSpPr>
            <p:spPr>
              <a:xfrm>
                <a:off x="4732452" y="2619273"/>
                <a:ext cx="2723887" cy="98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3,00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F5A932C-0AFC-454E-B4D2-341346E3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52" y="2619273"/>
                <a:ext cx="2723887" cy="987130"/>
              </a:xfrm>
              <a:prstGeom prst="rect">
                <a:avLst/>
              </a:prstGeom>
              <a:blipFill>
                <a:blip r:embed="rId3"/>
                <a:stretch>
                  <a:fillRect l="-1389" t="-1266" r="-2778" b="-6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39BB1AF0-96A3-1F45-B536-D2C56364318E}"/>
              </a:ext>
            </a:extLst>
          </p:cNvPr>
          <p:cNvSpPr txBox="1"/>
          <p:nvPr/>
        </p:nvSpPr>
        <p:spPr>
          <a:xfrm>
            <a:off x="4378380" y="4122348"/>
            <a:ext cx="343203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i="1" dirty="0">
                <a:latin typeface="DSEG7 Classic Mini" panose="02000503000000000000" pitchFamily="2" charset="0"/>
                <a:cs typeface="Algerian" panose="020F0502020204030204" pitchFamily="34" charset="0"/>
              </a:rPr>
              <a:t>333,3333333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84DE2D-7337-E247-8E31-F87D5223EDF0}"/>
              </a:ext>
            </a:extLst>
          </p:cNvPr>
          <p:cNvSpPr txBox="1"/>
          <p:nvPr/>
        </p:nvSpPr>
        <p:spPr>
          <a:xfrm>
            <a:off x="220983" y="4915766"/>
            <a:ext cx="1175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Du coup, j’écris quoi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ED3BCB-6F4B-7548-9A9C-AA4416148169}"/>
              </a:ext>
            </a:extLst>
          </p:cNvPr>
          <p:cNvSpPr/>
          <p:nvPr/>
        </p:nvSpPr>
        <p:spPr>
          <a:xfrm>
            <a:off x="218646" y="5814715"/>
            <a:ext cx="11754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dirty="0">
                <a:solidFill>
                  <a:prstClr val="black"/>
                </a:solidFill>
              </a:rPr>
              <a:t>« La vitesse du son dans l’air est </a:t>
            </a:r>
            <a:r>
              <a:rPr lang="fr-FR" sz="3200" b="1" dirty="0">
                <a:solidFill>
                  <a:prstClr val="black"/>
                </a:solidFill>
              </a:rPr>
              <a:t>333</a:t>
            </a:r>
            <a:r>
              <a:rPr lang="fr-FR" sz="3200" dirty="0">
                <a:solidFill>
                  <a:prstClr val="black"/>
                </a:solidFill>
              </a:rPr>
              <a:t> m/s. »</a:t>
            </a:r>
          </a:p>
        </p:txBody>
      </p:sp>
    </p:spTree>
    <p:extLst>
      <p:ext uri="{BB962C8B-B14F-4D97-AF65-F5344CB8AC3E}">
        <p14:creationId xmlns:p14="http://schemas.microsoft.com/office/powerpoint/2010/main" val="8567460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12108</TotalTime>
  <Words>832</Words>
  <Application>Microsoft Macintosh PowerPoint</Application>
  <PresentationFormat>Grand écran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DSEG7 Classic Mini</vt:lpstr>
      <vt:lpstr>Thème Office</vt:lpstr>
      <vt:lpstr>Les chiffres significatifs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62</cp:revision>
  <dcterms:created xsi:type="dcterms:W3CDTF">2020-09-05T12:43:59Z</dcterms:created>
  <dcterms:modified xsi:type="dcterms:W3CDTF">2021-01-31T18:49:58Z</dcterms:modified>
</cp:coreProperties>
</file>