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0" r:id="rId3"/>
    <p:sldId id="2434" r:id="rId4"/>
    <p:sldId id="2433" r:id="rId5"/>
    <p:sldId id="2443" r:id="rId6"/>
    <p:sldId id="2444" r:id="rId7"/>
    <p:sldId id="2445" r:id="rId8"/>
    <p:sldId id="2446" r:id="rId9"/>
    <p:sldId id="2447" r:id="rId10"/>
    <p:sldId id="2448" r:id="rId11"/>
    <p:sldId id="2449" r:id="rId12"/>
    <p:sldId id="2450" r:id="rId13"/>
    <p:sldId id="2451" r:id="rId14"/>
    <p:sldId id="2441"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714" y="-21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13/12/2019</a:t>
            </a:fld>
            <a:endParaRPr lang="fr-FR" dirty="0"/>
          </a:p>
        </p:txBody>
      </p:sp>
      <p:sp>
        <p:nvSpPr>
          <p:cNvPr id="4" name="Espace réservé du pied de page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13/12/2019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10</a:t>
            </a:fld>
            <a:endParaRPr lang="fr-FR" dirty="0"/>
          </a:p>
        </p:txBody>
      </p:sp>
    </p:spTree>
    <p:extLst>
      <p:ext uri="{BB962C8B-B14F-4D97-AF65-F5344CB8AC3E}">
        <p14:creationId xmlns:p14="http://schemas.microsoft.com/office/powerpoint/2010/main" val="164655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11</a:t>
            </a:fld>
            <a:endParaRPr lang="fr-FR" dirty="0"/>
          </a:p>
        </p:txBody>
      </p:sp>
    </p:spTree>
    <p:extLst>
      <p:ext uri="{BB962C8B-B14F-4D97-AF65-F5344CB8AC3E}">
        <p14:creationId xmlns:p14="http://schemas.microsoft.com/office/powerpoint/2010/main" val="185345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12</a:t>
            </a:fld>
            <a:endParaRPr lang="fr-FR" dirty="0"/>
          </a:p>
        </p:txBody>
      </p:sp>
    </p:spTree>
    <p:extLst>
      <p:ext uri="{BB962C8B-B14F-4D97-AF65-F5344CB8AC3E}">
        <p14:creationId xmlns:p14="http://schemas.microsoft.com/office/powerpoint/2010/main" val="227939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13</a:t>
            </a:fld>
            <a:endParaRPr lang="fr-FR" dirty="0"/>
          </a:p>
        </p:txBody>
      </p:sp>
    </p:spTree>
    <p:extLst>
      <p:ext uri="{BB962C8B-B14F-4D97-AF65-F5344CB8AC3E}">
        <p14:creationId xmlns:p14="http://schemas.microsoft.com/office/powerpoint/2010/main" val="296213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14</a:t>
            </a:fld>
            <a:endParaRPr lang="fr-FR" dirty="0"/>
          </a:p>
        </p:txBody>
      </p:sp>
    </p:spTree>
    <p:extLst>
      <p:ext uri="{BB962C8B-B14F-4D97-AF65-F5344CB8AC3E}">
        <p14:creationId xmlns:p14="http://schemas.microsoft.com/office/powerpoint/2010/main" val="196019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4</a:t>
            </a:fld>
            <a:endParaRPr lang="fr-FR" dirty="0"/>
          </a:p>
        </p:txBody>
      </p:sp>
    </p:spTree>
    <p:extLst>
      <p:ext uri="{BB962C8B-B14F-4D97-AF65-F5344CB8AC3E}">
        <p14:creationId xmlns:p14="http://schemas.microsoft.com/office/powerpoint/2010/main" val="34024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a:t>
            </a:fld>
            <a:endParaRPr lang="fr-FR" dirty="0"/>
          </a:p>
        </p:txBody>
      </p:sp>
    </p:spTree>
    <p:extLst>
      <p:ext uri="{BB962C8B-B14F-4D97-AF65-F5344CB8AC3E}">
        <p14:creationId xmlns:p14="http://schemas.microsoft.com/office/powerpoint/2010/main" val="306562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6</a:t>
            </a:fld>
            <a:endParaRPr lang="fr-FR" dirty="0"/>
          </a:p>
        </p:txBody>
      </p:sp>
    </p:spTree>
    <p:extLst>
      <p:ext uri="{BB962C8B-B14F-4D97-AF65-F5344CB8AC3E}">
        <p14:creationId xmlns:p14="http://schemas.microsoft.com/office/powerpoint/2010/main" val="78414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7</a:t>
            </a:fld>
            <a:endParaRPr lang="fr-FR" dirty="0"/>
          </a:p>
        </p:txBody>
      </p:sp>
    </p:spTree>
    <p:extLst>
      <p:ext uri="{BB962C8B-B14F-4D97-AF65-F5344CB8AC3E}">
        <p14:creationId xmlns:p14="http://schemas.microsoft.com/office/powerpoint/2010/main" val="127216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dirty="0"/>
          </a:p>
        </p:txBody>
      </p:sp>
    </p:spTree>
    <p:extLst>
      <p:ext uri="{BB962C8B-B14F-4D97-AF65-F5344CB8AC3E}">
        <p14:creationId xmlns:p14="http://schemas.microsoft.com/office/powerpoint/2010/main" val="117047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9</a:t>
            </a:fld>
            <a:endParaRPr lang="fr-FR" dirty="0"/>
          </a:p>
        </p:txBody>
      </p:sp>
    </p:spTree>
    <p:extLst>
      <p:ext uri="{BB962C8B-B14F-4D97-AF65-F5344CB8AC3E}">
        <p14:creationId xmlns:p14="http://schemas.microsoft.com/office/powerpoint/2010/main" val="287286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Modifier les styles du texte du masque</a:t>
            </a:r>
          </a:p>
        </p:txBody>
      </p:sp>
      <p:sp>
        <p:nvSpPr>
          <p:cNvPr id="16" name="Espace réservé du contenu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a16="http://schemas.microsoft.com/office/drawing/2014/main"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2" name="Groupe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a16="http://schemas.microsoft.com/office/drawing/2014/main"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2" name="Espace réservé du contenu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smtClean="0"/>
              <a:t>Cliquez sur l'icône pour ajouter une image</a:t>
            </a:r>
            <a:endParaRPr lang="fr-FR" noProof="0" dirty="0"/>
          </a:p>
        </p:txBody>
      </p:sp>
      <p:sp>
        <p:nvSpPr>
          <p:cNvPr id="2" name="Espace réservé du pied de page 1">
            <a:extLst>
              <a:ext uri="{FF2B5EF4-FFF2-40B4-BE49-F238E27FC236}">
                <a16:creationId xmlns:a16="http://schemas.microsoft.com/office/drawing/2014/main"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11" name="Espace réservé du texte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a16="http://schemas.microsoft.com/office/drawing/2014/main"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a16="http://schemas.microsoft.com/office/drawing/2014/main"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shboard.heroku.com/pipelines/a66e71a2-0cd4-4d6f-9566-01931c6525b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rodcalendrier.herokuapp.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lstStyle/>
          <a:p>
            <a:pPr rtl="0"/>
            <a:r>
              <a:rPr lang="fr-FR" dirty="0" smtClean="0">
                <a:solidFill>
                  <a:srgbClr val="2F3342"/>
                </a:solidFill>
              </a:rPr>
              <a:t>INM5001</a:t>
            </a:r>
            <a:r>
              <a:rPr lang="fr-FR" dirty="0">
                <a:solidFill>
                  <a:srgbClr val="2F3342"/>
                </a:solidFill>
              </a:rPr>
              <a:t/>
            </a:r>
            <a:br>
              <a:rPr lang="fr-FR" dirty="0">
                <a:solidFill>
                  <a:srgbClr val="2F3342"/>
                </a:solidFill>
              </a:rPr>
            </a:br>
            <a:r>
              <a:rPr lang="fr-FR" dirty="0" smtClean="0">
                <a:solidFill>
                  <a:srgbClr val="2F3342"/>
                </a:solidFill>
              </a:rPr>
              <a:t>Atelier</a:t>
            </a:r>
            <a:endParaRPr lang="fr-FR" dirty="0">
              <a:solidFill>
                <a:srgbClr val="2F3342"/>
              </a:solidFill>
            </a:endParaRPr>
          </a:p>
        </p:txBody>
      </p:sp>
      <p:sp>
        <p:nvSpPr>
          <p:cNvPr id="7" name="Sous-titre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fr-FR" dirty="0" smtClean="0">
                <a:solidFill>
                  <a:srgbClr val="2F3342"/>
                </a:solidFill>
              </a:rPr>
              <a:t>Calendrier</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10</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VUE GÉNÉRALE DE L’ARCHITECTURE</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09" y="1463041"/>
            <a:ext cx="4685289" cy="4747383"/>
          </a:xfrm>
          <a:prstGeom prst="rect">
            <a:avLst/>
          </a:prstGeom>
        </p:spPr>
      </p:pic>
    </p:spTree>
    <p:extLst>
      <p:ext uri="{BB962C8B-B14F-4D97-AF65-F5344CB8AC3E}">
        <p14:creationId xmlns:p14="http://schemas.microsoft.com/office/powerpoint/2010/main" val="2310808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11</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Retour </a:t>
            </a:r>
            <a:r>
              <a:rPr lang="fr-FR" dirty="0"/>
              <a:t>obligatoire sur votre expérience</a:t>
            </a:r>
          </a:p>
        </p:txBody>
      </p:sp>
      <p:sp>
        <p:nvSpPr>
          <p:cNvPr id="6" name="ZoneTexte 5"/>
          <p:cNvSpPr txBox="1"/>
          <p:nvPr/>
        </p:nvSpPr>
        <p:spPr>
          <a:xfrm>
            <a:off x="2459979" y="1547133"/>
            <a:ext cx="8804134" cy="3693319"/>
          </a:xfrm>
          <a:prstGeom prst="rect">
            <a:avLst/>
          </a:prstGeom>
          <a:noFill/>
        </p:spPr>
        <p:txBody>
          <a:bodyPr wrap="square" rtlCol="0">
            <a:spAutoFit/>
          </a:bodyPr>
          <a:lstStyle/>
          <a:p>
            <a:endParaRPr lang="fr-FR" dirty="0"/>
          </a:p>
          <a:p>
            <a:pPr marL="800100" lvl="1" indent="-342900">
              <a:buFont typeface="+mj-lt"/>
              <a:buAutoNum type="arabicPeriod"/>
            </a:pPr>
            <a:r>
              <a:rPr lang="fr-FR" dirty="0"/>
              <a:t>L’analyse, la planification et le gestionnaire de </a:t>
            </a:r>
            <a:r>
              <a:rPr lang="fr-FR" dirty="0" smtClean="0"/>
              <a:t>tâches</a:t>
            </a:r>
          </a:p>
          <a:p>
            <a:pPr marL="1257300" lvl="2" indent="-342900">
              <a:buFont typeface="Arial" panose="020B0604020202020204" pitchFamily="34" charset="0"/>
              <a:buChar char="•"/>
            </a:pPr>
            <a:r>
              <a:rPr lang="fr-CA" b="1" dirty="0"/>
              <a:t>Analyse:</a:t>
            </a:r>
            <a:r>
              <a:rPr lang="fr-CA" dirty="0"/>
              <a:t> Pour arriver à la solution, en équipe on n'a découpé la solution partie par partie.</a:t>
            </a:r>
            <a:r>
              <a:rPr lang="fr-FR" dirty="0" smtClean="0"/>
              <a:t>Les technologie utilise</a:t>
            </a:r>
          </a:p>
          <a:p>
            <a:pPr marL="1257300" lvl="2" indent="-342900">
              <a:buFont typeface="Arial" panose="020B0604020202020204" pitchFamily="34" charset="0"/>
              <a:buChar char="•"/>
            </a:pPr>
            <a:r>
              <a:rPr lang="fr-CA" b="1" dirty="0"/>
              <a:t>Planification:</a:t>
            </a:r>
            <a:r>
              <a:rPr lang="fr-CA" dirty="0"/>
              <a:t> Le travail d'équipe et la communication étaient nos élément clés</a:t>
            </a:r>
            <a:r>
              <a:rPr lang="fr-CA" dirty="0" smtClean="0"/>
              <a:t>.</a:t>
            </a:r>
            <a:endParaRPr lang="fr-FR" dirty="0"/>
          </a:p>
          <a:p>
            <a:pPr marL="1714500" lvl="3" indent="-342900">
              <a:buFont typeface="Arial" panose="020B0604020202020204" pitchFamily="34" charset="0"/>
              <a:buChar char="•"/>
            </a:pPr>
            <a:r>
              <a:rPr lang="fr-CA" b="1" dirty="0"/>
              <a:t>MVP 1:</a:t>
            </a:r>
            <a:r>
              <a:rPr lang="fr-CA" dirty="0"/>
              <a:t> Avoir un site web dans le cloud avec les fonctions de </a:t>
            </a:r>
            <a:r>
              <a:rPr lang="fr-CA" dirty="0" smtClean="0"/>
              <a:t>base</a:t>
            </a:r>
          </a:p>
          <a:p>
            <a:pPr marL="1714500" lvl="3" indent="-342900">
              <a:buFont typeface="Arial" panose="020B0604020202020204" pitchFamily="34" charset="0"/>
              <a:buChar char="•"/>
            </a:pPr>
            <a:r>
              <a:rPr lang="fr-CA" b="1" dirty="0"/>
              <a:t>MVP 2:</a:t>
            </a:r>
            <a:r>
              <a:rPr lang="fr-CA" dirty="0"/>
              <a:t> </a:t>
            </a:r>
            <a:r>
              <a:rPr lang="fr-CA" dirty="0" err="1"/>
              <a:t>Frontend</a:t>
            </a:r>
            <a:r>
              <a:rPr lang="fr-CA" dirty="0"/>
              <a:t> VUEJS, les tests et la fonction pour générer </a:t>
            </a:r>
            <a:r>
              <a:rPr lang="fr-CA" dirty="0" smtClean="0"/>
              <a:t>l`horaire</a:t>
            </a:r>
          </a:p>
          <a:p>
            <a:pPr marL="1257300" lvl="2" indent="-342900">
              <a:buFont typeface="Arial" panose="020B0604020202020204" pitchFamily="34" charset="0"/>
              <a:buChar char="•"/>
            </a:pPr>
            <a:r>
              <a:rPr lang="fr-CA" b="1" dirty="0"/>
              <a:t>ASANA:</a:t>
            </a:r>
            <a:r>
              <a:rPr lang="fr-CA" dirty="0"/>
              <a:t> Simple pas beaucoup </a:t>
            </a:r>
            <a:r>
              <a:rPr lang="fr-CA" dirty="0" err="1"/>
              <a:t>features</a:t>
            </a:r>
            <a:r>
              <a:rPr lang="fr-CA" dirty="0"/>
              <a:t> mais assez pour nous</a:t>
            </a:r>
            <a:endParaRPr lang="fr-FR" dirty="0" smtClean="0"/>
          </a:p>
          <a:p>
            <a:pPr marL="800100" lvl="1" indent="-342900">
              <a:buFont typeface="+mj-lt"/>
              <a:buAutoNum type="arabicPeriod"/>
            </a:pPr>
            <a:r>
              <a:rPr lang="fr-FR" dirty="0" smtClean="0"/>
              <a:t>Le </a:t>
            </a:r>
            <a:r>
              <a:rPr lang="fr-FR" dirty="0"/>
              <a:t>processus de travail avec </a:t>
            </a:r>
            <a:r>
              <a:rPr lang="fr-FR" dirty="0" smtClean="0"/>
              <a:t>Git</a:t>
            </a:r>
          </a:p>
          <a:p>
            <a:pPr marL="1257300" lvl="2" indent="-342900">
              <a:buFont typeface="Arial" panose="020B0604020202020204" pitchFamily="34" charset="0"/>
              <a:buChar char="•"/>
            </a:pPr>
            <a:r>
              <a:rPr lang="fr-FR" dirty="0" smtClean="0"/>
              <a:t>Deux </a:t>
            </a:r>
            <a:r>
              <a:rPr lang="fr-FR" dirty="0" smtClean="0"/>
              <a:t>branches </a:t>
            </a:r>
            <a:r>
              <a:rPr lang="fr-FR" dirty="0" smtClean="0"/>
              <a:t>(Test et Master</a:t>
            </a:r>
            <a:r>
              <a:rPr lang="fr-FR" dirty="0" smtClean="0"/>
              <a:t>)</a:t>
            </a:r>
          </a:p>
          <a:p>
            <a:pPr marL="1257300" lvl="2" indent="-342900">
              <a:buFont typeface="Arial" panose="020B0604020202020204" pitchFamily="34" charset="0"/>
              <a:buChar char="•"/>
            </a:pPr>
            <a:r>
              <a:rPr lang="fr-CA" dirty="0"/>
              <a:t>On révisait le tout en équipe et si tout le monde est satisfait, on le push vers la branche master.</a:t>
            </a:r>
            <a:endParaRPr lang="fr-FR" dirty="0"/>
          </a:p>
          <a:p>
            <a:pPr marL="800100" lvl="1" indent="-342900">
              <a:buFont typeface="+mj-lt"/>
              <a:buAutoNum type="arabicPeriod"/>
            </a:pPr>
            <a:r>
              <a:rPr lang="fr-FR" dirty="0"/>
              <a:t>Les tests automatisés</a:t>
            </a:r>
          </a:p>
        </p:txBody>
      </p:sp>
    </p:spTree>
    <p:extLst>
      <p:ext uri="{BB962C8B-B14F-4D97-AF65-F5344CB8AC3E}">
        <p14:creationId xmlns:p14="http://schemas.microsoft.com/office/powerpoint/2010/main" val="164537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12</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Les problèmes rencontrés et les leçons apprises</a:t>
            </a:r>
          </a:p>
        </p:txBody>
      </p:sp>
      <p:sp>
        <p:nvSpPr>
          <p:cNvPr id="6" name="ZoneTexte 5"/>
          <p:cNvSpPr txBox="1"/>
          <p:nvPr/>
        </p:nvSpPr>
        <p:spPr>
          <a:xfrm>
            <a:off x="2326608" y="1801777"/>
            <a:ext cx="8804134" cy="3754874"/>
          </a:xfrm>
          <a:prstGeom prst="rect">
            <a:avLst/>
          </a:prstGeom>
          <a:noFill/>
        </p:spPr>
        <p:txBody>
          <a:bodyPr wrap="square" rtlCol="0">
            <a:spAutoFit/>
          </a:bodyPr>
          <a:lstStyle/>
          <a:p>
            <a:endParaRPr lang="fr-FR" dirty="0"/>
          </a:p>
          <a:p>
            <a:pPr marL="800100" lvl="1" indent="-342900">
              <a:buFont typeface="+mj-lt"/>
              <a:buAutoNum type="arabicPeriod"/>
            </a:pPr>
            <a:r>
              <a:rPr lang="fr-FR" dirty="0"/>
              <a:t>Au niveau </a:t>
            </a:r>
            <a:r>
              <a:rPr lang="fr-FR" dirty="0" smtClean="0"/>
              <a:t>technique</a:t>
            </a:r>
          </a:p>
          <a:p>
            <a:pPr marL="1257300" lvl="2" indent="-342900">
              <a:buFont typeface="Arial" panose="020B0604020202020204" pitchFamily="34" charset="0"/>
              <a:buChar char="•"/>
            </a:pPr>
            <a:r>
              <a:rPr lang="fr-FR" sz="1400" dirty="0" smtClean="0"/>
              <a:t>Se familiariser avec un nouvel environnement de travail</a:t>
            </a:r>
          </a:p>
          <a:p>
            <a:pPr marL="1257300" lvl="2" indent="-342900">
              <a:buFont typeface="Arial" panose="020B0604020202020204" pitchFamily="34" charset="0"/>
              <a:buChar char="•"/>
            </a:pPr>
            <a:r>
              <a:rPr lang="fr-FR" sz="1400" dirty="0" smtClean="0"/>
              <a:t>Changement </a:t>
            </a:r>
            <a:r>
              <a:rPr lang="fr-FR" sz="1400" dirty="0" err="1" smtClean="0"/>
              <a:t>framework</a:t>
            </a:r>
            <a:r>
              <a:rPr lang="fr-FR" sz="1400" dirty="0" smtClean="0"/>
              <a:t> (</a:t>
            </a:r>
            <a:r>
              <a:rPr lang="fr-FR" sz="1400" dirty="0" err="1" smtClean="0"/>
              <a:t>VueJS</a:t>
            </a:r>
            <a:r>
              <a:rPr lang="fr-FR" sz="1400" dirty="0" smtClean="0"/>
              <a:t>)</a:t>
            </a:r>
          </a:p>
          <a:p>
            <a:pPr marL="1257300" lvl="2" indent="-342900">
              <a:buFont typeface="Arial" panose="020B0604020202020204" pitchFamily="34" charset="0"/>
              <a:buChar char="•"/>
            </a:pPr>
            <a:r>
              <a:rPr lang="fr-FR" sz="1400" dirty="0" smtClean="0"/>
              <a:t>Liaison </a:t>
            </a:r>
            <a:r>
              <a:rPr lang="fr-FR" sz="1400" dirty="0" err="1" smtClean="0"/>
              <a:t>Frontend</a:t>
            </a:r>
            <a:r>
              <a:rPr lang="fr-FR" sz="1400" dirty="0" smtClean="0"/>
              <a:t>/</a:t>
            </a:r>
            <a:r>
              <a:rPr lang="fr-FR" sz="1400" dirty="0" err="1" smtClean="0"/>
              <a:t>Backend</a:t>
            </a:r>
            <a:r>
              <a:rPr lang="fr-FR" sz="1400" dirty="0" smtClean="0"/>
              <a:t>, </a:t>
            </a:r>
            <a:r>
              <a:rPr lang="fr-FR" sz="1400" dirty="0" err="1" smtClean="0"/>
              <a:t>VueJS</a:t>
            </a:r>
            <a:r>
              <a:rPr lang="fr-FR" sz="1400" dirty="0" smtClean="0"/>
              <a:t>, Limitation API, </a:t>
            </a:r>
            <a:r>
              <a:rPr lang="fr-FR" sz="1400" dirty="0" err="1" smtClean="0"/>
              <a:t>Refactor</a:t>
            </a:r>
            <a:r>
              <a:rPr lang="fr-FR" sz="1400" dirty="0" smtClean="0"/>
              <a:t>, les tests</a:t>
            </a:r>
            <a:endParaRPr lang="fr-FR" sz="1400" dirty="0"/>
          </a:p>
          <a:p>
            <a:pPr marL="800100" lvl="1" indent="-342900">
              <a:buFont typeface="+mj-lt"/>
              <a:buAutoNum type="arabicPeriod"/>
            </a:pPr>
            <a:r>
              <a:rPr lang="fr-FR" dirty="0"/>
              <a:t>Au niveau </a:t>
            </a:r>
            <a:r>
              <a:rPr lang="fr-FR" dirty="0" smtClean="0"/>
              <a:t>organisationnel</a:t>
            </a:r>
          </a:p>
          <a:p>
            <a:pPr marL="1257300" lvl="2" indent="-342900">
              <a:buFont typeface="Arial" panose="020B0604020202020204" pitchFamily="34" charset="0"/>
              <a:buChar char="•"/>
            </a:pPr>
            <a:r>
              <a:rPr lang="fr-FR" sz="1400" dirty="0"/>
              <a:t>Nous avons une bonne communication. Nous n’avons pas rencontré de problème organisationnel</a:t>
            </a:r>
            <a:r>
              <a:rPr lang="fr-FR" dirty="0"/>
              <a:t>.</a:t>
            </a:r>
            <a:endParaRPr lang="fr-FR" dirty="0" smtClean="0"/>
          </a:p>
          <a:p>
            <a:pPr marL="800100" lvl="1" indent="-342900">
              <a:buFont typeface="+mj-lt"/>
              <a:buAutoNum type="arabicPeriod"/>
            </a:pPr>
            <a:r>
              <a:rPr lang="fr-FR" dirty="0"/>
              <a:t>Solution trouvées aux </a:t>
            </a:r>
            <a:r>
              <a:rPr lang="fr-FR" dirty="0" smtClean="0"/>
              <a:t>difficultés</a:t>
            </a:r>
          </a:p>
          <a:p>
            <a:pPr marL="1257300" lvl="2" indent="-342900">
              <a:buFont typeface="Arial" panose="020B0604020202020204" pitchFamily="34" charset="0"/>
              <a:buChar char="•"/>
            </a:pPr>
            <a:r>
              <a:rPr lang="fr-FR" sz="1100" dirty="0"/>
              <a:t>Chacun de nous avions une partie spécifique à travailler. Ce qui nous aide est travailler en équipe et de demander de l’aide aux autres membres lorsque nous sommes bloqués</a:t>
            </a:r>
            <a:r>
              <a:rPr lang="fr-FR" sz="1100" dirty="0" smtClean="0"/>
              <a:t>.</a:t>
            </a:r>
          </a:p>
          <a:p>
            <a:pPr marL="1257300" lvl="2" indent="-342900">
              <a:buFont typeface="Arial" panose="020B0604020202020204" pitchFamily="34" charset="0"/>
              <a:buChar char="•"/>
            </a:pPr>
            <a:r>
              <a:rPr lang="fr-FR" sz="1100" dirty="0"/>
              <a:t>Nous avons également chacun mis beaucoup de temps et d’effort. Chacun de nous à dû faire de la recherche, lire des exemples et écouter des tutoriels sur </a:t>
            </a:r>
            <a:r>
              <a:rPr lang="fr-FR" sz="1100" dirty="0" err="1"/>
              <a:t>youtube</a:t>
            </a:r>
            <a:r>
              <a:rPr lang="fr-FR" sz="1100" dirty="0"/>
              <a:t> pour apprendre.</a:t>
            </a:r>
            <a:endParaRPr lang="fr-FR" sz="1100" dirty="0" smtClean="0"/>
          </a:p>
          <a:p>
            <a:pPr marL="800100" lvl="1" indent="-342900">
              <a:buFont typeface="+mj-lt"/>
              <a:buAutoNum type="arabicPeriod"/>
            </a:pPr>
            <a:r>
              <a:rPr lang="fr-FR" dirty="0"/>
              <a:t>Leçons </a:t>
            </a:r>
            <a:r>
              <a:rPr lang="fr-FR" dirty="0" smtClean="0"/>
              <a:t>apprises</a:t>
            </a:r>
          </a:p>
          <a:p>
            <a:pPr marL="1257300" lvl="2" indent="-342900">
              <a:buFont typeface="Arial" panose="020B0604020202020204" pitchFamily="34" charset="0"/>
              <a:buChar char="•"/>
            </a:pPr>
            <a:r>
              <a:rPr lang="fr-FR" sz="1100" dirty="0"/>
              <a:t>Chacun de nous a appris des leçons différentes. Un des membres aurait commencé tout de suite à utiliser </a:t>
            </a:r>
            <a:r>
              <a:rPr lang="fr-FR" sz="1100" dirty="0" err="1"/>
              <a:t>javascript</a:t>
            </a:r>
            <a:r>
              <a:rPr lang="fr-FR" sz="1100" dirty="0"/>
              <a:t> pour ne pas perdre de temps avec </a:t>
            </a:r>
            <a:r>
              <a:rPr lang="fr-FR" sz="1100" dirty="0" err="1"/>
              <a:t>typescript</a:t>
            </a:r>
            <a:r>
              <a:rPr lang="fr-FR" sz="1100" dirty="0"/>
              <a:t>. Un autre a manqué de temps et aurait dû commencer à travailler plus tôt au lieu d’essayer de tout comprendre avant de s’y mettre</a:t>
            </a:r>
            <a:r>
              <a:rPr lang="fr-FR" sz="1100" dirty="0" smtClean="0"/>
              <a:t>.</a:t>
            </a:r>
          </a:p>
          <a:p>
            <a:pPr marL="1257300" lvl="2" indent="-342900">
              <a:buFont typeface="Arial" panose="020B0604020202020204" pitchFamily="34" charset="0"/>
              <a:buChar char="•"/>
            </a:pPr>
            <a:r>
              <a:rPr lang="fr-FR" sz="1100" dirty="0"/>
              <a:t>Commencer avec un technologie moderne</a:t>
            </a:r>
          </a:p>
        </p:txBody>
      </p:sp>
    </p:spTree>
    <p:extLst>
      <p:ext uri="{BB962C8B-B14F-4D97-AF65-F5344CB8AC3E}">
        <p14:creationId xmlns:p14="http://schemas.microsoft.com/office/powerpoint/2010/main" val="211052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13</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Démo des fonctions du logiciel, et des tests</a:t>
            </a:r>
          </a:p>
        </p:txBody>
      </p:sp>
      <p:sp>
        <p:nvSpPr>
          <p:cNvPr id="6" name="ZoneTexte 5"/>
          <p:cNvSpPr txBox="1"/>
          <p:nvPr/>
        </p:nvSpPr>
        <p:spPr>
          <a:xfrm>
            <a:off x="3511943" y="2533154"/>
            <a:ext cx="6295604" cy="1477328"/>
          </a:xfrm>
          <a:prstGeom prst="rect">
            <a:avLst/>
          </a:prstGeom>
          <a:solidFill>
            <a:schemeClr val="bg1"/>
          </a:solidFill>
        </p:spPr>
        <p:txBody>
          <a:bodyPr wrap="square" rtlCol="0">
            <a:spAutoFit/>
          </a:bodyPr>
          <a:lstStyle/>
          <a:p>
            <a:r>
              <a:rPr lang="en-CA" dirty="0">
                <a:hlinkClick r:id="rId3"/>
              </a:rPr>
              <a:t>https://dashboard.heroku.com/pipelines/a66e71a2-0cd4-4d6f-9566-01931c6525b5</a:t>
            </a:r>
            <a:r>
              <a:rPr lang="en-CA" dirty="0"/>
              <a:t> </a:t>
            </a:r>
            <a:endParaRPr lang="en-CA" dirty="0" smtClean="0"/>
          </a:p>
          <a:p>
            <a:endParaRPr lang="en-CA" dirty="0">
              <a:hlinkClick r:id="rId4"/>
            </a:endParaRPr>
          </a:p>
          <a:p>
            <a:endParaRPr lang="en-CA" dirty="0" smtClean="0">
              <a:hlinkClick r:id="rId4"/>
            </a:endParaRPr>
          </a:p>
          <a:p>
            <a:r>
              <a:rPr lang="en-CA" dirty="0" smtClean="0">
                <a:hlinkClick r:id="rId4"/>
              </a:rPr>
              <a:t>https</a:t>
            </a:r>
            <a:r>
              <a:rPr lang="en-CA" dirty="0">
                <a:hlinkClick r:id="rId4"/>
              </a:rPr>
              <a:t>://prodcalendrier.herokuapp.com/</a:t>
            </a:r>
            <a:endParaRPr lang="fr-FR" dirty="0"/>
          </a:p>
        </p:txBody>
      </p:sp>
    </p:spTree>
    <p:extLst>
      <p:ext uri="{BB962C8B-B14F-4D97-AF65-F5344CB8AC3E}">
        <p14:creationId xmlns:p14="http://schemas.microsoft.com/office/powerpoint/2010/main" val="296281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fr-FR" dirty="0"/>
              <a:t>MERCI</a:t>
            </a:r>
          </a:p>
        </p:txBody>
      </p:sp>
      <p:sp>
        <p:nvSpPr>
          <p:cNvPr id="29" name="Rectangle : Coin rogné 28" descr="Carré d’accentuation de pied de page">
            <a:extLst>
              <a:ext uri="{FF2B5EF4-FFF2-40B4-BE49-F238E27FC236}">
                <a16:creationId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14</a:t>
            </a:fld>
            <a:endParaRPr lang="fr-FR"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descr="deux bâtiments" title="deux bâtiment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13" name="Rectangle 12" descr="Carré d’arrière-plan blanc">
            <a:extLst>
              <a:ext uri="{FF2B5EF4-FFF2-40B4-BE49-F238E27FC236}">
                <a16:creationId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pPr rtl="0"/>
            <a:r>
              <a:rPr lang="fr-FR" dirty="0" smtClean="0"/>
              <a:t>Contexte de projet</a:t>
            </a:r>
            <a:endParaRPr lang="fr-FR" dirty="0"/>
          </a:p>
        </p:txBody>
      </p:sp>
      <p:sp>
        <p:nvSpPr>
          <p:cNvPr id="8" name="Espace réservé du texte 7">
            <a:extLst>
              <a:ext uri="{FF2B5EF4-FFF2-40B4-BE49-F238E27FC236}">
                <a16:creationId xmlns:a16="http://schemas.microsoft.com/office/drawing/2014/main" id="{E79DECD2-B85E-4CB3-BBFB-C64131454B65}"/>
              </a:ext>
            </a:extLst>
          </p:cNvPr>
          <p:cNvSpPr>
            <a:spLocks noGrp="1"/>
          </p:cNvSpPr>
          <p:nvPr>
            <p:ph type="body" sz="half" idx="2"/>
          </p:nvPr>
        </p:nvSpPr>
        <p:spPr/>
        <p:txBody>
          <a:bodyPr rtlCol="0"/>
          <a:lstStyle/>
          <a:p>
            <a:r>
              <a:rPr lang="fr-CA" dirty="0"/>
              <a:t>Le logiciel que nous développerons servira principalement à créer des horaires hebdomadaires de façon automatique afin de sauver du temps sur cette tâche du </a:t>
            </a:r>
            <a:r>
              <a:rPr lang="fr-CA" dirty="0" smtClean="0"/>
              <a:t>gestionnaire.</a:t>
            </a:r>
            <a:endParaRPr lang="fr-FR" dirty="0"/>
          </a:p>
        </p:txBody>
      </p:sp>
      <p:sp>
        <p:nvSpPr>
          <p:cNvPr id="2" name="Espace réservé du pied de page 1">
            <a:extLst>
              <a:ext uri="{FF2B5EF4-FFF2-40B4-BE49-F238E27FC236}">
                <a16:creationId xmlns:a16="http://schemas.microsoft.com/office/drawing/2014/main"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fr-FR" smtClean="0"/>
              <a:pPr rtl="0"/>
              <a:t>2</a:t>
            </a:fld>
            <a:endParaRPr lang="fr-FR"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descr="Carrés d’accentuation : forme ouverte noire foncée, bloc vert ombré et bloc blanc avec espace réservé au texte.">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r>
              <a:rPr lang="fr-CA" dirty="0"/>
              <a:t>Problématique</a:t>
            </a:r>
            <a:endParaRPr lang="fr-FR" dirty="0"/>
          </a:p>
        </p:txBody>
      </p:sp>
      <p:sp>
        <p:nvSpPr>
          <p:cNvPr id="4" name="Espace réservé du contenu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fontScale="85000" lnSpcReduction="20000"/>
          </a:bodyPr>
          <a:lstStyle/>
          <a:p>
            <a:pPr marL="0" indent="0">
              <a:buNone/>
            </a:pPr>
            <a:r>
              <a:rPr lang="fr-CA" dirty="0"/>
              <a:t>L’entreprise qui requiert nos services est dans l’industrie de l’équipement nautique. Elle fabrique dans son usine de Montréal des embarcations de loisir sans moteur telles que des kayaks, des canoés et des pédalos</a:t>
            </a:r>
            <a:r>
              <a:rPr lang="fr-CA" dirty="0" smtClean="0"/>
              <a:t>.</a:t>
            </a:r>
          </a:p>
          <a:p>
            <a:pPr marL="0" indent="0">
              <a:buNone/>
            </a:pPr>
            <a:r>
              <a:rPr lang="fr-CA" dirty="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lang="fr-FR" dirty="0"/>
          </a:p>
        </p:txBody>
      </p:sp>
      <p:sp>
        <p:nvSpPr>
          <p:cNvPr id="11" name="Rectangle : Coin rogné 10" descr="Zone d’accentuation de pied de page">
            <a:extLst>
              <a:ext uri="{FF2B5EF4-FFF2-40B4-BE49-F238E27FC236}">
                <a16:creationId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3</a:t>
            </a:fld>
            <a:endParaRPr lang="fr-FR"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SOLUTION PROPOSÉE</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4</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739" y="1293059"/>
            <a:ext cx="4640840" cy="4202601"/>
          </a:xfrm>
          <a:prstGeom prst="rect">
            <a:avLst/>
          </a:prstGeom>
        </p:spPr>
      </p:pic>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Présentation du projet</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5</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Présentation de l’équipe, rôles et responsabilités</a:t>
            </a:r>
            <a:endParaRPr lang="fr-FR" dirty="0"/>
          </a:p>
        </p:txBody>
      </p:sp>
      <p:graphicFrame>
        <p:nvGraphicFramePr>
          <p:cNvPr id="12" name="Tableau 11"/>
          <p:cNvGraphicFramePr>
            <a:graphicFrameLocks noGrp="1"/>
          </p:cNvGraphicFramePr>
          <p:nvPr>
            <p:extLst>
              <p:ext uri="{D42A27DB-BD31-4B8C-83A1-F6EECF244321}">
                <p14:modId xmlns:p14="http://schemas.microsoft.com/office/powerpoint/2010/main" val="3037437132"/>
              </p:ext>
            </p:extLst>
          </p:nvPr>
        </p:nvGraphicFramePr>
        <p:xfrm>
          <a:off x="3280703" y="1954994"/>
          <a:ext cx="7542468" cy="3074205"/>
        </p:xfrm>
        <a:graphic>
          <a:graphicData uri="http://schemas.openxmlformats.org/drawingml/2006/table">
            <a:tbl>
              <a:tblPr/>
              <a:tblGrid>
                <a:gridCol w="3771234">
                  <a:extLst>
                    <a:ext uri="{9D8B030D-6E8A-4147-A177-3AD203B41FA5}">
                      <a16:colId xmlns:a16="http://schemas.microsoft.com/office/drawing/2014/main" val="1390211348"/>
                    </a:ext>
                  </a:extLst>
                </a:gridCol>
                <a:gridCol w="3771234">
                  <a:extLst>
                    <a:ext uri="{9D8B030D-6E8A-4147-A177-3AD203B41FA5}">
                      <a16:colId xmlns:a16="http://schemas.microsoft.com/office/drawing/2014/main" val="1398587531"/>
                    </a:ext>
                  </a:extLst>
                </a:gridCol>
              </a:tblGrid>
              <a:tr h="479463">
                <a:tc>
                  <a:txBody>
                    <a:bodyPr/>
                    <a:lstStyle/>
                    <a:p>
                      <a:r>
                        <a:rPr lang="fr-CA" b="1">
                          <a:effectLst/>
                        </a:rPr>
                        <a:t>Membres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b="1">
                          <a:effectLst/>
                        </a:rPr>
                        <a:t>Rôles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14469777"/>
                  </a:ext>
                </a:extLst>
              </a:tr>
              <a:tr h="817908">
                <a:tc>
                  <a:txBody>
                    <a:bodyPr/>
                    <a:lstStyle/>
                    <a:p>
                      <a:r>
                        <a:rPr lang="fr-CA">
                          <a:effectLst/>
                        </a:rPr>
                        <a:t>Rémi Nanthavong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Propriétaire, coordonateur, 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8605412"/>
                  </a:ext>
                </a:extLst>
              </a:tr>
              <a:tr h="479463">
                <a:tc>
                  <a:txBody>
                    <a:bodyPr/>
                    <a:lstStyle/>
                    <a:p>
                      <a:r>
                        <a:rPr lang="fr-CA" dirty="0">
                          <a:effectLst/>
                        </a:rPr>
                        <a:t>Mourad </a:t>
                      </a:r>
                      <a:r>
                        <a:rPr lang="fr-CA" dirty="0" err="1">
                          <a:effectLst/>
                        </a:rPr>
                        <a:t>Latoui</a:t>
                      </a:r>
                      <a:endParaRPr lang="fr-CA"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6488139"/>
                  </a:ext>
                </a:extLst>
              </a:tr>
              <a:tr h="817908">
                <a:tc>
                  <a:txBody>
                    <a:bodyPr/>
                    <a:lstStyle/>
                    <a:p>
                      <a:r>
                        <a:rPr lang="fr-CA">
                          <a:effectLst/>
                        </a:rPr>
                        <a:t>Kayla Louis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Développeur, rédaction de la documentation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19881710"/>
                  </a:ext>
                </a:extLst>
              </a:tr>
              <a:tr h="479463">
                <a:tc>
                  <a:txBody>
                    <a:bodyPr/>
                    <a:lstStyle/>
                    <a:p>
                      <a:r>
                        <a:rPr lang="fr-CA">
                          <a:effectLst/>
                        </a:rPr>
                        <a:t>Alexandre Lauzon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dirty="0">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39456076"/>
                  </a:ext>
                </a:extLst>
              </a:tr>
            </a:tbl>
          </a:graphicData>
        </a:graphic>
      </p:graphicFrame>
    </p:spTree>
    <p:extLst>
      <p:ext uri="{BB962C8B-B14F-4D97-AF65-F5344CB8AC3E}">
        <p14:creationId xmlns:p14="http://schemas.microsoft.com/office/powerpoint/2010/main" val="99298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6</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Cas d'utilisation</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09" y="1623453"/>
            <a:ext cx="8556366" cy="4459270"/>
          </a:xfrm>
          <a:prstGeom prst="rect">
            <a:avLst/>
          </a:prstGeom>
        </p:spPr>
      </p:pic>
    </p:spTree>
    <p:extLst>
      <p:ext uri="{BB962C8B-B14F-4D97-AF65-F5344CB8AC3E}">
        <p14:creationId xmlns:p14="http://schemas.microsoft.com/office/powerpoint/2010/main" val="133274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7</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BD</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4" y="1395941"/>
            <a:ext cx="5383823" cy="4690564"/>
          </a:xfrm>
          <a:prstGeom prst="rect">
            <a:avLst/>
          </a:prstGeom>
        </p:spPr>
      </p:pic>
    </p:spTree>
    <p:extLst>
      <p:ext uri="{BB962C8B-B14F-4D97-AF65-F5344CB8AC3E}">
        <p14:creationId xmlns:p14="http://schemas.microsoft.com/office/powerpoint/2010/main" val="239839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8</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CHOIX DE L’ARCHITECTURE N-TIERS</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886" y="1453289"/>
            <a:ext cx="2964911" cy="5379771"/>
          </a:xfrm>
          <a:prstGeom prst="rect">
            <a:avLst/>
          </a:prstGeom>
        </p:spPr>
      </p:pic>
    </p:spTree>
    <p:extLst>
      <p:ext uri="{BB962C8B-B14F-4D97-AF65-F5344CB8AC3E}">
        <p14:creationId xmlns:p14="http://schemas.microsoft.com/office/powerpoint/2010/main" val="162063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9</a:t>
            </a:fld>
            <a:endParaRPr lang="fr-FR" dirty="0"/>
          </a:p>
        </p:txBody>
      </p:sp>
      <p:sp>
        <p:nvSpPr>
          <p:cNvPr id="10" name="Espace réservé du texte 8">
            <a:extLst>
              <a:ext uri="{FF2B5EF4-FFF2-40B4-BE49-F238E27FC236}">
                <a16:creationId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Méthode de travaille</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195" y="1443682"/>
            <a:ext cx="5335385" cy="5335385"/>
          </a:xfrm>
          <a:prstGeom prst="rect">
            <a:avLst/>
          </a:prstGeom>
        </p:spPr>
      </p:pic>
    </p:spTree>
    <p:extLst>
      <p:ext uri="{BB962C8B-B14F-4D97-AF65-F5344CB8AC3E}">
        <p14:creationId xmlns:p14="http://schemas.microsoft.com/office/powerpoint/2010/main" val="197755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moderne légère</Template>
  <TotalTime>0</TotalTime>
  <Words>581</Words>
  <Application>Microsoft Office PowerPoint</Application>
  <PresentationFormat>Grand écran</PresentationFormat>
  <Paragraphs>1142</Paragraphs>
  <Slides>14</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Thème Office</vt:lpstr>
      <vt:lpstr>INM5001 Atelier</vt:lpstr>
      <vt:lpstr>Introduction</vt:lpstr>
      <vt:lpstr>Introduction</vt:lpstr>
      <vt:lpstr>SOLUTION PROPOSÉE</vt:lpstr>
      <vt:lpstr>Présentation du projet</vt:lpstr>
      <vt:lpstr>Conception</vt:lpstr>
      <vt:lpstr>Conception</vt:lpstr>
      <vt:lpstr>Réalisation</vt:lpstr>
      <vt:lpstr>Réalisation</vt:lpstr>
      <vt:lpstr>Réalisation</vt:lpstr>
      <vt:lpstr>Réalisation</vt:lpstr>
      <vt:lpstr>Réalisation</vt:lpstr>
      <vt:lpstr>Réalisation</vt:lpstr>
      <vt:lpstr>MERCI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2019-12-09T15:29:39Z</dcterms:created>
  <dcterms:modified xsi:type="dcterms:W3CDTF">2019-12-13T19:21:54Z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