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Default Extension="bin" ContentType="application/vnd.openxmlformats-officedocument.presentationml.printerSettings"/>
  <Override PartName="/ppt/notesSlides/notesSlide30.xml" ContentType="application/vnd.openxmlformats-officedocument.presentationml.notesSlide+xml"/>
  <Override PartName="/customXml/itemProps1.xml" ContentType="application/vnd.openxmlformats-officedocument.customXmlProperties+xml"/>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slides/slide56.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46.xml" ContentType="application/vnd.openxmlformats-officedocument.presentationml.slide+xml"/>
  <Override PartName="/ppt/notesSlides/notesSlide41.xml" ContentType="application/vnd.openxmlformats-officedocument.presentationml.notesSlide+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slides/slide20.xml" ContentType="application/vnd.openxmlformats-officedocument.presentationml.slide+xml"/>
  <Override PartName="/customXml/itemProps2.xml" ContentType="application/vnd.openxmlformats-officedocument.customXmlProperties+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notesSlides/notesSlide9.xml" ContentType="application/vnd.openxmlformats-officedocument.presentationml.notesSlide+xml"/>
  <Override PartName="/ppt/slideLayouts/slideLayout15.xml" ContentType="application/vnd.openxmlformats-officedocument.presentationml.slideLayout+xml"/>
  <Default Extension="emf" ContentType="image/x-emf"/>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customXml/itemProps3.xml" ContentType="application/vnd.openxmlformats-officedocument.customXmlProperties+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slides/slide58.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48.xml" ContentType="application/vnd.openxmlformats-officedocument.presentationml.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ppt/slideLayouts/slideLayout16.xml" ContentType="application/vnd.openxmlformats-officedocument.presentationml.slideLayout+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slides/slide59.xml" ContentType="application/vnd.openxmlformats-officedocument.presentationml.slide+xml"/>
  <Override PartName="/ppt/notesSlides/notesSlide21.xml" ContentType="application/vnd.openxmlformats-officedocument.presentationml.notesSlide+xml"/>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notesSlides/notesSlide40.xml" ContentType="application/vnd.openxmlformats-officedocument.presentationml.notesSlide+xml"/>
  <Override PartName="/ppt/slideLayouts/slideLayout13.xml" ContentType="application/vnd.openxmlformats-officedocument.presentationml.slideLayout+xml"/>
  <Override PartName="/docProps/custom.xml" ContentType="application/vnd.openxmlformats-officedocument.custom-properties+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4" r:id="rId4"/>
  </p:sldMasterIdLst>
  <p:notesMasterIdLst>
    <p:notesMasterId r:id="rId67"/>
  </p:notesMasterIdLst>
  <p:sldIdLst>
    <p:sldId id="294" r:id="rId5"/>
    <p:sldId id="295" r:id="rId6"/>
    <p:sldId id="301" r:id="rId7"/>
    <p:sldId id="302" r:id="rId8"/>
    <p:sldId id="298" r:id="rId9"/>
    <p:sldId id="317" r:id="rId10"/>
    <p:sldId id="318" r:id="rId11"/>
    <p:sldId id="316" r:id="rId12"/>
    <p:sldId id="321" r:id="rId13"/>
    <p:sldId id="300" r:id="rId14"/>
    <p:sldId id="315" r:id="rId15"/>
    <p:sldId id="303" r:id="rId16"/>
    <p:sldId id="307" r:id="rId17"/>
    <p:sldId id="308" r:id="rId18"/>
    <p:sldId id="309" r:id="rId19"/>
    <p:sldId id="304" r:id="rId20"/>
    <p:sldId id="319" r:id="rId21"/>
    <p:sldId id="320" r:id="rId22"/>
    <p:sldId id="310" r:id="rId23"/>
    <p:sldId id="305" r:id="rId24"/>
    <p:sldId id="335" r:id="rId25"/>
    <p:sldId id="334" r:id="rId26"/>
    <p:sldId id="326" r:id="rId27"/>
    <p:sldId id="325" r:id="rId28"/>
    <p:sldId id="323" r:id="rId29"/>
    <p:sldId id="328" r:id="rId30"/>
    <p:sldId id="329" r:id="rId31"/>
    <p:sldId id="313" r:id="rId32"/>
    <p:sldId id="314" r:id="rId33"/>
    <p:sldId id="331" r:id="rId34"/>
    <p:sldId id="333" r:id="rId35"/>
    <p:sldId id="337" r:id="rId36"/>
    <p:sldId id="338" r:id="rId37"/>
    <p:sldId id="299" r:id="rId38"/>
    <p:sldId id="339" r:id="rId39"/>
    <p:sldId id="344" r:id="rId40"/>
    <p:sldId id="341" r:id="rId41"/>
    <p:sldId id="343" r:id="rId42"/>
    <p:sldId id="342" r:id="rId43"/>
    <p:sldId id="346" r:id="rId44"/>
    <p:sldId id="347" r:id="rId45"/>
    <p:sldId id="296" r:id="rId46"/>
    <p:sldId id="297" r:id="rId47"/>
    <p:sldId id="276" r:id="rId48"/>
    <p:sldId id="278" r:id="rId49"/>
    <p:sldId id="284" r:id="rId50"/>
    <p:sldId id="286" r:id="rId51"/>
    <p:sldId id="287" r:id="rId52"/>
    <p:sldId id="280" r:id="rId53"/>
    <p:sldId id="292" r:id="rId54"/>
    <p:sldId id="259" r:id="rId55"/>
    <p:sldId id="260" r:id="rId56"/>
    <p:sldId id="293" r:id="rId57"/>
    <p:sldId id="261" r:id="rId58"/>
    <p:sldId id="262" r:id="rId59"/>
    <p:sldId id="275" r:id="rId60"/>
    <p:sldId id="264" r:id="rId61"/>
    <p:sldId id="274" r:id="rId62"/>
    <p:sldId id="273" r:id="rId63"/>
    <p:sldId id="289" r:id="rId64"/>
    <p:sldId id="290" r:id="rId65"/>
    <p:sldId id="291" r:id="rId6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FFF8AE"/>
    <a:srgbClr val="4F81BD"/>
    <a:srgbClr val="0C9B2E"/>
    <a:srgbClr val="151519"/>
    <a:srgbClr val="414042"/>
    <a:srgbClr val="595A5D"/>
    <a:srgbClr val="DCDCDC"/>
    <a:srgbClr val="FFFAD0"/>
    <a:srgbClr val="FCB64C"/>
    <a:srgbClr val="FEC46F"/>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4980" autoAdjust="0"/>
    <p:restoredTop sz="70994" autoAdjust="0"/>
  </p:normalViewPr>
  <p:slideViewPr>
    <p:cSldViewPr snapToGrid="0" showGuides="1">
      <p:cViewPr varScale="1">
        <p:scale>
          <a:sx n="155" d="100"/>
          <a:sy n="155" d="100"/>
        </p:scale>
        <p:origin x="-1152" y="-9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printerSettings" Target="printerSettings/printerSettings1.bin"/><Relationship Id="rId69" Type="http://schemas.openxmlformats.org/officeDocument/2006/relationships/commentAuthors" Target="commentAuthor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73" Type="http://schemas.openxmlformats.org/officeDocument/2006/relationships/tableStyles" Target="tableStyles.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9/25/15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a:t>
            </a:r>
            <a:r>
              <a:rPr lang="en-US" baseline="0" dirty="0" smtClean="0"/>
              <a:t> coming! This is going to be a talk about how we migrated our infrastructure from </a:t>
            </a:r>
            <a:r>
              <a:rPr lang="en-US" baseline="0" dirty="0" err="1" smtClean="0"/>
              <a:t>Heroku</a:t>
            </a:r>
            <a:r>
              <a:rPr lang="en-US" baseline="0" dirty="0" smtClean="0"/>
              <a:t> using an internal platform as a service that we built on top of Amazon EC2 Container Service.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61632318"/>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baseline="0" dirty="0" smtClean="0"/>
              <a:t>started working on our internal </a:t>
            </a:r>
            <a:r>
              <a:rPr lang="en-US" baseline="0" dirty="0" err="1" smtClean="0"/>
              <a:t>PaaS</a:t>
            </a:r>
            <a:r>
              <a:rPr lang="en-US" baseline="0" dirty="0" smtClean="0"/>
              <a:t>, which we called Empire, back in January, and while we knew what we wanted there was still a long road ahead.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38510240"/>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had some design goals that we wanted to achieve.</a:t>
            </a:r>
          </a:p>
          <a:p>
            <a:endParaRPr lang="en-US" dirty="0" smtClean="0"/>
          </a:p>
          <a:p>
            <a:pPr marL="171450" indent="-171450">
              <a:buFont typeface="Arial" charset="0"/>
              <a:buChar char="•"/>
            </a:pPr>
            <a:r>
              <a:rPr lang="en-US" dirty="0" smtClean="0"/>
              <a:t>We</a:t>
            </a:r>
            <a:r>
              <a:rPr lang="en-US" baseline="0" dirty="0" smtClean="0"/>
              <a:t> wanted Empire to be incredibly easy to operate with a minimal amount of dependencies.</a:t>
            </a:r>
          </a:p>
          <a:p>
            <a:pPr marL="171450" indent="-171450">
              <a:buFont typeface="Arial" charset="0"/>
              <a:buChar char="•"/>
            </a:pPr>
            <a:r>
              <a:rPr lang="en-US" baseline="0" dirty="0" smtClean="0"/>
              <a:t>We wanted to Open Source it so that we could give back to the community that has given us so much.</a:t>
            </a:r>
          </a:p>
          <a:p>
            <a:pPr marL="171450" indent="-171450">
              <a:buFont typeface="Arial" charset="0"/>
              <a:buChar char="•"/>
            </a:pPr>
            <a:r>
              <a:rPr lang="en-US" baseline="0" dirty="0" smtClean="0"/>
              <a:t>Like </a:t>
            </a:r>
            <a:r>
              <a:rPr lang="en-US" baseline="0" dirty="0" err="1" smtClean="0"/>
              <a:t>Heroku</a:t>
            </a:r>
            <a:r>
              <a:rPr lang="en-US" baseline="0" dirty="0" smtClean="0"/>
              <a:t>, we decided to only support 12 factor stateless apps. If you’re not familiar with 12 factor apps, it’s essentially a methodology or a set of best practices for how you should build stateless services. I’ll go into more detail about 12factor and how it relates to Empire, ECS and </a:t>
            </a:r>
            <a:r>
              <a:rPr lang="en-US" baseline="0" dirty="0" err="1" smtClean="0"/>
              <a:t>Docker</a:t>
            </a:r>
            <a:r>
              <a:rPr lang="en-US" baseline="0" dirty="0" smtClean="0"/>
              <a:t> later in the talk.</a:t>
            </a:r>
          </a:p>
          <a:p>
            <a:pPr marL="171450" indent="-171450">
              <a:buFont typeface="Arial" charset="0"/>
              <a:buChar char="•"/>
            </a:pPr>
            <a:r>
              <a:rPr lang="en-US" baseline="0" dirty="0" smtClean="0"/>
              <a:t>We had a lot of choices for what we could use as the scheduling backend when we started out. We weren’t sure what was going to be the best solution, so we wanted to have a pluggable interface for scheduling </a:t>
            </a:r>
            <a:r>
              <a:rPr lang="en-US" baseline="0" dirty="0" err="1" smtClean="0"/>
              <a:t>backends</a:t>
            </a:r>
            <a:r>
              <a:rPr lang="en-US" baseline="0" dirty="0" smtClean="0"/>
              <a:t> so that we could easily swap out different implementations.</a:t>
            </a:r>
          </a:p>
          <a:p>
            <a:pPr marL="171450" indent="-171450">
              <a:buFont typeface="Arial" charset="0"/>
              <a:buChar char="•"/>
            </a:pPr>
            <a:r>
              <a:rPr lang="en-US" baseline="0" dirty="0" smtClean="0"/>
              <a:t>We needed it to be stable! We’re running a large scale production system, and we couldn’t incur any downtime while migrating to a new platform.</a:t>
            </a:r>
          </a:p>
          <a:p>
            <a:pPr marL="171450" indent="-171450">
              <a:buFont typeface="Arial" charset="0"/>
              <a:buChar char="•"/>
            </a:pPr>
            <a:r>
              <a:rPr lang="en-US" baseline="0" dirty="0" smtClean="0"/>
              <a:t>We had been experimenting with </a:t>
            </a:r>
            <a:r>
              <a:rPr lang="en-US" baseline="0" dirty="0" err="1" smtClean="0"/>
              <a:t>Docker</a:t>
            </a:r>
            <a:r>
              <a:rPr lang="en-US" baseline="0" dirty="0" smtClean="0"/>
              <a:t> in development and we decided that we wanted to try to use it in production as well.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23281219"/>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started to build Empire, we isolated its architecture into 3 main components.</a:t>
            </a:r>
          </a:p>
          <a:p>
            <a:endParaRPr lang="en-US" baseline="0" dirty="0" smtClean="0"/>
          </a:p>
          <a:p>
            <a:pPr marL="171450" indent="-171450">
              <a:buFont typeface="Arial" charset="0"/>
              <a:buChar char="•"/>
            </a:pPr>
            <a:r>
              <a:rPr lang="en-US" baseline="0" dirty="0" smtClean="0"/>
              <a:t>The scheduling component is what the platform would talk to to actually run the applications. This could be something like </a:t>
            </a:r>
            <a:r>
              <a:rPr lang="en-US" baseline="0" dirty="0" err="1" smtClean="0"/>
              <a:t>Mesos</a:t>
            </a:r>
            <a:r>
              <a:rPr lang="en-US" baseline="0" dirty="0" smtClean="0"/>
              <a:t>, </a:t>
            </a:r>
            <a:r>
              <a:rPr lang="en-US" baseline="0" dirty="0" err="1" smtClean="0"/>
              <a:t>Kubernetes</a:t>
            </a:r>
            <a:r>
              <a:rPr lang="en-US" baseline="0" dirty="0" smtClean="0"/>
              <a:t> or ECS.</a:t>
            </a:r>
          </a:p>
          <a:p>
            <a:pPr marL="171450" indent="-171450">
              <a:buFont typeface="Arial" charset="0"/>
              <a:buChar char="•"/>
            </a:pPr>
            <a:r>
              <a:rPr lang="en-US" baseline="0" dirty="0" smtClean="0"/>
              <a:t>The routing layer is what would handle service discovery and allow applications that expose TCP/HTTP services to communicate with each other.</a:t>
            </a:r>
          </a:p>
          <a:p>
            <a:pPr marL="171450" indent="-171450">
              <a:buFont typeface="Arial" charset="0"/>
              <a:buChar char="•"/>
            </a:pPr>
            <a:r>
              <a:rPr lang="en-US" baseline="0" dirty="0" smtClean="0"/>
              <a:t>The control plane is the interface into the platform itself. This could be a GUI or an API for a CLI interface.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20424473"/>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scheduling component generally will have some form of cluster management, allowing machines to register themselves into the cluster and offer up their CPU, Memory and Network resources into the pool of machines.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07957544"/>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The scheduler will also have some form</a:t>
            </a:r>
            <a:r>
              <a:rPr lang="en-US" sz="1200" b="0" i="0" kern="1200" baseline="0" dirty="0" smtClean="0">
                <a:solidFill>
                  <a:schemeClr val="tx1"/>
                </a:solidFill>
                <a:effectLst/>
                <a:latin typeface="Arial"/>
                <a:ea typeface="+mn-ea"/>
                <a:cs typeface="+mn-cs"/>
              </a:rPr>
              <a:t> of task placement, allowing consumers to tell the scheduler what they want to run, and the scheduler will find an appropriate host with enough CPU and Memory to run that job.</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28320368"/>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important interfaces that we extracted early on was the interface between</a:t>
            </a:r>
            <a:r>
              <a:rPr lang="en-US" baseline="0" dirty="0" smtClean="0"/>
              <a:t> the scheduler and the control plane, which looks like this. Very simply it provides a generic API for running an App, removing an App, scaling individual processes of the app and returning state about the running processes.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2903841"/>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3 months into</a:t>
            </a:r>
            <a:r>
              <a:rPr lang="en-US" baseline="0" dirty="0" smtClean="0"/>
              <a:t> the project, we had a V1 that we started testing in a staging environment.</a:t>
            </a:r>
          </a:p>
          <a:p>
            <a:endParaRPr lang="en-US" baseline="0" dirty="0" smtClean="0"/>
          </a:p>
          <a:p>
            <a:pPr marL="171450" indent="-171450">
              <a:buFont typeface="Arial" charset="0"/>
              <a:buChar char="•"/>
            </a:pPr>
            <a:r>
              <a:rPr lang="en-US" baseline="0" dirty="0" smtClean="0"/>
              <a:t>We initially started with </a:t>
            </a:r>
            <a:r>
              <a:rPr lang="en-US" baseline="0" dirty="0" err="1" smtClean="0"/>
              <a:t>CoreOS</a:t>
            </a:r>
            <a:r>
              <a:rPr lang="en-US" baseline="0" dirty="0" smtClean="0"/>
              <a:t> and Fleet as our scheduling backend, which uses </a:t>
            </a:r>
            <a:r>
              <a:rPr lang="en-US" baseline="0" dirty="0" err="1" smtClean="0"/>
              <a:t>etcd</a:t>
            </a:r>
            <a:r>
              <a:rPr lang="en-US" baseline="0" dirty="0" smtClean="0"/>
              <a:t> for cluster management.</a:t>
            </a:r>
          </a:p>
          <a:p>
            <a:pPr marL="171450" indent="-171450">
              <a:buFont typeface="Arial" charset="0"/>
              <a:buChar char="•"/>
            </a:pPr>
            <a:r>
              <a:rPr lang="en-US" baseline="0" dirty="0" smtClean="0"/>
              <a:t>For the routing layer, we used a combination of </a:t>
            </a:r>
            <a:r>
              <a:rPr lang="en-US" baseline="0" dirty="0" err="1" smtClean="0"/>
              <a:t>nginx</a:t>
            </a:r>
            <a:r>
              <a:rPr lang="en-US" baseline="0" dirty="0" smtClean="0"/>
              <a:t>, </a:t>
            </a:r>
            <a:r>
              <a:rPr lang="en-US" baseline="0" dirty="0" err="1" smtClean="0"/>
              <a:t>etcd</a:t>
            </a:r>
            <a:r>
              <a:rPr lang="en-US" baseline="0" dirty="0" smtClean="0"/>
              <a:t>, </a:t>
            </a:r>
            <a:r>
              <a:rPr lang="en-US" baseline="0" dirty="0" err="1" smtClean="0"/>
              <a:t>registrator</a:t>
            </a:r>
            <a:r>
              <a:rPr lang="en-US" baseline="0" dirty="0" smtClean="0"/>
              <a:t> and </a:t>
            </a:r>
            <a:r>
              <a:rPr lang="en-US" baseline="0" dirty="0" err="1" smtClean="0"/>
              <a:t>confd</a:t>
            </a:r>
            <a:r>
              <a:rPr lang="en-US" baseline="0" dirty="0" smtClean="0"/>
              <a:t>. </a:t>
            </a:r>
            <a:r>
              <a:rPr lang="en-US" baseline="0" dirty="0" err="1" smtClean="0"/>
              <a:t>Registator</a:t>
            </a:r>
            <a:r>
              <a:rPr lang="en-US" baseline="0" dirty="0" smtClean="0"/>
              <a:t> would watch for </a:t>
            </a:r>
            <a:r>
              <a:rPr lang="en-US" baseline="0" dirty="0" err="1" smtClean="0"/>
              <a:t>Docker</a:t>
            </a:r>
            <a:r>
              <a:rPr lang="en-US" baseline="0" dirty="0" smtClean="0"/>
              <a:t> events and would register containers as services within the </a:t>
            </a:r>
            <a:r>
              <a:rPr lang="en-US" baseline="0" dirty="0" err="1" smtClean="0"/>
              <a:t>etcd</a:t>
            </a:r>
            <a:r>
              <a:rPr lang="en-US" baseline="0" dirty="0" smtClean="0"/>
              <a:t> key value store. </a:t>
            </a:r>
            <a:r>
              <a:rPr lang="en-US" baseline="0" dirty="0" err="1" smtClean="0"/>
              <a:t>Confd</a:t>
            </a:r>
            <a:r>
              <a:rPr lang="en-US" baseline="0" dirty="0" smtClean="0"/>
              <a:t> would listen for changes to these keys and update an </a:t>
            </a:r>
            <a:r>
              <a:rPr lang="en-US" baseline="0" dirty="0" err="1" smtClean="0"/>
              <a:t>nginx</a:t>
            </a:r>
            <a:r>
              <a:rPr lang="en-US" baseline="0" dirty="0" smtClean="0"/>
              <a:t> configuration file.</a:t>
            </a:r>
          </a:p>
          <a:p>
            <a:pPr marL="171450" indent="-171450">
              <a:buFont typeface="Arial" charset="0"/>
              <a:buChar char="•"/>
            </a:pPr>
            <a:r>
              <a:rPr lang="en-US" baseline="0" dirty="0" smtClean="0"/>
              <a:t>For the control plane, we decided to use the </a:t>
            </a:r>
            <a:r>
              <a:rPr lang="en-US" baseline="0" dirty="0" err="1" smtClean="0"/>
              <a:t>Heroku</a:t>
            </a:r>
            <a:r>
              <a:rPr lang="en-US" baseline="0" dirty="0" smtClean="0"/>
              <a:t> Platform API as a spec and implement it within Empire. This allowed us to initially use the </a:t>
            </a:r>
            <a:r>
              <a:rPr lang="en-US" baseline="0" dirty="0" err="1" smtClean="0"/>
              <a:t>Heroku</a:t>
            </a:r>
            <a:r>
              <a:rPr lang="en-US" baseline="0" dirty="0" smtClean="0"/>
              <a:t> CLI against Empire, which was a huge productivity win early on.</a:t>
            </a:r>
          </a:p>
          <a:p>
            <a:pPr marL="171450" indent="-171450">
              <a:buFont typeface="Arial" charset="0"/>
              <a:buChar char="•"/>
            </a:pPr>
            <a:endParaRPr lang="en-US" baseline="0" dirty="0" smtClean="0"/>
          </a:p>
          <a:p>
            <a:pPr marL="0" indent="0">
              <a:buFont typeface="Arial" charset="0"/>
              <a:buNone/>
            </a:pPr>
            <a:r>
              <a:rPr lang="en-US" baseline="0" dirty="0" smtClean="0"/>
              <a:t>This version of Empire worked well initially until we started testing failure modes.</a:t>
            </a:r>
          </a:p>
          <a:p>
            <a:pPr marL="0" indent="0">
              <a:buFont typeface="Arial" charset="0"/>
              <a:buNone/>
            </a:pPr>
            <a:endParaRPr lang="en-US" baseline="0" dirty="0" smtClean="0"/>
          </a:p>
          <a:p>
            <a:pPr marL="171450" indent="-171450">
              <a:buFont typeface="Arial" charset="0"/>
              <a:buChar char="•"/>
            </a:pPr>
            <a:r>
              <a:rPr lang="en-US" baseline="0" dirty="0" smtClean="0"/>
              <a:t>In our experience, </a:t>
            </a:r>
            <a:r>
              <a:rPr lang="en-US" baseline="0" dirty="0" err="1" smtClean="0"/>
              <a:t>etcd</a:t>
            </a:r>
            <a:r>
              <a:rPr lang="en-US" baseline="0" dirty="0" smtClean="0"/>
              <a:t> was fragile and Fleet had a number of bugs.</a:t>
            </a:r>
          </a:p>
          <a:p>
            <a:pPr marL="171450" indent="-171450">
              <a:buFont typeface="Arial" charset="0"/>
              <a:buChar char="•"/>
            </a:pPr>
            <a:r>
              <a:rPr lang="en-US" baseline="0" dirty="0" smtClean="0"/>
              <a:t>We also hadn’t solved the problem of zero downtime deployments in the routing layer.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22038541"/>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Around this time, EC2 Container Service was made Generally Available.</a:t>
            </a:r>
            <a:r>
              <a:rPr lang="en-US" baseline="0" dirty="0" smtClean="0"/>
              <a:t> ECS is a managed AWS service that provides a cluster manager, task scheduler and it supports </a:t>
            </a:r>
            <a:r>
              <a:rPr lang="en-US" baseline="0" dirty="0" err="1" smtClean="0"/>
              <a:t>Docker</a:t>
            </a:r>
            <a:r>
              <a:rPr lang="en-US" baseline="0" dirty="0" smtClean="0"/>
              <a:t> out of the box.</a:t>
            </a:r>
          </a:p>
          <a:p>
            <a:endParaRPr lang="en-US" baseline="0" dirty="0" smtClean="0"/>
          </a:p>
          <a:p>
            <a:r>
              <a:rPr lang="en-US" baseline="0" dirty="0" smtClean="0"/>
              <a:t>If I were to describe ECS, I would say it’s the easiest way to run </a:t>
            </a:r>
            <a:r>
              <a:rPr lang="en-US" baseline="0" dirty="0" err="1" smtClean="0"/>
              <a:t>Docker</a:t>
            </a:r>
            <a:r>
              <a:rPr lang="en-US" baseline="0" dirty="0" smtClean="0"/>
              <a:t> containers on a cluster of machines in production.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27839127"/>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ECS exposes</a:t>
            </a:r>
            <a:r>
              <a:rPr lang="en-US" baseline="0" dirty="0" smtClean="0"/>
              <a:t> a number of resources through the AWS API’s:</a:t>
            </a:r>
          </a:p>
          <a:p>
            <a:endParaRPr lang="en-US" baseline="0" dirty="0" smtClean="0"/>
          </a:p>
          <a:p>
            <a:pPr marL="171450" indent="-171450">
              <a:buFont typeface="Arial" charset="0"/>
              <a:buChar char="•"/>
            </a:pPr>
            <a:r>
              <a:rPr lang="en-US" baseline="0" dirty="0" smtClean="0"/>
              <a:t>Clusters are a logical grouping of EC2 instances. EC2 instances can run a simple agent that will register the instance with a cluster and begin accepting tasks that can be run with </a:t>
            </a:r>
            <a:r>
              <a:rPr lang="en-US" baseline="0" dirty="0" err="1" smtClean="0"/>
              <a:t>Docker</a:t>
            </a:r>
            <a:r>
              <a:rPr lang="en-US" baseline="0" dirty="0" smtClean="0"/>
              <a:t>.</a:t>
            </a:r>
          </a:p>
          <a:p>
            <a:pPr marL="171450" indent="-171450">
              <a:buFont typeface="Arial" charset="0"/>
              <a:buChar char="•"/>
            </a:pPr>
            <a:r>
              <a:rPr lang="en-US" baseline="0" dirty="0" smtClean="0"/>
              <a:t>Task Definitions are like templates, where you can specify the images and environment variables for a task to run.</a:t>
            </a:r>
          </a:p>
          <a:p>
            <a:pPr marL="171450" indent="-171450">
              <a:buFont typeface="Arial" charset="0"/>
              <a:buChar char="•"/>
            </a:pPr>
            <a:r>
              <a:rPr lang="en-US" baseline="0" dirty="0" smtClean="0"/>
              <a:t>Tasks represent a running instance of a task definition.</a:t>
            </a:r>
          </a:p>
          <a:p>
            <a:pPr marL="171450" indent="-171450">
              <a:buFont typeface="Arial" charset="0"/>
              <a:buChar char="•"/>
            </a:pPr>
            <a:r>
              <a:rPr lang="en-US" baseline="0" dirty="0" smtClean="0"/>
              <a:t>Services provide a way to manage the desired state of a Task Definition and provide a way to scale a service up or down. ECS Services are kind of like auto scaling groups, but at the container level rather than the Host level.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78342375"/>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 at the Scheduler interface again, we could essentially</a:t>
            </a:r>
            <a:r>
              <a:rPr lang="en-US" baseline="0" dirty="0" smtClean="0"/>
              <a:t> map it to these ECS API calls.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82005316"/>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I’m going to start with a little background about why we decided to build a </a:t>
            </a:r>
            <a:r>
              <a:rPr lang="en-US" sz="1200" b="0" i="0" u="none" strike="noStrike" kern="1200" dirty="0" err="1" smtClean="0">
                <a:solidFill>
                  <a:schemeClr val="tx1"/>
                </a:solidFill>
                <a:effectLst/>
                <a:latin typeface="Arial"/>
                <a:ea typeface="+mn-ea"/>
                <a:cs typeface="+mn-cs"/>
              </a:rPr>
              <a:t>PaaS</a:t>
            </a:r>
            <a:r>
              <a:rPr lang="en-US" sz="1200" b="0" i="0" u="none" strike="noStrike" kern="1200" dirty="0" smtClean="0">
                <a:solidFill>
                  <a:schemeClr val="tx1"/>
                </a:solidFill>
                <a:effectLst/>
                <a:latin typeface="Arial"/>
                <a:ea typeface="+mn-ea"/>
                <a:cs typeface="+mn-cs"/>
              </a:rPr>
              <a:t>, our path that led to Empire and how we’re ultimately leveraging Amazon EC2 Container Service as the backend. I’ll give a short demo of setting up an Empire environment and deploying</a:t>
            </a:r>
            <a:r>
              <a:rPr lang="en-US" sz="1200" b="0" i="0" u="none" strike="noStrike" kern="1200" baseline="0" dirty="0" smtClean="0">
                <a:solidFill>
                  <a:schemeClr val="tx1"/>
                </a:solidFill>
                <a:effectLst/>
                <a:latin typeface="Arial"/>
                <a:ea typeface="+mn-ea"/>
                <a:cs typeface="+mn-cs"/>
              </a:rPr>
              <a:t> an app to it</a:t>
            </a:r>
            <a:r>
              <a:rPr lang="en-US" sz="1200" b="0" i="0" u="none" strike="noStrike" kern="1200" dirty="0" smtClean="0">
                <a:solidFill>
                  <a:schemeClr val="tx1"/>
                </a:solidFill>
                <a:effectLst/>
                <a:latin typeface="Arial"/>
                <a:ea typeface="+mn-ea"/>
                <a:cs typeface="+mn-cs"/>
              </a:rPr>
              <a:t>, and then I’ll open it up for any questions.</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89963030"/>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some initial investigation and prototyping, we built an ECS implementation of the Scheduler interface. This allowed us to offload the scheduler and routing components to AWS managed services, allowing us to focus on just building the control plane. This meant that we wouldn’t have to run, manage and monitor our own clustering software, which is huge for our team since we are still very small.</a:t>
            </a:r>
          </a:p>
          <a:p>
            <a:endParaRPr lang="en-US" baseline="0" dirty="0" smtClean="0"/>
          </a:p>
          <a:p>
            <a:r>
              <a:rPr lang="en-US" baseline="0" dirty="0" smtClean="0"/>
              <a:t>This is still the architecture that we use today inside Empire.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27881731"/>
      </p:ext>
    </p:extLst>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Empire is one of the easiest self hosted platforms for running 12factor </a:t>
            </a:r>
            <a:r>
              <a:rPr lang="en-US" baseline="0" dirty="0" err="1" smtClean="0"/>
              <a:t>Docker</a:t>
            </a:r>
            <a:r>
              <a:rPr lang="en-US" baseline="0" dirty="0" smtClean="0"/>
              <a:t> apps.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80234258"/>
      </p:ext>
    </p:extLst>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dive into how Empire uses </a:t>
            </a:r>
            <a:r>
              <a:rPr lang="en-US" baseline="0" dirty="0" err="1" smtClean="0"/>
              <a:t>Docker</a:t>
            </a:r>
            <a:r>
              <a:rPr lang="en-US" baseline="0" dirty="0" smtClean="0"/>
              <a:t> and Amazon ECS to provide a robust and user friendly platform for running twelve-factor applications.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88776861"/>
      </p:ext>
    </p:extLst>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12factor.net</a:t>
            </a:r>
            <a:r>
              <a:rPr lang="en-US" baseline="0" dirty="0" smtClean="0"/>
              <a:t> describes twelve main tenants that application developers should following when building robust, stateless services.</a:t>
            </a:r>
          </a:p>
          <a:p>
            <a:endParaRPr lang="en-US" baseline="0" dirty="0" smtClean="0"/>
          </a:p>
          <a:p>
            <a:r>
              <a:rPr lang="en-US" baseline="0" dirty="0" smtClean="0"/>
              <a:t>I’m not going to go into all of these, but we’ll take a look at a few of the most important.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81273466"/>
      </p:ext>
    </p:extLst>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a:t>
            </a:r>
            <a:r>
              <a:rPr lang="en-US" baseline="0" dirty="0" smtClean="0"/>
              <a:t>specifies that you should explicitly declare and isolate your dependencies. </a:t>
            </a:r>
            <a:r>
              <a:rPr lang="en-US" baseline="0" dirty="0" err="1" smtClean="0"/>
              <a:t>Docker</a:t>
            </a:r>
            <a:r>
              <a:rPr lang="en-US" baseline="0" dirty="0" smtClean="0"/>
              <a:t> makes this incredibly easy to do with </a:t>
            </a:r>
            <a:r>
              <a:rPr lang="en-US" baseline="0" dirty="0" err="1" smtClean="0"/>
              <a:t>Dockerfiles</a:t>
            </a:r>
            <a:r>
              <a:rPr lang="en-US" baseline="0" dirty="0" smtClean="0"/>
              <a:t>. For example, if you had a ruby app that did some image processing, you could bundle up your gems as well as the dynamic libraries for </a:t>
            </a:r>
            <a:r>
              <a:rPr lang="en-US" baseline="0" dirty="0" err="1" smtClean="0"/>
              <a:t>imagemagick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8429703"/>
      </p:ext>
    </p:extLst>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 specifies that you should strictly separate</a:t>
            </a:r>
            <a:r>
              <a:rPr lang="en-US" baseline="0" dirty="0" smtClean="0"/>
              <a:t> build and run stages.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58275855"/>
      </p:ext>
    </p:extLst>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Remind,</a:t>
            </a:r>
            <a:r>
              <a:rPr lang="en-US" baseline="0" dirty="0" smtClean="0"/>
              <a:t> whenever a developer pushes to </a:t>
            </a:r>
            <a:r>
              <a:rPr lang="en-US" baseline="0" dirty="0" err="1" smtClean="0"/>
              <a:t>GitHub</a:t>
            </a:r>
            <a:r>
              <a:rPr lang="en-US" baseline="0" dirty="0" smtClean="0"/>
              <a:t>, we build a </a:t>
            </a:r>
            <a:r>
              <a:rPr lang="en-US" baseline="0" dirty="0" err="1" smtClean="0"/>
              <a:t>Docker</a:t>
            </a:r>
            <a:r>
              <a:rPr lang="en-US" baseline="0" dirty="0" smtClean="0"/>
              <a:t> image, tag it with the </a:t>
            </a:r>
            <a:r>
              <a:rPr lang="en-US" baseline="0" dirty="0" err="1" smtClean="0"/>
              <a:t>git</a:t>
            </a:r>
            <a:r>
              <a:rPr lang="en-US" baseline="0" dirty="0" smtClean="0"/>
              <a:t> </a:t>
            </a:r>
            <a:r>
              <a:rPr lang="en-US" baseline="0" dirty="0" err="1" smtClean="0"/>
              <a:t>sha</a:t>
            </a:r>
            <a:r>
              <a:rPr lang="en-US" baseline="0" dirty="0" smtClean="0"/>
              <a:t>, and push it to the </a:t>
            </a:r>
            <a:r>
              <a:rPr lang="en-US" baseline="0" dirty="0" err="1" smtClean="0"/>
              <a:t>Docker</a:t>
            </a:r>
            <a:r>
              <a:rPr lang="en-US" baseline="0" dirty="0" smtClean="0"/>
              <a:t> registry.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4401046"/>
      </p:ext>
    </p:extLst>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developer wants to deploy,</a:t>
            </a:r>
            <a:r>
              <a:rPr lang="en-US" baseline="0" dirty="0" smtClean="0"/>
              <a:t> they simply deploy the </a:t>
            </a:r>
            <a:r>
              <a:rPr lang="en-US" baseline="0" dirty="0" err="1" smtClean="0"/>
              <a:t>Docker</a:t>
            </a:r>
            <a:r>
              <a:rPr lang="en-US" baseline="0" dirty="0" smtClean="0"/>
              <a:t> image that maps to the </a:t>
            </a:r>
            <a:r>
              <a:rPr lang="en-US" baseline="0" dirty="0" err="1" smtClean="0"/>
              <a:t>git</a:t>
            </a:r>
            <a:r>
              <a:rPr lang="en-US" baseline="0" dirty="0" smtClean="0"/>
              <a:t> commit that they want to run. This gets combined with the current configuration for the app and turned into a release. The release is then sent to ECS to run.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07302263"/>
      </p:ext>
    </p:extLst>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t>
            </a:r>
            <a:r>
              <a:rPr lang="en-US" dirty="0" err="1" smtClean="0"/>
              <a:t>Heroku</a:t>
            </a:r>
            <a:r>
              <a:rPr lang="en-US" dirty="0" smtClean="0"/>
              <a:t>, Empire supports the concept of </a:t>
            </a:r>
            <a:r>
              <a:rPr lang="en-US" dirty="0" err="1" smtClean="0"/>
              <a:t>Procfiles</a:t>
            </a:r>
            <a:r>
              <a:rPr lang="en-US" dirty="0" smtClean="0"/>
              <a:t>, which allow you to define the individual processes that compose an application. For example, it’s not uncommon for an application to have a “web” process that exposes an HTTP API, and a “worker” process that performs some background tasks.</a:t>
            </a:r>
          </a:p>
          <a:p>
            <a:endParaRPr lang="en-US" dirty="0" smtClean="0"/>
          </a:p>
          <a:p>
            <a:r>
              <a:rPr lang="en-US" dirty="0" smtClean="0"/>
              <a:t>When you</a:t>
            </a:r>
            <a:r>
              <a:rPr lang="en-US" baseline="0" dirty="0" smtClean="0"/>
              <a:t> deploy a </a:t>
            </a:r>
            <a:r>
              <a:rPr lang="en-US" baseline="0" dirty="0" err="1" smtClean="0"/>
              <a:t>Docker</a:t>
            </a:r>
            <a:r>
              <a:rPr lang="en-US" baseline="0" dirty="0" smtClean="0"/>
              <a:t> image to Empire, the </a:t>
            </a:r>
            <a:r>
              <a:rPr lang="en-US" baseline="0" dirty="0" err="1" smtClean="0"/>
              <a:t>Procfile</a:t>
            </a:r>
            <a:r>
              <a:rPr lang="en-US" baseline="0" dirty="0" smtClean="0"/>
              <a:t> is extracted, analyzed and each process defined in the </a:t>
            </a:r>
            <a:r>
              <a:rPr lang="en-US" baseline="0" dirty="0" err="1" smtClean="0"/>
              <a:t>Procfile</a:t>
            </a:r>
            <a:r>
              <a:rPr lang="en-US" baseline="0" dirty="0" smtClean="0"/>
              <a:t> gets it’s own ECS service that can be scaled independently via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80234669"/>
      </p:ext>
    </p:extLst>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t>
            </a:r>
            <a:r>
              <a:rPr lang="en-US" dirty="0" err="1" smtClean="0"/>
              <a:t>Procfile</a:t>
            </a:r>
            <a:r>
              <a:rPr lang="en-US" dirty="0" smtClean="0"/>
              <a:t> defines a “web” process, then Empire takes</a:t>
            </a:r>
            <a:r>
              <a:rPr lang="en-US" baseline="0" dirty="0" smtClean="0"/>
              <a:t> advantage of the ELB integration in ECS and attaches an ELB to the associated ECS service. As a form of service discovery, we also create an internal CNAME for the ELB using the app name, making it easy for services to communicate with each other.</a:t>
            </a:r>
          </a:p>
          <a:p>
            <a:endParaRPr lang="en-US" baseline="0" dirty="0" smtClean="0"/>
          </a:p>
          <a:p>
            <a:r>
              <a:rPr lang="en-US" baseline="0" dirty="0" smtClean="0"/>
              <a:t>By default, all applications that expose a web process are considered internal, meaning that they are only accessible within the VPC. Empire supports making an applications external.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8200662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But first, a little bit about myself. My name is Eric Holmes and I’m an infrastructure engineer at Remind. I like building things for other developers. I work mostly with Go these days but my background is primarily in Ruby. I open source a lot of crazy ideas, and you can find them all on my </a:t>
            </a:r>
            <a:r>
              <a:rPr lang="en-US" sz="1200" b="0" i="0" u="none" strike="noStrike" kern="1200" dirty="0" err="1" smtClean="0">
                <a:solidFill>
                  <a:schemeClr val="tx1"/>
                </a:solidFill>
                <a:effectLst/>
                <a:latin typeface="Arial"/>
                <a:ea typeface="+mn-ea"/>
                <a:cs typeface="+mn-cs"/>
              </a:rPr>
              <a:t>GitHub</a:t>
            </a:r>
            <a:r>
              <a:rPr lang="en-US" sz="1200" b="0" i="0" u="none" strike="noStrike" kern="1200" dirty="0" smtClean="0">
                <a:solidFill>
                  <a:schemeClr val="tx1"/>
                </a:solidFill>
                <a:effectLst/>
                <a:latin typeface="Arial"/>
                <a:ea typeface="+mn-ea"/>
                <a:cs typeface="+mn-cs"/>
              </a:rPr>
              <a:t>.</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64799602"/>
      </p:ext>
    </p:extLst>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also specifies that we should scale out via the process model. Empire supports scaling individual processes defined in the </a:t>
            </a:r>
            <a:r>
              <a:rPr lang="en-US" baseline="0" dirty="0" err="1" smtClean="0"/>
              <a:t>Procfile</a:t>
            </a:r>
            <a:r>
              <a:rPr lang="en-US" baseline="0" dirty="0" smtClean="0"/>
              <a:t> separately, which tells the associated ECS service to scale up or down.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49030827"/>
      </p:ext>
    </p:extLst>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specifies that you should keep development, staging and production as similar as possible. </a:t>
            </a:r>
            <a:r>
              <a:rPr lang="en-US" baseline="0" dirty="0" err="1" smtClean="0"/>
              <a:t>Docker</a:t>
            </a:r>
            <a:r>
              <a:rPr lang="en-US" baseline="0" dirty="0" smtClean="0"/>
              <a:t> makes it easy for us to pull the same </a:t>
            </a:r>
            <a:r>
              <a:rPr lang="en-US" baseline="0" dirty="0" err="1" smtClean="0"/>
              <a:t>Docker</a:t>
            </a:r>
            <a:r>
              <a:rPr lang="en-US" baseline="0" dirty="0" smtClean="0"/>
              <a:t> image that we’re running in production onto our development machine, and we can run the image with the same environment variables that we use in production with a little </a:t>
            </a:r>
            <a:r>
              <a:rPr lang="en-US" baseline="0" dirty="0" err="1" smtClean="0"/>
              <a:t>unix</a:t>
            </a:r>
            <a:r>
              <a:rPr lang="en-US" baseline="0" dirty="0" smtClean="0"/>
              <a:t> magic and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57552106"/>
      </p:ext>
    </p:extLst>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a:t>
            </a:r>
            <a:r>
              <a:rPr lang="en-US" baseline="0" dirty="0" smtClean="0"/>
              <a:t>-factor says that you should treat logs as event streams. In Empire, we send all application logs to Amazon Kinesis streams. Service operators can then use the </a:t>
            </a:r>
            <a:r>
              <a:rPr lang="en-US" baseline="0" dirty="0" err="1" smtClean="0"/>
              <a:t>emp</a:t>
            </a:r>
            <a:r>
              <a:rPr lang="en-US" baseline="0" dirty="0" smtClean="0"/>
              <a:t> CLI to stream the logs on their terminal for easy debugging.</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32</a:t>
            </a:fld>
            <a:endParaRPr lang="en-US" dirty="0">
              <a:solidFill>
                <a:prstClr val="black"/>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05885279"/>
      </p:ext>
    </p:extLst>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lastly </a:t>
            </a:r>
            <a:r>
              <a:rPr lang="en-US" dirty="0" smtClean="0"/>
              <a:t>twelve-factor specifies that you should run</a:t>
            </a:r>
            <a:r>
              <a:rPr lang="en-US" baseline="0" dirty="0" smtClean="0"/>
              <a:t> admin tasks, like database migrations, as one-off tasks. Empire supports this by running the container directly with </a:t>
            </a:r>
            <a:r>
              <a:rPr lang="en-US" baseline="0" dirty="0" err="1" smtClean="0"/>
              <a:t>docker</a:t>
            </a:r>
            <a:r>
              <a:rPr lang="en-US" baseline="0" dirty="0" smtClean="0"/>
              <a:t> and </a:t>
            </a:r>
            <a:r>
              <a:rPr lang="en-US" baseline="0" dirty="0" err="1" smtClean="0"/>
              <a:t>conecting</a:t>
            </a:r>
            <a:r>
              <a:rPr lang="en-US" baseline="0" dirty="0" smtClean="0"/>
              <a:t> </a:t>
            </a:r>
            <a:r>
              <a:rPr lang="en-US" baseline="0" dirty="0" err="1" smtClean="0"/>
              <a:t>stdin</a:t>
            </a:r>
            <a:r>
              <a:rPr lang="en-US" baseline="0" dirty="0" smtClean="0"/>
              <a:t> and </a:t>
            </a:r>
            <a:r>
              <a:rPr lang="en-US" baseline="0" dirty="0" err="1" smtClean="0"/>
              <a:t>stdout</a:t>
            </a:r>
            <a:r>
              <a:rPr lang="en-US" baseline="0" dirty="0" smtClean="0"/>
              <a:t> of the users shell to the container.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24783118"/>
      </p:ext>
    </p:extLst>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jump into a demo of ho</a:t>
            </a:r>
            <a:r>
              <a:rPr lang="en-US" baseline="0" dirty="0" smtClean="0"/>
              <a:t>w we can setup an Empire environment on AWS and then build and deploy an application.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3846026"/>
      </p:ext>
    </p:extLst>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a:t>
            </a:r>
            <a:r>
              <a:rPr lang="en-US" dirty="0" err="1" smtClean="0"/>
              <a:t>Docker</a:t>
            </a:r>
            <a:r>
              <a:rPr lang="en-US" dirty="0" smtClean="0"/>
              <a:t> and Amazon ECS ha</a:t>
            </a:r>
            <a:r>
              <a:rPr lang="en-US" baseline="0" dirty="0" smtClean="0"/>
              <a:t>s been an amazing combination for us, allowing us to quickly build and scale our 12 factor applications while giving us the flexibility and control that we needed.</a:t>
            </a:r>
          </a:p>
          <a:p>
            <a:endParaRPr lang="en-US" baseline="0" dirty="0" smtClean="0"/>
          </a:p>
          <a:p>
            <a:r>
              <a:rPr lang="en-US" baseline="0" dirty="0" smtClean="0"/>
              <a:t>But, having been running </a:t>
            </a:r>
            <a:r>
              <a:rPr lang="en-US" baseline="0" dirty="0" err="1" smtClean="0"/>
              <a:t>Docker</a:t>
            </a:r>
            <a:r>
              <a:rPr lang="en-US" baseline="0" dirty="0" smtClean="0"/>
              <a:t> in production for over 4 months now, we’ve run into issues and learned a few things along the way.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80801414"/>
      </p:ext>
    </p:extLst>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our ECS cluster, we keep a pool of EC2 hosts that run our base AMI. This AMI includes </a:t>
            </a:r>
            <a:r>
              <a:rPr lang="en-US" baseline="0" dirty="0" err="1" smtClean="0"/>
              <a:t>Docker</a:t>
            </a:r>
            <a:r>
              <a:rPr lang="en-US" baseline="0" dirty="0" smtClean="0"/>
              <a:t>, the ECS agent, </a:t>
            </a:r>
            <a:r>
              <a:rPr lang="en-US" baseline="0" dirty="0" err="1" smtClean="0"/>
              <a:t>statsd</a:t>
            </a:r>
            <a:r>
              <a:rPr lang="en-US" baseline="0" dirty="0" smtClean="0"/>
              <a:t> and some logging infrastructure components. One pain point that we discovered is that when we want to update the AMI we’re running, it can take a very long time to roll it out safely across a large ECS cluster.</a:t>
            </a:r>
          </a:p>
          <a:p>
            <a:endParaRPr lang="en-US" baseline="0" dirty="0" smtClean="0"/>
          </a:p>
          <a:p>
            <a:r>
              <a:rPr lang="en-US" baseline="0" dirty="0" smtClean="0"/>
              <a:t>When we update the AMI, we have to ensure that we don’t tear down too many hosts at once, because it could take some time for the existing ECS tasks to be moved to another container instance.</a:t>
            </a:r>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99116108"/>
      </p:ext>
    </p:extLst>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logging</a:t>
            </a:r>
            <a:r>
              <a:rPr lang="en-US" baseline="0" dirty="0" smtClean="0"/>
              <a:t> in </a:t>
            </a:r>
            <a:r>
              <a:rPr lang="en-US" baseline="0" dirty="0" err="1" smtClean="0"/>
              <a:t>Docker</a:t>
            </a:r>
            <a:r>
              <a:rPr lang="en-US" baseline="0" dirty="0" smtClean="0"/>
              <a:t> leaves a lot to be desired. At Remind, we use </a:t>
            </a:r>
            <a:r>
              <a:rPr lang="en-US" baseline="0" dirty="0" err="1" smtClean="0"/>
              <a:t>Sumologic</a:t>
            </a:r>
            <a:r>
              <a:rPr lang="en-US" baseline="0" dirty="0" smtClean="0"/>
              <a:t> to aggregate all of our logs in a central location. In order to get our logs out of </a:t>
            </a:r>
            <a:r>
              <a:rPr lang="en-US" baseline="0" dirty="0" err="1" smtClean="0"/>
              <a:t>Docker</a:t>
            </a:r>
            <a:r>
              <a:rPr lang="en-US" baseline="0" dirty="0" smtClean="0"/>
              <a:t>, we run the </a:t>
            </a:r>
            <a:r>
              <a:rPr lang="en-US" baseline="0" dirty="0" err="1" smtClean="0"/>
              <a:t>Sumologic</a:t>
            </a:r>
            <a:r>
              <a:rPr lang="en-US" baseline="0" dirty="0" smtClean="0"/>
              <a:t> agent and </a:t>
            </a:r>
            <a:r>
              <a:rPr lang="en-US" baseline="0" dirty="0" err="1" smtClean="0"/>
              <a:t>Logspout</a:t>
            </a:r>
            <a:r>
              <a:rPr lang="en-US" baseline="0" dirty="0" smtClean="0"/>
              <a:t> in all the container instances. </a:t>
            </a:r>
            <a:r>
              <a:rPr lang="en-US" baseline="0" dirty="0" err="1" smtClean="0"/>
              <a:t>Logspout</a:t>
            </a:r>
            <a:r>
              <a:rPr lang="en-US" baseline="0" dirty="0" smtClean="0"/>
              <a:t> simply connects to the </a:t>
            </a:r>
            <a:r>
              <a:rPr lang="en-US" baseline="0" dirty="0" err="1" smtClean="0"/>
              <a:t>Docker</a:t>
            </a:r>
            <a:r>
              <a:rPr lang="en-US" baseline="0" dirty="0" smtClean="0"/>
              <a:t> daemon and streams logs for applications to the </a:t>
            </a:r>
            <a:r>
              <a:rPr lang="en-US" baseline="0" dirty="0" err="1" smtClean="0"/>
              <a:t>sumologic</a:t>
            </a:r>
            <a:r>
              <a:rPr lang="en-US" baseline="0" dirty="0" smtClean="0"/>
              <a:t> agent, which then forwards them to </a:t>
            </a:r>
            <a:r>
              <a:rPr lang="en-US" baseline="0" dirty="0" err="1" smtClean="0"/>
              <a:t>Sumologic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85019265"/>
      </p:ext>
    </p:extLst>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have a large number of containers from different sources like we do, it can be difficult to know where the log line originated from.</a:t>
            </a:r>
          </a:p>
          <a:p>
            <a:endParaRPr lang="en-US" baseline="0" dirty="0" smtClean="0"/>
          </a:p>
          <a:p>
            <a:r>
              <a:rPr lang="en-US" baseline="0" dirty="0" smtClean="0"/>
              <a:t>Empire will include a SOURCE environment variable in every container, which includes the name of the app, the process type, and the release version.</a:t>
            </a:r>
          </a:p>
          <a:p>
            <a:endParaRPr lang="en-US" baseline="0" dirty="0" smtClean="0"/>
          </a:p>
          <a:p>
            <a:r>
              <a:rPr lang="en-US" baseline="0" dirty="0" err="1" smtClean="0"/>
              <a:t>Logspout</a:t>
            </a:r>
            <a:r>
              <a:rPr lang="en-US" baseline="0" dirty="0" smtClean="0"/>
              <a:t> also allows us to attach metadata to the logs, so that we can identify the application that the line originated from.</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51491368"/>
      </p:ext>
    </p:extLst>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runs as a single daemon on every host.</a:t>
            </a:r>
            <a:r>
              <a:rPr lang="en-US" baseline="0" dirty="0" smtClean="0"/>
              <a:t> This means that if </a:t>
            </a:r>
            <a:r>
              <a:rPr lang="en-US" baseline="0" dirty="0" err="1" smtClean="0"/>
              <a:t>Docker</a:t>
            </a:r>
            <a:r>
              <a:rPr lang="en-US" baseline="0" dirty="0" smtClean="0"/>
              <a:t> panics and crashes, all of your containers will go down. Fortunately, ECS shields us from a lot of instability within </a:t>
            </a:r>
            <a:r>
              <a:rPr lang="en-US" baseline="0" dirty="0" err="1" smtClean="0"/>
              <a:t>Docker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64428276"/>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a:ea typeface="+mn-ea"/>
                <a:cs typeface="+mn-cs"/>
              </a:rPr>
              <a:t>So, I work for this company called Remind. We build a product for teachers that makes it easier for them to communicate with their students and parents. We have 3 major features, which is real-time Chat, announcements and we support attaching files.</a:t>
            </a:r>
          </a:p>
          <a:p>
            <a:endParaRPr lang="en-US" sz="1200" b="0" i="0" u="none" strike="noStrike" kern="1200" dirty="0" smtClean="0">
              <a:solidFill>
                <a:schemeClr val="tx1"/>
              </a:solidFill>
              <a:effectLst/>
              <a:latin typeface="Arial"/>
              <a:ea typeface="+mn-ea"/>
              <a:cs typeface="+mn-cs"/>
            </a:endParaRPr>
          </a:p>
          <a:p>
            <a:r>
              <a:rPr lang="en-US" sz="1200" b="0" i="0" u="none" strike="noStrike" kern="1200" dirty="0" smtClean="0">
                <a:solidFill>
                  <a:schemeClr val="tx1"/>
                </a:solidFill>
                <a:effectLst/>
                <a:latin typeface="Arial"/>
                <a:ea typeface="+mn-ea"/>
                <a:cs typeface="+mn-cs"/>
              </a:rPr>
              <a:t>We have about 25 million users right now. During the “back-to-school” period, which is around September, we add about 350,000 new users and send about 5 million messages per day. We do this all with about 60 employees but we’re growing pretty fast.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87372709"/>
      </p:ext>
    </p:extLst>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started using </a:t>
            </a:r>
            <a:r>
              <a:rPr lang="en-US" baseline="0" dirty="0" err="1" smtClean="0"/>
              <a:t>Docker</a:t>
            </a:r>
            <a:r>
              <a:rPr lang="en-US" baseline="0" dirty="0" smtClean="0"/>
              <a:t>, we built our images within </a:t>
            </a:r>
            <a:r>
              <a:rPr lang="en-US" baseline="0" dirty="0" err="1" smtClean="0"/>
              <a:t>CircleCI</a:t>
            </a:r>
            <a:r>
              <a:rPr lang="en-US" baseline="0" dirty="0" smtClean="0"/>
              <a:t>. Because we were using an earlier version of </a:t>
            </a:r>
            <a:r>
              <a:rPr lang="en-US" baseline="0" dirty="0" err="1" smtClean="0"/>
              <a:t>Docker</a:t>
            </a:r>
            <a:r>
              <a:rPr lang="en-US" baseline="0" dirty="0" smtClean="0"/>
              <a:t>, and not maximizing the layer cache, our </a:t>
            </a:r>
            <a:r>
              <a:rPr lang="en-US" baseline="0" dirty="0" err="1" smtClean="0"/>
              <a:t>Docker</a:t>
            </a:r>
            <a:r>
              <a:rPr lang="en-US" baseline="0" dirty="0" smtClean="0"/>
              <a:t> images were being built in about 6-7 minutes on average. We eventually built our own build pipeline, called Conveyor, based on </a:t>
            </a:r>
            <a:r>
              <a:rPr lang="en-US" baseline="0" dirty="0" err="1" smtClean="0"/>
              <a:t>Docker</a:t>
            </a:r>
            <a:r>
              <a:rPr lang="en-US" baseline="0" dirty="0" smtClean="0"/>
              <a:t> 1.8.1, optimized our </a:t>
            </a:r>
            <a:r>
              <a:rPr lang="en-US" baseline="0" dirty="0" err="1" smtClean="0"/>
              <a:t>Dockerfiles</a:t>
            </a:r>
            <a:r>
              <a:rPr lang="en-US" baseline="0" dirty="0" smtClean="0"/>
              <a:t> to use cached layers as much as possible and now our build times are almost always under 2 minutes.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2196230"/>
      </p:ext>
    </p:extLst>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lastly,</a:t>
            </a:r>
            <a:r>
              <a:rPr lang="en-US" baseline="0" dirty="0" smtClean="0"/>
              <a:t> this space moves really fast! It has been incredibly fun keeping up to speed with the pace of innovation that has been happening with containers, and we’ve been consistently impressed with the stability and feature set of AWS’s offerings in this space.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96419307"/>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1837782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started back in 2011 as what could be called a monorail, or a monolithic</a:t>
            </a:r>
            <a:r>
              <a:rPr lang="en-US" baseline="0" dirty="0" smtClean="0"/>
              <a:t> Ruby on Rails application. When we started, having a monolithic code base was great because it’s a lot easier to refactor across API </a:t>
            </a:r>
            <a:r>
              <a:rPr lang="en-US" baseline="0" dirty="0" err="1" smtClean="0"/>
              <a:t>boundries</a:t>
            </a:r>
            <a:r>
              <a:rPr lang="en-US" baseline="0" dirty="0" smtClean="0"/>
              <a:t> within a single code base, than refactoring across a socket.</a:t>
            </a:r>
          </a:p>
          <a:p>
            <a:endParaRPr lang="en-US" baseline="0" dirty="0" smtClean="0"/>
          </a:p>
          <a:p>
            <a:r>
              <a:rPr lang="en-US" baseline="0" dirty="0" smtClean="0"/>
              <a:t>But as we started to grow, having a monolith performing all responsibilities of the application became challenging to scale. About 2 years ago we reached a point where we were either going to have to shard our primary database, or break out the message delivery subsystem into it’s own isolated service.</a:t>
            </a:r>
          </a:p>
          <a:p>
            <a:endParaRPr lang="en-US" baseline="0" dirty="0" smtClean="0"/>
          </a:p>
          <a:p>
            <a:r>
              <a:rPr lang="en-US" baseline="0" dirty="0" smtClean="0"/>
              <a:t>We opted down the route of breaking out a service and we’ve continued to use this pattern as we come across scaling or maintenance challenges. As of right now, we have about 30 services that are core to the product.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86426095"/>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a:t>
            </a:r>
            <a:r>
              <a:rPr lang="en-US" baseline="0" dirty="0" smtClean="0"/>
              <a:t> recently all of Remind was hosted on </a:t>
            </a:r>
            <a:r>
              <a:rPr lang="en-US" baseline="0" dirty="0" err="1" smtClean="0"/>
              <a:t>Heroku</a:t>
            </a:r>
            <a:r>
              <a:rPr lang="en-US" baseline="0" dirty="0" smtClean="0"/>
              <a:t>. </a:t>
            </a:r>
            <a:r>
              <a:rPr lang="en-US" baseline="0" dirty="0" err="1" smtClean="0"/>
              <a:t>Heroku</a:t>
            </a:r>
            <a:r>
              <a:rPr lang="en-US" baseline="0" dirty="0" smtClean="0"/>
              <a:t> worked out really well for us in the beginning because it allowed us to focus on building the product rather than the infrastructure to run it. But as we moved to a micro-services architecture, some of </a:t>
            </a:r>
            <a:r>
              <a:rPr lang="en-US" baseline="0" dirty="0" err="1" smtClean="0"/>
              <a:t>Heroku’s</a:t>
            </a:r>
            <a:r>
              <a:rPr lang="en-US" baseline="0" dirty="0" smtClean="0"/>
              <a:t> constraints started to break down for us.</a:t>
            </a:r>
          </a:p>
          <a:p>
            <a:endParaRPr lang="en-US" baseline="0" dirty="0" smtClean="0"/>
          </a:p>
          <a:p>
            <a:pPr marL="171450" indent="-171450">
              <a:buFont typeface="Arial" charset="0"/>
              <a:buChar char="•"/>
            </a:pPr>
            <a:r>
              <a:rPr lang="en-US" baseline="0" dirty="0" smtClean="0"/>
              <a:t>Every app on </a:t>
            </a:r>
            <a:r>
              <a:rPr lang="en-US" baseline="0" dirty="0" err="1" smtClean="0"/>
              <a:t>Heroku</a:t>
            </a:r>
            <a:r>
              <a:rPr lang="en-US" baseline="0" dirty="0" smtClean="0"/>
              <a:t> is publicly accessible on the internet, which widened our surface area and opened us up for Denial of Service attacks and security vulnerabilities.</a:t>
            </a:r>
          </a:p>
          <a:p>
            <a:pPr marL="171450" indent="-171450">
              <a:buFont typeface="Arial" charset="0"/>
              <a:buChar char="•"/>
            </a:pPr>
            <a:r>
              <a:rPr lang="en-US" baseline="0" dirty="0" smtClean="0"/>
              <a:t>Databases needed to be exposed to internet traffic instead of being able to lock down access to the app that needed access.</a:t>
            </a:r>
          </a:p>
          <a:p>
            <a:pPr marL="171450" indent="-171450">
              <a:buFont typeface="Arial" charset="0"/>
              <a:buChar char="•"/>
            </a:pPr>
            <a:r>
              <a:rPr lang="en-US" baseline="0" dirty="0" smtClean="0"/>
              <a:t>We also didn’t have a lot of visibility into the underlying hosts and had no control over the routing layer.</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01220236"/>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9 months ago we took a step back and asked ourselves</a:t>
            </a:r>
            <a:r>
              <a:rPr lang="en-US" baseline="0" dirty="0" smtClean="0"/>
              <a:t> what we really wanted from a platform.</a:t>
            </a:r>
          </a:p>
          <a:p>
            <a:endParaRPr lang="en-US" baseline="0" dirty="0" smtClean="0"/>
          </a:p>
          <a:p>
            <a:pPr marL="171450" indent="-171450">
              <a:buFont typeface="Arial" charset="0"/>
              <a:buChar char="•"/>
            </a:pPr>
            <a:r>
              <a:rPr lang="en-US" baseline="0" dirty="0" smtClean="0"/>
              <a:t>We wanted something that was going to be easy to run and used AWS services when possible.</a:t>
            </a:r>
          </a:p>
          <a:p>
            <a:pPr marL="171450" indent="-171450">
              <a:buFont typeface="Arial" charset="0"/>
              <a:buChar char="•"/>
            </a:pPr>
            <a:r>
              <a:rPr lang="en-US" baseline="0" dirty="0" smtClean="0"/>
              <a:t>We wanted something that was going to be flexible and give us control over what software is installed on the underlying hosts.</a:t>
            </a:r>
          </a:p>
          <a:p>
            <a:pPr marL="171450" indent="-171450">
              <a:buFont typeface="Arial" charset="0"/>
              <a:buChar char="•"/>
            </a:pPr>
            <a:r>
              <a:rPr lang="en-US" baseline="0" dirty="0" smtClean="0"/>
              <a:t>We wanted to maintain shared patterns for deployment, so that all of our services could be deployed exactly the same way.</a:t>
            </a:r>
          </a:p>
          <a:p>
            <a:pPr marL="171450" indent="-171450">
              <a:buFont typeface="Arial" charset="0"/>
              <a:buChar char="•"/>
            </a:pPr>
            <a:r>
              <a:rPr lang="en-US" baseline="0" dirty="0" smtClean="0"/>
              <a:t>We wanted to maintain the ease of operation that we had grown accustomed to on </a:t>
            </a:r>
            <a:r>
              <a:rPr lang="en-US" baseline="0" dirty="0" err="1" smtClean="0"/>
              <a:t>Heroku</a:t>
            </a:r>
            <a:r>
              <a:rPr lang="en-US" baseline="0" dirty="0" smtClean="0"/>
              <a:t>.</a:t>
            </a:r>
          </a:p>
          <a:p>
            <a:pPr marL="171450" indent="-171450">
              <a:buFont typeface="Arial" charset="0"/>
              <a:buChar char="•"/>
            </a:pPr>
            <a:r>
              <a:rPr lang="en-US" baseline="0" dirty="0" smtClean="0"/>
              <a:t>If we could, we wanted to use </a:t>
            </a:r>
            <a:r>
              <a:rPr lang="en-US" baseline="0" dirty="0" err="1" smtClean="0"/>
              <a:t>Docker</a:t>
            </a:r>
            <a:r>
              <a:rPr lang="en-US" baseline="0" dirty="0" smtClean="0"/>
              <a:t> or some other form of containerization.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48925256"/>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containers?</a:t>
            </a:r>
          </a:p>
          <a:p>
            <a:endParaRPr lang="en-US" dirty="0" smtClean="0"/>
          </a:p>
          <a:p>
            <a:pPr marL="171450" indent="-171450">
              <a:buFont typeface="Arial" charset="0"/>
              <a:buChar char="•"/>
            </a:pPr>
            <a:r>
              <a:rPr lang="en-US" dirty="0" smtClean="0"/>
              <a:t>Containers can be built and deployed really fast. Our build + release time is around</a:t>
            </a:r>
            <a:r>
              <a:rPr lang="en-US" baseline="0" dirty="0" smtClean="0"/>
              <a:t> 1-2 minutes right now for every service.</a:t>
            </a:r>
          </a:p>
          <a:p>
            <a:pPr marL="171450" indent="-171450">
              <a:buFont typeface="Arial" charset="0"/>
              <a:buChar char="•"/>
            </a:pPr>
            <a:r>
              <a:rPr lang="en-US" baseline="0" dirty="0" smtClean="0"/>
              <a:t>Containers allow us to isolate dependencies and provide a common abstraction for how to run a program. I think the best way to think about containers is that they’re like statically linked binaries. It helps conceptually to think of </a:t>
            </a:r>
            <a:r>
              <a:rPr lang="en-US" baseline="0" dirty="0" err="1" smtClean="0"/>
              <a:t>Docker</a:t>
            </a:r>
            <a:r>
              <a:rPr lang="en-US" baseline="0" dirty="0" smtClean="0"/>
              <a:t> more like a linker.</a:t>
            </a:r>
          </a:p>
          <a:p>
            <a:pPr marL="171450" indent="-171450">
              <a:buFont typeface="Arial" charset="0"/>
              <a:buChar char="•"/>
            </a:pPr>
            <a:r>
              <a:rPr lang="en-US" baseline="0" dirty="0" err="1" smtClean="0"/>
              <a:t>Docker</a:t>
            </a:r>
            <a:r>
              <a:rPr lang="en-US" baseline="0" dirty="0" smtClean="0"/>
              <a:t> and containers allow for better </a:t>
            </a:r>
            <a:r>
              <a:rPr lang="en-US" baseline="0" dirty="0" err="1" smtClean="0"/>
              <a:t>dev</a:t>
            </a:r>
            <a:r>
              <a:rPr lang="en-US" baseline="0" dirty="0" smtClean="0"/>
              <a:t>/prod parity. The same image that we build and run in production can be pulled and run on the developers machine.</a:t>
            </a:r>
          </a:p>
          <a:p>
            <a:pPr marL="171450" indent="-171450">
              <a:buFont typeface="Arial" charset="0"/>
              <a:buChar char="•"/>
            </a:pPr>
            <a:r>
              <a:rPr lang="en-US" baseline="0" dirty="0" smtClean="0"/>
              <a:t>Immutable infrastructure is talked about a lot and containers get us most of the way there. We can build an image and we know that wherever we run it, the contents are going to be exactly the same. This allows us to easily throw away running containers and replace them with fresh instances.</a:t>
            </a:r>
          </a:p>
          <a:p>
            <a:pPr marL="171450" indent="-171450">
              <a:buFont typeface="Arial" charset="0"/>
              <a:buChar char="•"/>
            </a:pPr>
            <a:r>
              <a:rPr lang="en-US" baseline="0" dirty="0" smtClean="0"/>
              <a:t>Containers allow us to utilize our resources better. We can pack 20-30 containers onto a host easily, which keeps our costs down significantly.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3104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2730500" y="3482770"/>
            <a:ext cx="3683000" cy="433387"/>
          </a:xfrm>
        </p:spPr>
        <p:txBody>
          <a:bodyPr>
            <a:normAutofit/>
          </a:bodyPr>
          <a:lstStyle>
            <a:lvl1pPr marL="0" indent="0" algn="ctr">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2730500" y="3863771"/>
            <a:ext cx="3683000" cy="369888"/>
          </a:xfrm>
        </p:spPr>
        <p:txBody>
          <a:bodyPr>
            <a:normAutofit/>
          </a:bodyPr>
          <a:lstStyle>
            <a:lvl1pPr marL="0" indent="0" algn="ctr">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909506" y="1749415"/>
            <a:ext cx="7324988" cy="744537"/>
          </a:xfrm>
        </p:spPr>
        <p:txBody>
          <a:bodyPr>
            <a:noAutofit/>
          </a:bodyPr>
          <a:lstStyle>
            <a:lvl1pPr marL="0" indent="0" algn="ctr">
              <a:buNone/>
              <a:defRPr sz="4000" b="1" baseline="0"/>
            </a:lvl1pPr>
          </a:lstStyle>
          <a:p>
            <a:pPr lvl="0"/>
            <a:r>
              <a:rPr lang="en-US" dirty="0" smtClean="0"/>
              <a:t>Session Title</a:t>
            </a:r>
            <a:endParaRPr lang="en-US" dirty="0"/>
          </a:p>
        </p:txBody>
      </p:sp>
      <p:sp>
        <p:nvSpPr>
          <p:cNvPr id="12" name="Text Placeholder 11"/>
          <p:cNvSpPr>
            <a:spLocks noGrp="1"/>
          </p:cNvSpPr>
          <p:nvPr>
            <p:ph type="body" sz="quarter" idx="13" hasCustomPrompt="1"/>
          </p:nvPr>
        </p:nvSpPr>
        <p:spPr>
          <a:xfrm>
            <a:off x="1551209" y="2499762"/>
            <a:ext cx="6041582" cy="487849"/>
          </a:xfrm>
        </p:spPr>
        <p:txBody>
          <a:bodyPr/>
          <a:lstStyle>
            <a:lvl1pPr marL="0" indent="0" algn="ctr">
              <a:buNone/>
              <a:defRPr/>
            </a:lvl1pPr>
          </a:lstStyle>
          <a:p>
            <a:pPr lvl="0"/>
            <a:r>
              <a:rPr lang="en-US" dirty="0" smtClean="0"/>
              <a:t>Subtitle</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bg1">
                    <a:lumMod val="75000"/>
                  </a:schemeClr>
                </a:solidFill>
              </a:rPr>
              <a:t>© 2015, Amazon Web Services, Inc. or its Affiliates. All rights reserved.</a:t>
            </a:r>
            <a:endParaRPr lang="en-US" sz="700" dirty="0">
              <a:solidFill>
                <a:schemeClr val="bg1">
                  <a:lumMod val="75000"/>
                </a:schemeClr>
              </a:solidFill>
            </a:endParaRPr>
          </a:p>
        </p:txBody>
      </p:sp>
      <p:sp>
        <p:nvSpPr>
          <p:cNvPr id="3" name="TextBox 2"/>
          <p:cNvSpPr txBox="1"/>
          <p:nvPr userDrawn="1"/>
        </p:nvSpPr>
        <p:spPr>
          <a:xfrm>
            <a:off x="8766256" y="2839590"/>
            <a:ext cx="184666" cy="369332"/>
          </a:xfrm>
          <a:prstGeom prst="rect">
            <a:avLst/>
          </a:prstGeom>
          <a:noFill/>
        </p:spPr>
        <p:txBody>
          <a:bodyPr wrap="none" rtlCol="0">
            <a:spAutoFit/>
          </a:bodyPr>
          <a:lstStyle/>
          <a:p>
            <a:endParaRPr lang="en-US" dirty="0"/>
          </a:p>
        </p:txBody>
      </p:sp>
      <p:pic>
        <p:nvPicPr>
          <p:cNvPr id="14" name="Picture 13" descr="375px-AWS_Logo_Web-Color.png"/>
          <p:cNvPicPr>
            <a:picLocks noChangeAspect="1"/>
          </p:cNvPicPr>
          <p:nvPr userDrawn="1"/>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8181521" y="4708274"/>
            <a:ext cx="778707" cy="311483"/>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730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6706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5402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hank You">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ext Placeholder 11"/>
          <p:cNvSpPr>
            <a:spLocks noGrp="1"/>
          </p:cNvSpPr>
          <p:nvPr>
            <p:ph type="body" sz="quarter" idx="10"/>
          </p:nvPr>
        </p:nvSpPr>
        <p:spPr>
          <a:xfrm>
            <a:off x="2730500" y="3294306"/>
            <a:ext cx="3683000" cy="433387"/>
          </a:xfrm>
        </p:spPr>
        <p:txBody>
          <a:bodyPr>
            <a:normAutofit/>
          </a:bodyPr>
          <a:lstStyle>
            <a:lvl1pPr marL="0" indent="0" algn="ctr">
              <a:buNone/>
              <a:defRPr sz="1600" baseline="0">
                <a:solidFill>
                  <a:schemeClr val="tx1"/>
                </a:solidFill>
              </a:defRPr>
            </a:lvl1pPr>
          </a:lstStyle>
          <a:p>
            <a:pPr lvl="0"/>
            <a:r>
              <a:rPr lang="en-US" smtClean="0"/>
              <a:t>Click to edit Master text styles</a:t>
            </a:r>
          </a:p>
        </p:txBody>
      </p:sp>
      <p:sp>
        <p:nvSpPr>
          <p:cNvPr id="6" name="TextBox 5"/>
          <p:cNvSpPr txBox="1"/>
          <p:nvPr userDrawn="1"/>
        </p:nvSpPr>
        <p:spPr>
          <a:xfrm>
            <a:off x="1709616" y="1882207"/>
            <a:ext cx="5724769" cy="707886"/>
          </a:xfrm>
          <a:prstGeom prst="rect">
            <a:avLst/>
          </a:prstGeom>
          <a:noFill/>
        </p:spPr>
        <p:txBody>
          <a:bodyPr wrap="square" rtlCol="0">
            <a:spAutoFit/>
          </a:bodyPr>
          <a:lstStyle/>
          <a:p>
            <a:pPr algn="ctr"/>
            <a:r>
              <a:rPr lang="en-US" sz="4000" b="1" dirty="0" smtClean="0">
                <a:solidFill>
                  <a:schemeClr val="tx1"/>
                </a:solidFill>
              </a:rPr>
              <a:t>Thank you!</a:t>
            </a:r>
            <a:endParaRPr lang="en-US" sz="4000" b="1" dirty="0">
              <a:solidFill>
                <a:schemeClr val="tx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Eval Reminder">
    <p:spTree>
      <p:nvGrpSpPr>
        <p:cNvPr id="1" name=""/>
        <p:cNvGrpSpPr/>
        <p:nvPr/>
      </p:nvGrpSpPr>
      <p:grpSpPr>
        <a:xfrm>
          <a:off x="0" y="0"/>
          <a:ext cx="0" cy="0"/>
          <a:chOff x="0" y="0"/>
          <a:chExt cx="0" cy="0"/>
        </a:xfrm>
      </p:grpSpPr>
      <p:sp>
        <p:nvSpPr>
          <p:cNvPr id="5" name="TextBox 4"/>
          <p:cNvSpPr txBox="1"/>
          <p:nvPr userDrawn="1"/>
        </p:nvSpPr>
        <p:spPr>
          <a:xfrm>
            <a:off x="1709616" y="2474872"/>
            <a:ext cx="5724769" cy="1138773"/>
          </a:xfrm>
          <a:prstGeom prst="rect">
            <a:avLst/>
          </a:prstGeom>
          <a:noFill/>
        </p:spPr>
        <p:txBody>
          <a:bodyPr wrap="square" rtlCol="0">
            <a:spAutoFit/>
          </a:bodyPr>
          <a:lstStyle/>
          <a:p>
            <a:pPr algn="ctr"/>
            <a:r>
              <a:rPr lang="en-US" sz="3400" b="1" dirty="0" smtClean="0">
                <a:solidFill>
                  <a:schemeClr val="tx1"/>
                </a:solidFill>
              </a:rPr>
              <a:t>Remember to complete your evaluations!</a:t>
            </a:r>
            <a:endParaRPr lang="en-US" sz="3400" b="1" dirty="0">
              <a:solidFill>
                <a:schemeClr val="tx1"/>
              </a:solidFill>
            </a:endParaRPr>
          </a:p>
        </p:txBody>
      </p:sp>
      <p:pic>
        <p:nvPicPr>
          <p:cNvPr id="4" name="Picture 3"/>
          <p:cNvPicPr>
            <a:picLocks noChangeAspect="1"/>
          </p:cNvPicPr>
          <p:nvPr userDrawn="1"/>
        </p:nvPicPr>
        <p:blipFill>
          <a:blip r:embed="rId2"/>
          <a:stretch>
            <a:fillRect/>
          </a:stretch>
        </p:blipFill>
        <p:spPr>
          <a:xfrm>
            <a:off x="3990323" y="795976"/>
            <a:ext cx="1150655" cy="1532574"/>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562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Related Sess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592" y="1009332"/>
            <a:ext cx="8205304" cy="3553926"/>
          </a:xfrm>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Related Sessions</a:t>
            </a:r>
            <a:endParaRPr lang="en-US" sz="2800" b="1" dirty="0">
              <a:solidFill>
                <a:schemeClr val="tx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5070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ession Pre-req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What to Expect</a:t>
            </a:r>
            <a:r>
              <a:rPr lang="en-US" sz="2800" b="1" baseline="0" dirty="0" smtClean="0">
                <a:solidFill>
                  <a:schemeClr val="tx1"/>
                </a:solidFill>
              </a:rPr>
              <a:t> from the Session</a:t>
            </a:r>
            <a:endParaRPr lang="en-US" sz="2800" b="1" dirty="0">
              <a:solidFill>
                <a:schemeClr val="tx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087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084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solidFill>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35998" y="1009332"/>
            <a:ext cx="8205304" cy="3651568"/>
          </a:xfrm>
        </p:spPr>
        <p:txBody>
          <a:bodyPr/>
          <a:lstStyle>
            <a:lvl1pPr marL="0" indent="0">
              <a:buNone/>
              <a:defRPr sz="2000" baseline="0">
                <a:solidFill>
                  <a:srgbClr val="3366FF"/>
                </a:solidFill>
                <a:latin typeface="Lucida Console"/>
                <a:cs typeface="Lucida Console"/>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smtClean="0"/>
              <a:t>; Syntax Test file for 68k Assembly code</a:t>
            </a:r>
          </a:p>
          <a:p>
            <a:pPr lvl="0"/>
            <a:r>
              <a:rPr lang="en-US" dirty="0" smtClean="0"/>
              <a:t>; Some comments about this file</a:t>
            </a:r>
          </a:p>
          <a:p>
            <a:pPr lvl="0"/>
            <a:r>
              <a:rPr lang="en-US" dirty="0" smtClean="0"/>
              <a:t>.D0 00000000</a:t>
            </a:r>
          </a:p>
          <a:p>
            <a:pPr lvl="0"/>
            <a:r>
              <a:rPr lang="en-US" dirty="0" smtClean="0"/>
              <a:t>MS 2100 00000002</a:t>
            </a:r>
          </a:p>
          <a:p>
            <a:pPr lvl="0"/>
            <a:r>
              <a:rPr lang="en-US" dirty="0" smtClean="0"/>
              <a:t>MM 2000;DI</a:t>
            </a:r>
          </a:p>
          <a:p>
            <a:pPr lvl="0"/>
            <a:r>
              <a:rPr lang="en-US" dirty="0" smtClean="0"/>
              <a:t>  LEA.L $002100,A1</a:t>
            </a:r>
          </a:p>
          <a:p>
            <a:pPr lvl="0"/>
            <a:r>
              <a:rPr lang="en-US" dirty="0" smtClean="0"/>
              <a:t>  MOVE.L #2, -(A1)</a:t>
            </a:r>
          </a:p>
          <a:p>
            <a:pPr lvl="0"/>
            <a:r>
              <a:rPr lang="en-US" dirty="0" smtClean="0"/>
              <a:t>  BSR $00002050</a:t>
            </a:r>
          </a:p>
          <a:p>
            <a:pPr lvl="0"/>
            <a:r>
              <a:rPr lang="en-US" dirty="0" smtClean="0"/>
              <a:t>MM 2050;DI</a:t>
            </a:r>
          </a:p>
          <a:p>
            <a:pPr lvl="0"/>
            <a:r>
              <a:rPr lang="en-US" dirty="0" smtClean="0"/>
              <a:t>  MOVE.L (A1)+,D1</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3696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tx1"/>
                </a:solidFill>
              </a:defRPr>
            </a:lvl1pPr>
          </a:lstStyle>
          <a:p>
            <a:r>
              <a:rPr lang="en-US" smtClean="0"/>
              <a:t>Click to edit Master title style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248375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3351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0128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263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02505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311777"/>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76" r:id="rId3"/>
    <p:sldLayoutId id="2147483692" r:id="rId4"/>
    <p:sldLayoutId id="2147483677" r:id="rId5"/>
    <p:sldLayoutId id="2147483678" r:id="rId6"/>
    <p:sldLayoutId id="2147483679" r:id="rId7"/>
    <p:sldLayoutId id="2147483689" r:id="rId8"/>
    <p:sldLayoutId id="2147483690" r:id="rId9"/>
    <p:sldLayoutId id="2147483691" r:id="rId10"/>
    <p:sldLayoutId id="2147483680" r:id="rId11"/>
    <p:sldLayoutId id="2147483686" r:id="rId12"/>
    <p:sldLayoutId id="2147483681" r:id="rId13"/>
    <p:sldLayoutId id="2147483687" r:id="rId14"/>
    <p:sldLayoutId id="2147483693" r:id="rId15"/>
    <p:sldLayoutId id="2147483694" r:id="rId16"/>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12factor.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8.png"/><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jholmes" TargetMode="External"/><Relationship Id="rId4" Type="http://schemas.openxmlformats.org/officeDocument/2006/relationships/hyperlink" Target="https://github.com/phobologic" TargetMode="External"/><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8.png"/><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remind101/conveyo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 Id="rId1" Type="http://schemas.openxmlformats.org/officeDocument/2006/relationships/slideLayout" Target="../slideLayouts/slideLayout11.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Eric Holmes &amp; Michael Barrett, Remind</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err="1" smtClean="0"/>
              <a:t>Docker</a:t>
            </a:r>
            <a:r>
              <a:rPr lang="en-US" dirty="0" smtClean="0"/>
              <a:t> &amp; ECS in Production</a:t>
            </a:r>
            <a:endParaRPr lang="en-US" dirty="0"/>
          </a:p>
        </p:txBody>
      </p:sp>
      <p:sp>
        <p:nvSpPr>
          <p:cNvPr id="5" name="Text Placeholder 4"/>
          <p:cNvSpPr>
            <a:spLocks noGrp="1"/>
          </p:cNvSpPr>
          <p:nvPr>
            <p:ph type="body" sz="quarter" idx="13"/>
          </p:nvPr>
        </p:nvSpPr>
        <p:spPr/>
        <p:txBody>
          <a:bodyPr/>
          <a:lstStyle/>
          <a:p>
            <a:r>
              <a:rPr lang="en-US" dirty="0" smtClean="0"/>
              <a:t>How We Migrated Our Infrastructure from </a:t>
            </a:r>
            <a:r>
              <a:rPr lang="en-US" dirty="0" err="1" smtClean="0"/>
              <a:t>Heroku</a:t>
            </a:r>
            <a:r>
              <a:rPr lang="en-US" dirty="0" smtClean="0"/>
              <a:t> to AWS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527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Building an </a:t>
            </a:r>
            <a:r>
              <a:rPr lang="en-US" dirty="0" smtClean="0"/>
              <a:t>Empire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05060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Easy to operate</a:t>
            </a:r>
          </a:p>
          <a:p>
            <a:pPr marL="342900" indent="-342900">
              <a:buFont typeface="Arial" charset="0"/>
              <a:buChar char="•"/>
            </a:pPr>
            <a:r>
              <a:rPr lang="en-US" dirty="0" smtClean="0"/>
              <a:t>Open Source</a:t>
            </a:r>
          </a:p>
          <a:p>
            <a:pPr marL="342900" indent="-342900">
              <a:buFont typeface="Arial" charset="0"/>
              <a:buChar char="•"/>
            </a:pPr>
            <a:r>
              <a:rPr lang="en-US" dirty="0" smtClean="0"/>
              <a:t>Support 12 factor stateless apps (</a:t>
            </a:r>
            <a:r>
              <a:rPr lang="en-US" dirty="0" smtClean="0">
                <a:hlinkClick r:id="rId3"/>
              </a:rPr>
              <a:t>12factor.net</a:t>
            </a:r>
            <a:r>
              <a:rPr lang="en-US" dirty="0" smtClean="0"/>
              <a:t>)</a:t>
            </a:r>
          </a:p>
          <a:p>
            <a:pPr marL="342900" indent="-342900">
              <a:buFont typeface="Arial" charset="0"/>
              <a:buChar char="•"/>
            </a:pPr>
            <a:r>
              <a:rPr lang="en-US" dirty="0" smtClean="0"/>
              <a:t>Swappable scheduling back-ends</a:t>
            </a:r>
          </a:p>
          <a:p>
            <a:pPr marL="342900" indent="-342900">
              <a:buFont typeface="Arial" charset="0"/>
              <a:buChar char="•"/>
            </a:pPr>
            <a:r>
              <a:rPr lang="en-US" dirty="0" smtClean="0"/>
              <a:t>Stability!</a:t>
            </a:r>
          </a:p>
          <a:p>
            <a:pPr marL="342900" indent="-342900">
              <a:buFont typeface="Arial" charset="0"/>
              <a:buChar char="•"/>
            </a:pPr>
            <a:r>
              <a:rPr lang="en-US" dirty="0" err="1" smtClean="0"/>
              <a:t>Docker</a:t>
            </a:r>
            <a:r>
              <a:rPr lang="en-US" dirty="0" smtClean="0"/>
              <a:t> images as a unit of deployment</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04526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PaaS</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 Plane</a:t>
            </a:r>
            <a:endParaRPr lang="en-US" b="1" dirty="0"/>
          </a:p>
        </p:txBody>
      </p:sp>
      <p:pic>
        <p:nvPicPr>
          <p:cNvPr id="6" name="Picture 5"/>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770397" y="2206689"/>
            <a:ext cx="1576873" cy="1576873"/>
          </a:xfrm>
          <a:prstGeom prst="rect">
            <a:avLst/>
          </a:prstGeom>
        </p:spPr>
      </p:pic>
      <p:pic>
        <p:nvPicPr>
          <p:cNvPr id="7" name="Picture 6"/>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543368" y="2192694"/>
            <a:ext cx="1604865" cy="1604865"/>
          </a:xfrm>
          <a:prstGeom prst="rect">
            <a:avLst/>
          </a:prstGeom>
        </p:spPr>
      </p:pic>
      <p:pic>
        <p:nvPicPr>
          <p:cNvPr id="8" name="Picture 7"/>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439945" y="1982753"/>
            <a:ext cx="2024743" cy="2024743"/>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0358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Cluster Management</a:t>
            </a:r>
            <a:endParaRPr lang="en-US" dirty="0"/>
          </a:p>
        </p:txBody>
      </p:sp>
      <p:pic>
        <p:nvPicPr>
          <p:cNvPr id="9" name="Picture 8"/>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434788" y="1841734"/>
            <a:ext cx="2009306" cy="2009306"/>
          </a:xfrm>
          <a:prstGeom prst="rect">
            <a:avLst/>
          </a:prstGeom>
        </p:spPr>
      </p:pic>
      <p:pic>
        <p:nvPicPr>
          <p:cNvPr id="6" name="Picture 5"/>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482341" y="2137260"/>
            <a:ext cx="1418253" cy="1418253"/>
          </a:xfrm>
          <a:prstGeom prst="rect">
            <a:avLst/>
          </a:prstGeom>
        </p:spPr>
      </p:pic>
      <p:cxnSp>
        <p:nvCxnSpPr>
          <p:cNvPr id="8" name="Straight Arrow Connector 7"/>
          <p:cNvCxnSpPr>
            <a:stCxn id="6" idx="3"/>
            <a:endCxn id="9" idx="1"/>
          </p:cNvCxnSpPr>
          <p:nvPr/>
        </p:nvCxnSpPr>
        <p:spPr>
          <a:xfrm>
            <a:off x="1900594" y="2846387"/>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453427" y="2846386"/>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978288" y="2137260"/>
            <a:ext cx="1418253" cy="1418253"/>
          </a:xfrm>
          <a:prstGeom prst="rect">
            <a:avLst/>
          </a:prstGeom>
        </p:spPr>
      </p:pic>
      <p:sp>
        <p:nvSpPr>
          <p:cNvPr id="11" name="TextBox 10"/>
          <p:cNvSpPr txBox="1"/>
          <p:nvPr/>
        </p:nvSpPr>
        <p:spPr>
          <a:xfrm>
            <a:off x="2351315" y="2509935"/>
            <a:ext cx="607859" cy="369332"/>
          </a:xfrm>
          <a:prstGeom prst="rect">
            <a:avLst/>
          </a:prstGeom>
          <a:noFill/>
        </p:spPr>
        <p:txBody>
          <a:bodyPr wrap="none" rtlCol="0">
            <a:spAutoFit/>
          </a:bodyPr>
          <a:lstStyle/>
          <a:p>
            <a:r>
              <a:rPr lang="en-US" dirty="0" smtClean="0"/>
              <a:t>Join</a:t>
            </a:r>
            <a:endParaRPr lang="en-US" dirty="0"/>
          </a:p>
        </p:txBody>
      </p:sp>
      <p:sp>
        <p:nvSpPr>
          <p:cNvPr id="15" name="TextBox 14"/>
          <p:cNvSpPr txBox="1"/>
          <p:nvPr/>
        </p:nvSpPr>
        <p:spPr>
          <a:xfrm>
            <a:off x="5805695" y="2509935"/>
            <a:ext cx="813043" cy="369332"/>
          </a:xfrm>
          <a:prstGeom prst="rect">
            <a:avLst/>
          </a:prstGeom>
          <a:noFill/>
        </p:spPr>
        <p:txBody>
          <a:bodyPr wrap="none" rtlCol="0">
            <a:spAutoFit/>
          </a:bodyPr>
          <a:lstStyle/>
          <a:p>
            <a:r>
              <a:rPr lang="en-US" smtClean="0"/>
              <a:t>Leave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1166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pic>
        <p:nvPicPr>
          <p:cNvPr id="3" name="Picture 2"/>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271036" y="2435292"/>
            <a:ext cx="1175658" cy="783772"/>
          </a:xfrm>
          <a:prstGeom prst="rect">
            <a:avLst/>
          </a:prstGeom>
        </p:spPr>
      </p:pic>
      <p:pic>
        <p:nvPicPr>
          <p:cNvPr id="4" name="Picture 3"/>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812864" y="2209932"/>
            <a:ext cx="1234492" cy="1234492"/>
          </a:xfrm>
          <a:prstGeom prst="rect">
            <a:avLst/>
          </a:prstGeom>
        </p:spPr>
      </p:pic>
      <p:pic>
        <p:nvPicPr>
          <p:cNvPr id="5" name="Picture 4"/>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239328" y="2080729"/>
            <a:ext cx="1492898" cy="1492898"/>
          </a:xfrm>
          <a:prstGeom prst="rect">
            <a:avLst/>
          </a:prstGeom>
        </p:spPr>
      </p:pic>
      <p:cxnSp>
        <p:nvCxnSpPr>
          <p:cNvPr id="10" name="Straight Arrow Connector 9"/>
          <p:cNvCxnSpPr>
            <a:endCxn id="4" idx="1"/>
          </p:cNvCxnSpPr>
          <p:nvPr/>
        </p:nvCxnSpPr>
        <p:spPr>
          <a:xfrm>
            <a:off x="2621902" y="2827178"/>
            <a:ext cx="11909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4" idx="3"/>
            <a:endCxn id="5" idx="1"/>
          </p:cNvCxnSpPr>
          <p:nvPr/>
        </p:nvCxnSpPr>
        <p:spPr>
          <a:xfrm>
            <a:off x="5047356" y="2827178"/>
            <a:ext cx="11919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609560" y="2361883"/>
            <a:ext cx="1172117" cy="369332"/>
          </a:xfrm>
          <a:prstGeom prst="rect">
            <a:avLst/>
          </a:prstGeom>
          <a:noFill/>
        </p:spPr>
        <p:txBody>
          <a:bodyPr wrap="none" rtlCol="0">
            <a:spAutoFit/>
          </a:bodyPr>
          <a:lstStyle/>
          <a:p>
            <a:pPr algn="ctr"/>
            <a:r>
              <a:rPr lang="en-US" dirty="0" smtClean="0"/>
              <a:t>Find Host</a:t>
            </a:r>
            <a:endParaRPr lang="en-US" dirty="0"/>
          </a:p>
        </p:txBody>
      </p:sp>
      <p:sp>
        <p:nvSpPr>
          <p:cNvPr id="19" name="TextBox 18"/>
          <p:cNvSpPr txBox="1"/>
          <p:nvPr/>
        </p:nvSpPr>
        <p:spPr>
          <a:xfrm>
            <a:off x="5112670" y="2361883"/>
            <a:ext cx="1043877" cy="369332"/>
          </a:xfrm>
          <a:prstGeom prst="rect">
            <a:avLst/>
          </a:prstGeom>
          <a:noFill/>
        </p:spPr>
        <p:txBody>
          <a:bodyPr wrap="none" rtlCol="0">
            <a:spAutoFit/>
          </a:bodyPr>
          <a:lstStyle/>
          <a:p>
            <a:pPr algn="ctr"/>
            <a:r>
              <a:rPr lang="en-US" dirty="0" smtClean="0"/>
              <a:t>Run Job</a:t>
            </a:r>
            <a:endParaRPr lang="en-US" dirty="0"/>
          </a:p>
        </p:txBody>
      </p:sp>
      <p:sp>
        <p:nvSpPr>
          <p:cNvPr id="21" name="TextBox 20"/>
          <p:cNvSpPr txBox="1"/>
          <p:nvPr/>
        </p:nvSpPr>
        <p:spPr>
          <a:xfrm>
            <a:off x="3902334" y="3573627"/>
            <a:ext cx="1018227" cy="646331"/>
          </a:xfrm>
          <a:prstGeom prst="rect">
            <a:avLst/>
          </a:prstGeom>
          <a:noFill/>
        </p:spPr>
        <p:txBody>
          <a:bodyPr wrap="none" rtlCol="0">
            <a:spAutoFit/>
          </a:bodyPr>
          <a:lstStyle/>
          <a:p>
            <a:pPr algn="ctr"/>
            <a:r>
              <a:rPr lang="en-US" dirty="0" smtClean="0"/>
              <a:t>CPU/</a:t>
            </a:r>
          </a:p>
          <a:p>
            <a:pPr algn="ctr"/>
            <a:r>
              <a:rPr lang="en-US" dirty="0" smtClean="0"/>
              <a:t>Memory</a:t>
            </a:r>
            <a:endParaRPr lang="en-US" dirty="0"/>
          </a:p>
        </p:txBody>
      </p:sp>
      <p:sp>
        <p:nvSpPr>
          <p:cNvPr id="6" name="TextBox 5"/>
          <p:cNvSpPr txBox="1"/>
          <p:nvPr/>
        </p:nvSpPr>
        <p:spPr>
          <a:xfrm>
            <a:off x="1261754" y="3185636"/>
            <a:ext cx="1184940" cy="369332"/>
          </a:xfrm>
          <a:prstGeom prst="rect">
            <a:avLst/>
          </a:prstGeom>
          <a:noFill/>
        </p:spPr>
        <p:txBody>
          <a:bodyPr wrap="none" rtlCol="0">
            <a:spAutoFit/>
          </a:bodyPr>
          <a:lstStyle/>
          <a:p>
            <a:r>
              <a:rPr lang="en-US" smtClean="0"/>
              <a:t>Container</a:t>
            </a:r>
            <a:endParaRPr lang="en-US"/>
          </a:p>
        </p:txBody>
      </p:sp>
      <p:sp>
        <p:nvSpPr>
          <p:cNvPr id="7" name="TextBox 6"/>
          <p:cNvSpPr txBox="1"/>
          <p:nvPr/>
        </p:nvSpPr>
        <p:spPr>
          <a:xfrm>
            <a:off x="6527959" y="3573627"/>
            <a:ext cx="915635" cy="369332"/>
          </a:xfrm>
          <a:prstGeom prst="rect">
            <a:avLst/>
          </a:prstGeom>
          <a:noFill/>
        </p:spPr>
        <p:txBody>
          <a:bodyPr wrap="none" rtlCol="0">
            <a:spAutoFit/>
          </a:bodyPr>
          <a:lstStyle/>
          <a:p>
            <a:r>
              <a:rPr lang="en-US" dirty="0" smtClean="0"/>
              <a:t>Cluster</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21938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sp>
        <p:nvSpPr>
          <p:cNvPr id="3" name="Content Placeholder 2"/>
          <p:cNvSpPr>
            <a:spLocks noGrp="1"/>
          </p:cNvSpPr>
          <p:nvPr>
            <p:ph idx="1"/>
          </p:nvPr>
        </p:nvSpPr>
        <p:spPr/>
        <p:txBody>
          <a:bodyPr/>
          <a:lstStyle/>
          <a:p>
            <a:r>
              <a:rPr lang="en-US" dirty="0"/>
              <a:t>t</a:t>
            </a:r>
            <a:r>
              <a:rPr lang="en-US" dirty="0" smtClean="0"/>
              <a:t>ype App []Process</a:t>
            </a:r>
          </a:p>
          <a:p>
            <a:endParaRPr lang="en-US" dirty="0" smtClean="0"/>
          </a:p>
          <a:p>
            <a:r>
              <a:rPr lang="en-US" dirty="0"/>
              <a:t>t</a:t>
            </a:r>
            <a:r>
              <a:rPr lang="en-US" dirty="0" smtClean="0"/>
              <a:t>ype Scheduler interface {</a:t>
            </a:r>
          </a:p>
          <a:p>
            <a:r>
              <a:rPr lang="en-US" dirty="0"/>
              <a:t> </a:t>
            </a:r>
            <a:r>
              <a:rPr lang="en-US" dirty="0" smtClean="0"/>
              <a:t>   Run(App)</a:t>
            </a:r>
          </a:p>
          <a:p>
            <a:r>
              <a:rPr lang="en-US" dirty="0"/>
              <a:t> </a:t>
            </a:r>
            <a:r>
              <a:rPr lang="en-US" dirty="0" smtClean="0"/>
              <a:t>   Remove(App)</a:t>
            </a:r>
          </a:p>
          <a:p>
            <a:r>
              <a:rPr lang="en-US" dirty="0"/>
              <a:t> </a:t>
            </a:r>
            <a:r>
              <a:rPr lang="en-US" dirty="0" smtClean="0"/>
              <a:t>   Scale(Process)</a:t>
            </a:r>
          </a:p>
          <a:p>
            <a:r>
              <a:rPr lang="en-US" dirty="0"/>
              <a:t> </a:t>
            </a:r>
            <a:r>
              <a:rPr lang="en-US" dirty="0" smtClean="0"/>
              <a:t>   Tasks(App</a:t>
            </a:r>
            <a:r>
              <a:rPr lang="en-US" dirty="0"/>
              <a:t>) </a:t>
            </a:r>
            <a:r>
              <a:rPr lang="en-US" dirty="0" smtClean="0"/>
              <a:t>[]Task</a:t>
            </a:r>
          </a:p>
          <a:p>
            <a:r>
              <a:rPr lang="en-US" dirty="0"/>
              <a:t> </a:t>
            </a:r>
            <a:r>
              <a:rPr lang="en-US" dirty="0" smtClean="0"/>
              <a:t>   Stop(Task)</a:t>
            </a:r>
          </a:p>
          <a:p>
            <a:r>
              <a:rPr lang="en-US" dirty="0" smtClean="0"/>
              <a:t>}</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35493620"/>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V1</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a:t>Control </a:t>
            </a:r>
            <a:r>
              <a:rPr lang="en-US" b="1" dirty="0" smtClean="0"/>
              <a:t>Plane</a:t>
            </a:r>
            <a:endParaRPr lang="en-US" b="1" dirty="0"/>
          </a:p>
        </p:txBody>
      </p:sp>
      <p:pic>
        <p:nvPicPr>
          <p:cNvPr id="9" name="Picture 8"/>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93631" y="2332653"/>
            <a:ext cx="865203" cy="1119674"/>
          </a:xfrm>
          <a:prstGeom prst="rect">
            <a:avLst/>
          </a:prstGeom>
        </p:spPr>
      </p:pic>
      <p:sp>
        <p:nvSpPr>
          <p:cNvPr id="10" name="TextBox 9"/>
          <p:cNvSpPr txBox="1"/>
          <p:nvPr/>
        </p:nvSpPr>
        <p:spPr>
          <a:xfrm>
            <a:off x="1558834" y="2612571"/>
            <a:ext cx="896399" cy="369332"/>
          </a:xfrm>
          <a:prstGeom prst="rect">
            <a:avLst/>
          </a:prstGeom>
          <a:noFill/>
        </p:spPr>
        <p:txBody>
          <a:bodyPr wrap="none" rtlCol="0">
            <a:spAutoFit/>
          </a:bodyPr>
          <a:lstStyle/>
          <a:p>
            <a:r>
              <a:rPr lang="en-US" dirty="0" smtClean="0"/>
              <a:t>+ Fleet</a:t>
            </a:r>
            <a:endParaRPr lang="en-US" dirty="0"/>
          </a:p>
        </p:txBody>
      </p:sp>
      <p:pic>
        <p:nvPicPr>
          <p:cNvPr id="11" name="Picture 10"/>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786989" y="2602676"/>
            <a:ext cx="1304903" cy="275253"/>
          </a:xfrm>
          <a:prstGeom prst="rect">
            <a:avLst/>
          </a:prstGeom>
        </p:spPr>
      </p:pic>
      <p:sp>
        <p:nvSpPr>
          <p:cNvPr id="12" name="TextBox 11"/>
          <p:cNvSpPr txBox="1"/>
          <p:nvPr/>
        </p:nvSpPr>
        <p:spPr>
          <a:xfrm>
            <a:off x="3064704" y="2953911"/>
            <a:ext cx="2749471" cy="369332"/>
          </a:xfrm>
          <a:prstGeom prst="rect">
            <a:avLst/>
          </a:prstGeom>
          <a:noFill/>
        </p:spPr>
        <p:txBody>
          <a:bodyPr wrap="none" rtlCol="0">
            <a:spAutoFit/>
          </a:bodyPr>
          <a:lstStyle/>
          <a:p>
            <a:r>
              <a:rPr lang="en-US" dirty="0" err="1"/>
              <a:t>e</a:t>
            </a:r>
            <a:r>
              <a:rPr lang="en-US" dirty="0" err="1" smtClean="0"/>
              <a:t>tcd</a:t>
            </a:r>
            <a:r>
              <a:rPr lang="en-US" dirty="0" smtClean="0"/>
              <a:t> + </a:t>
            </a:r>
            <a:r>
              <a:rPr lang="en-US" dirty="0" err="1" smtClean="0"/>
              <a:t>registrator</a:t>
            </a:r>
            <a:r>
              <a:rPr lang="en-US" dirty="0" smtClean="0"/>
              <a:t> + </a:t>
            </a:r>
            <a:r>
              <a:rPr lang="en-US" dirty="0" err="1" smtClean="0"/>
              <a:t>confd</a:t>
            </a:r>
            <a:endParaRPr lang="en-US" dirty="0"/>
          </a:p>
        </p:txBody>
      </p:sp>
      <p:sp>
        <p:nvSpPr>
          <p:cNvPr id="15" name="TextBox 14"/>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hk</a:t>
            </a:r>
            <a:r>
              <a:rPr lang="en-US" dirty="0" smtClean="0"/>
              <a:t> CLI</a:t>
            </a:r>
            <a:endParaRPr lang="en-US" dirty="0"/>
          </a:p>
        </p:txBody>
      </p:sp>
      <p:pic>
        <p:nvPicPr>
          <p:cNvPr id="17" name="Picture 16"/>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596090" y="2698422"/>
            <a:ext cx="1552775" cy="1552775"/>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21009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Managed cluster manager and scheduler</a:t>
            </a:r>
          </a:p>
          <a:p>
            <a:pPr marL="342900" indent="-342900">
              <a:buFont typeface="Arial" charset="0"/>
              <a:buChar char="•"/>
            </a:pPr>
            <a:r>
              <a:rPr lang="en-US" dirty="0" smtClean="0"/>
              <a:t>Supports </a:t>
            </a:r>
            <a:r>
              <a:rPr lang="en-US" dirty="0" err="1" smtClean="0"/>
              <a:t>Docker</a:t>
            </a:r>
            <a:endParaRPr lang="en-US" dirty="0" smtClean="0"/>
          </a:p>
          <a:p>
            <a:pPr marL="342900" indent="-342900">
              <a:buFont typeface="Arial" charset="0"/>
              <a:buChar char="•"/>
            </a:pPr>
            <a:r>
              <a:rPr lang="en-US" dirty="0" smtClean="0"/>
              <a:t>Built-in service scheduler</a:t>
            </a:r>
          </a:p>
          <a:p>
            <a:pPr marL="342900" indent="-342900">
              <a:buFont typeface="Arial" charset="0"/>
              <a:buChar char="•"/>
            </a:pPr>
            <a:r>
              <a:rPr lang="en-US" dirty="0" smtClean="0"/>
              <a:t>Integrates with ELB</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13969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 :: Resources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Clusters</a:t>
            </a:r>
          </a:p>
          <a:p>
            <a:pPr marL="342900" indent="-342900">
              <a:buFont typeface="Arial" charset="0"/>
              <a:buChar char="•"/>
            </a:pPr>
            <a:r>
              <a:rPr lang="en-US" dirty="0" smtClean="0"/>
              <a:t>Task Definitions</a:t>
            </a:r>
          </a:p>
          <a:p>
            <a:pPr marL="342900" indent="-342900">
              <a:buFont typeface="Arial" charset="0"/>
              <a:buChar char="•"/>
            </a:pPr>
            <a:r>
              <a:rPr lang="en-US" dirty="0" smtClean="0"/>
              <a:t>Tasks</a:t>
            </a:r>
          </a:p>
          <a:p>
            <a:pPr marL="342900" indent="-342900">
              <a:buFont typeface="Arial" charset="0"/>
              <a:buChar char="•"/>
            </a:pPr>
            <a:r>
              <a:rPr lang="en-US" dirty="0" smtClean="0"/>
              <a:t>Services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57709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Scheduler Interface</a:t>
            </a:r>
            <a:endParaRPr lang="en-US" dirty="0"/>
          </a:p>
        </p:txBody>
      </p:sp>
      <p:sp>
        <p:nvSpPr>
          <p:cNvPr id="3" name="Content Placeholder 2"/>
          <p:cNvSpPr>
            <a:spLocks noGrp="1"/>
          </p:cNvSpPr>
          <p:nvPr>
            <p:ph sz="half" idx="2"/>
          </p:nvPr>
        </p:nvSpPr>
        <p:spPr/>
        <p:txBody>
          <a:bodyPr/>
          <a:lstStyle/>
          <a:p>
            <a:endParaRPr lang="en-US" dirty="0" smtClean="0"/>
          </a:p>
          <a:p>
            <a:r>
              <a:rPr lang="en-US" dirty="0" smtClean="0"/>
              <a:t>Run(App)</a:t>
            </a:r>
          </a:p>
          <a:p>
            <a:endParaRPr lang="en-US" dirty="0" smtClean="0"/>
          </a:p>
          <a:p>
            <a:r>
              <a:rPr lang="en-US" dirty="0" smtClean="0"/>
              <a:t>Remove(App)</a:t>
            </a:r>
          </a:p>
          <a:p>
            <a:r>
              <a:rPr lang="en-US" dirty="0" smtClean="0"/>
              <a:t>Scale(Process)</a:t>
            </a:r>
          </a:p>
          <a:p>
            <a:r>
              <a:rPr lang="en-US" dirty="0" smtClean="0"/>
              <a:t>Tasks(App) []Task</a:t>
            </a:r>
          </a:p>
          <a:p>
            <a:r>
              <a:rPr lang="en-US" dirty="0" smtClean="0"/>
              <a:t>Stop(Task)</a:t>
            </a:r>
            <a:endParaRPr lang="en-US" dirty="0"/>
          </a:p>
        </p:txBody>
      </p:sp>
      <p:sp>
        <p:nvSpPr>
          <p:cNvPr id="4" name="Title 3"/>
          <p:cNvSpPr>
            <a:spLocks noGrp="1"/>
          </p:cNvSpPr>
          <p:nvPr>
            <p:ph type="title"/>
          </p:nvPr>
        </p:nvSpPr>
        <p:spPr/>
        <p:txBody>
          <a:bodyPr/>
          <a:lstStyle/>
          <a:p>
            <a:r>
              <a:rPr lang="en-US" dirty="0" smtClean="0"/>
              <a:t>ECS Scheduler Implementation</a:t>
            </a:r>
            <a:endParaRPr lang="en-US" dirty="0"/>
          </a:p>
        </p:txBody>
      </p:sp>
      <p:sp>
        <p:nvSpPr>
          <p:cNvPr id="5" name="Text Placeholder 4"/>
          <p:cNvSpPr>
            <a:spLocks noGrp="1"/>
          </p:cNvSpPr>
          <p:nvPr>
            <p:ph type="body" sz="quarter" idx="3"/>
          </p:nvPr>
        </p:nvSpPr>
        <p:spPr/>
        <p:txBody>
          <a:bodyPr/>
          <a:lstStyle/>
          <a:p>
            <a:r>
              <a:rPr lang="en-US" dirty="0" smtClean="0"/>
              <a:t>ECS API</a:t>
            </a:r>
            <a:endParaRPr lang="en-US" dirty="0"/>
          </a:p>
        </p:txBody>
      </p:sp>
      <p:sp>
        <p:nvSpPr>
          <p:cNvPr id="6" name="Content Placeholder 5"/>
          <p:cNvSpPr>
            <a:spLocks noGrp="1"/>
          </p:cNvSpPr>
          <p:nvPr>
            <p:ph sz="quarter" idx="4"/>
          </p:nvPr>
        </p:nvSpPr>
        <p:spPr/>
        <p:txBody>
          <a:bodyPr/>
          <a:lstStyle/>
          <a:p>
            <a:endParaRPr lang="en-US" dirty="0" smtClean="0"/>
          </a:p>
          <a:p>
            <a:r>
              <a:rPr lang="en-US" dirty="0" err="1" smtClean="0"/>
              <a:t>RegisterTaskDefinition</a:t>
            </a:r>
            <a:r>
              <a:rPr lang="en-US" dirty="0" smtClean="0"/>
              <a:t> -&gt; </a:t>
            </a:r>
            <a:r>
              <a:rPr lang="en-US" dirty="0" err="1" smtClean="0"/>
              <a:t>CreateService</a:t>
            </a:r>
            <a:r>
              <a:rPr lang="en-US" dirty="0" smtClean="0"/>
              <a:t>/</a:t>
            </a:r>
            <a:r>
              <a:rPr lang="en-US" dirty="0" err="1" smtClean="0"/>
              <a:t>UpdateService</a:t>
            </a:r>
            <a:endParaRPr lang="en-US" dirty="0" smtClean="0"/>
          </a:p>
          <a:p>
            <a:r>
              <a:rPr lang="en-US" dirty="0" err="1" smtClean="0"/>
              <a:t>DeleteService</a:t>
            </a:r>
            <a:endParaRPr lang="en-US" dirty="0" smtClean="0"/>
          </a:p>
          <a:p>
            <a:r>
              <a:rPr lang="en-US" dirty="0" err="1" smtClean="0"/>
              <a:t>UpdateService</a:t>
            </a:r>
            <a:endParaRPr lang="en-US" dirty="0" smtClean="0"/>
          </a:p>
          <a:p>
            <a:r>
              <a:rPr lang="en-US" dirty="0" err="1" smtClean="0"/>
              <a:t>ListTasks</a:t>
            </a:r>
            <a:endParaRPr lang="en-US" dirty="0" smtClean="0"/>
          </a:p>
          <a:p>
            <a:r>
              <a:rPr lang="en-US" dirty="0" err="1" smtClean="0"/>
              <a:t>StopTask</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8948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charset="0"/>
              <a:buChar char="•"/>
            </a:pPr>
            <a:r>
              <a:rPr lang="en-US" dirty="0" smtClean="0"/>
              <a:t>A brief introduction about why we decided to build an internal platform at Remind, and the lessons we learned along the way</a:t>
            </a:r>
          </a:p>
          <a:p>
            <a:pPr marL="342900" indent="-342900">
              <a:buFont typeface="Arial" charset="0"/>
              <a:buChar char="•"/>
            </a:pPr>
            <a:r>
              <a:rPr lang="en-US" dirty="0" smtClean="0"/>
              <a:t>An introduction to the open source </a:t>
            </a:r>
            <a:r>
              <a:rPr lang="en-US" dirty="0" err="1" smtClean="0"/>
              <a:t>PaaS</a:t>
            </a:r>
            <a:r>
              <a:rPr lang="en-US" dirty="0" smtClean="0"/>
              <a:t> we built called Empire, and how we’re leveraging Amazon EC2 Container Service</a:t>
            </a:r>
          </a:p>
          <a:p>
            <a:pPr marL="342900" indent="-342900">
              <a:buFont typeface="Arial" charset="0"/>
              <a:buChar char="•"/>
            </a:pPr>
            <a:r>
              <a:rPr lang="en-US" dirty="0" smtClean="0"/>
              <a:t>Demo</a:t>
            </a:r>
          </a:p>
          <a:p>
            <a:pPr marL="342900" indent="-342900">
              <a:buFont typeface="Arial" charset="0"/>
              <a:buChar char="•"/>
            </a:pPr>
            <a:r>
              <a:rPr lang="en-US" dirty="0" smtClean="0"/>
              <a:t>Q&amp;A</a:t>
            </a:r>
          </a:p>
          <a:p>
            <a:pPr marL="342900" indent="-342900">
              <a:buFont typeface="Arial" charset="0"/>
              <a:buChar char="•"/>
            </a:pP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7347756"/>
      </p:ext>
    </p:extLst>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 Plane</a:t>
            </a:r>
            <a:endParaRPr lang="en-US" b="1" dirty="0"/>
          </a:p>
        </p:txBody>
      </p:sp>
      <p:pic>
        <p:nvPicPr>
          <p:cNvPr id="9" name="Picture 8"/>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35103" y="1940767"/>
            <a:ext cx="1847461" cy="1847461"/>
          </a:xfrm>
          <a:prstGeom prst="rect">
            <a:avLst/>
          </a:prstGeom>
        </p:spPr>
      </p:pic>
      <p:sp>
        <p:nvSpPr>
          <p:cNvPr id="10" name="TextBox 9"/>
          <p:cNvSpPr txBox="1"/>
          <p:nvPr/>
        </p:nvSpPr>
        <p:spPr>
          <a:xfrm>
            <a:off x="1229255" y="2780522"/>
            <a:ext cx="659155" cy="369332"/>
          </a:xfrm>
          <a:prstGeom prst="rect">
            <a:avLst/>
          </a:prstGeom>
          <a:noFill/>
        </p:spPr>
        <p:txBody>
          <a:bodyPr wrap="none" rtlCol="0">
            <a:spAutoFit/>
          </a:bodyPr>
          <a:lstStyle/>
          <a:p>
            <a:r>
              <a:rPr lang="en-US" smtClean="0"/>
              <a:t>ECS</a:t>
            </a:r>
            <a:endParaRPr lang="en-US"/>
          </a:p>
        </p:txBody>
      </p:sp>
      <p:pic>
        <p:nvPicPr>
          <p:cNvPr id="11" name="Picture 10"/>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530703" y="1940767"/>
            <a:ext cx="1847461" cy="1847461"/>
          </a:xfrm>
          <a:prstGeom prst="rect">
            <a:avLst/>
          </a:prstGeom>
        </p:spPr>
      </p:pic>
      <p:sp>
        <p:nvSpPr>
          <p:cNvPr id="12" name="TextBox 11"/>
          <p:cNvSpPr txBox="1"/>
          <p:nvPr/>
        </p:nvSpPr>
        <p:spPr>
          <a:xfrm>
            <a:off x="4124855" y="2780522"/>
            <a:ext cx="620683" cy="369332"/>
          </a:xfrm>
          <a:prstGeom prst="rect">
            <a:avLst/>
          </a:prstGeom>
          <a:noFill/>
        </p:spPr>
        <p:txBody>
          <a:bodyPr wrap="none" rtlCol="0">
            <a:spAutoFit/>
          </a:bodyPr>
          <a:lstStyle/>
          <a:p>
            <a:r>
              <a:rPr lang="en-US" dirty="0" smtClean="0"/>
              <a:t>ELB</a:t>
            </a:r>
            <a:endParaRPr lang="en-US" dirty="0"/>
          </a:p>
        </p:txBody>
      </p:sp>
      <p:sp>
        <p:nvSpPr>
          <p:cNvPr id="13" name="TextBox 12"/>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emp</a:t>
            </a:r>
            <a:r>
              <a:rPr lang="en-US" dirty="0" smtClean="0"/>
              <a:t> CLI</a:t>
            </a:r>
            <a:endParaRPr lang="en-US" dirty="0"/>
          </a:p>
        </p:txBody>
      </p:sp>
      <p:pic>
        <p:nvPicPr>
          <p:cNvPr id="14" name="Picture 13"/>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596090" y="2698422"/>
            <a:ext cx="1552775" cy="1552775"/>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05604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6" name="Content Placeholder 5"/>
          <p:cNvSpPr>
            <a:spLocks noGrp="1"/>
          </p:cNvSpPr>
          <p:nvPr>
            <p:ph sz="half" idx="1"/>
          </p:nvPr>
        </p:nvSpPr>
        <p:spPr>
          <a:xfrm>
            <a:off x="337518" y="2121885"/>
            <a:ext cx="8204575" cy="1261395"/>
          </a:xfrm>
        </p:spPr>
        <p:txBody>
          <a:bodyPr>
            <a:noAutofit/>
          </a:bodyPr>
          <a:lstStyle/>
          <a:p>
            <a:pPr algn="ctr"/>
            <a:r>
              <a:rPr lang="en-US" sz="2800" i="1" dirty="0" smtClean="0"/>
              <a:t>An Open Source self hosted </a:t>
            </a:r>
            <a:r>
              <a:rPr lang="en-US" sz="2800" i="1" dirty="0" err="1" smtClean="0"/>
              <a:t>PaaS</a:t>
            </a:r>
            <a:r>
              <a:rPr lang="en-US" sz="2800" i="1" dirty="0" smtClean="0"/>
              <a:t> for running twelve-factor </a:t>
            </a:r>
            <a:r>
              <a:rPr lang="en-US" sz="2800" i="1" dirty="0" err="1" smtClean="0"/>
              <a:t>Docker</a:t>
            </a:r>
            <a:r>
              <a:rPr lang="en-US" sz="2800" i="1" dirty="0" smtClean="0"/>
              <a:t> apps backed by AWS services</a:t>
            </a:r>
            <a:endParaRPr lang="en-US" sz="2800" i="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45736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120174" y="901337"/>
            <a:ext cx="2033814" cy="1816173"/>
          </a:xfrm>
          <a:prstGeom prst="rect">
            <a:avLst/>
          </a:prstGeom>
        </p:spPr>
      </p:pic>
      <p:pic>
        <p:nvPicPr>
          <p:cNvPr id="5" name="Picture 4"/>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992517" y="2323265"/>
            <a:ext cx="788489" cy="788489"/>
          </a:xfrm>
          <a:prstGeom prst="rect">
            <a:avLst/>
          </a:prstGeom>
        </p:spPr>
      </p:pic>
      <p:sp>
        <p:nvSpPr>
          <p:cNvPr id="6" name="TextBox 5"/>
          <p:cNvSpPr txBox="1"/>
          <p:nvPr/>
        </p:nvSpPr>
        <p:spPr>
          <a:xfrm>
            <a:off x="3008082" y="3188643"/>
            <a:ext cx="2757358" cy="584775"/>
          </a:xfrm>
          <a:prstGeom prst="rect">
            <a:avLst/>
          </a:prstGeom>
          <a:noFill/>
        </p:spPr>
        <p:txBody>
          <a:bodyPr wrap="none" rtlCol="0">
            <a:spAutoFit/>
          </a:bodyPr>
          <a:lstStyle/>
          <a:p>
            <a:r>
              <a:rPr lang="en-US" sz="3200" dirty="0" smtClean="0"/>
              <a:t>Twelve-Factor</a:t>
            </a:r>
            <a:endParaRPr lang="en-US" sz="3200" dirty="0"/>
          </a:p>
        </p:txBody>
      </p:sp>
      <p:pic>
        <p:nvPicPr>
          <p:cNvPr id="7" name="Picture 6"/>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4846321" y="1556875"/>
            <a:ext cx="1612900" cy="6096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1676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Twelve-Factor Tenants</a:t>
            </a:r>
            <a:endParaRPr lang="en-US" dirty="0"/>
          </a:p>
        </p:txBody>
      </p:sp>
      <p:sp>
        <p:nvSpPr>
          <p:cNvPr id="3" name="Content Placeholder 2"/>
          <p:cNvSpPr>
            <a:spLocks noGrp="1"/>
          </p:cNvSpPr>
          <p:nvPr>
            <p:ph sz="half" idx="1"/>
          </p:nvPr>
        </p:nvSpPr>
        <p:spPr/>
        <p:txBody>
          <a:bodyPr/>
          <a:lstStyle/>
          <a:p>
            <a:pPr marL="514350" indent="-514350">
              <a:buClr>
                <a:schemeClr val="accent6"/>
              </a:buClr>
              <a:buFont typeface="+mj-lt"/>
              <a:buAutoNum type="romanUcPeriod"/>
            </a:pPr>
            <a:r>
              <a:rPr lang="en-US" sz="2400" i="1" dirty="0" smtClean="0"/>
              <a:t>Codebase</a:t>
            </a:r>
          </a:p>
          <a:p>
            <a:pPr marL="457200" indent="-457200">
              <a:buClr>
                <a:schemeClr val="accent6"/>
              </a:buClr>
              <a:buFont typeface="+mj-lt"/>
              <a:buAutoNum type="romanUcPeriod"/>
            </a:pPr>
            <a:r>
              <a:rPr lang="en-US" sz="2400" i="1" dirty="0" smtClean="0"/>
              <a:t>Dependencies</a:t>
            </a:r>
          </a:p>
          <a:p>
            <a:pPr marL="457200" indent="-457200">
              <a:buClr>
                <a:schemeClr val="accent6"/>
              </a:buClr>
              <a:buFont typeface="+mj-lt"/>
              <a:buAutoNum type="romanUcPeriod"/>
            </a:pPr>
            <a:r>
              <a:rPr lang="en-US" sz="2400" i="1" dirty="0" err="1" smtClean="0"/>
              <a:t>Config</a:t>
            </a:r>
            <a:endParaRPr lang="en-US" sz="2400" i="1" dirty="0" smtClean="0"/>
          </a:p>
          <a:p>
            <a:pPr marL="457200" indent="-457200">
              <a:buClr>
                <a:schemeClr val="accent6"/>
              </a:buClr>
              <a:buFont typeface="+mj-lt"/>
              <a:buAutoNum type="romanUcPeriod"/>
            </a:pPr>
            <a:r>
              <a:rPr lang="en-US" sz="2400" i="1" dirty="0" smtClean="0"/>
              <a:t>Backing Services</a:t>
            </a:r>
          </a:p>
          <a:p>
            <a:pPr marL="457200" indent="-457200">
              <a:buClr>
                <a:schemeClr val="accent6"/>
              </a:buClr>
              <a:buFont typeface="+mj-lt"/>
              <a:buAutoNum type="romanUcPeriod"/>
            </a:pPr>
            <a:r>
              <a:rPr lang="en-US" sz="2400" i="1" dirty="0" smtClean="0"/>
              <a:t>Build, release, run</a:t>
            </a:r>
          </a:p>
          <a:p>
            <a:pPr marL="457200" indent="-457200">
              <a:buClr>
                <a:schemeClr val="accent6"/>
              </a:buClr>
              <a:buFont typeface="+mj-lt"/>
              <a:buAutoNum type="romanUcPeriod"/>
            </a:pPr>
            <a:r>
              <a:rPr lang="en-US" sz="2400" i="1" dirty="0" smtClean="0"/>
              <a:t>Processes</a:t>
            </a:r>
            <a:endParaRPr lang="en-US" sz="2400" i="1" dirty="0"/>
          </a:p>
        </p:txBody>
      </p:sp>
      <p:sp>
        <p:nvSpPr>
          <p:cNvPr id="4" name="Content Placeholder 3"/>
          <p:cNvSpPr>
            <a:spLocks noGrp="1"/>
          </p:cNvSpPr>
          <p:nvPr>
            <p:ph sz="half" idx="2"/>
          </p:nvPr>
        </p:nvSpPr>
        <p:spPr/>
        <p:txBody>
          <a:bodyPr/>
          <a:lstStyle/>
          <a:p>
            <a:pPr marL="514350" indent="-514350">
              <a:buClr>
                <a:schemeClr val="accent6"/>
              </a:buClr>
              <a:buFont typeface="+mj-lt"/>
              <a:buAutoNum type="romanUcPeriod" startAt="7"/>
            </a:pPr>
            <a:r>
              <a:rPr lang="en-US" sz="2400" i="1" dirty="0" smtClean="0"/>
              <a:t>Port binding</a:t>
            </a:r>
          </a:p>
          <a:p>
            <a:pPr marL="514350" indent="-514350">
              <a:buClr>
                <a:schemeClr val="accent6"/>
              </a:buClr>
              <a:buFont typeface="+mj-lt"/>
              <a:buAutoNum type="romanUcPeriod" startAt="7"/>
            </a:pPr>
            <a:r>
              <a:rPr lang="en-US" sz="2400" i="1" dirty="0" smtClean="0"/>
              <a:t>Concurrency</a:t>
            </a:r>
          </a:p>
          <a:p>
            <a:pPr marL="514350" indent="-514350">
              <a:buClr>
                <a:schemeClr val="accent6"/>
              </a:buClr>
              <a:buFont typeface="+mj-lt"/>
              <a:buAutoNum type="romanUcPeriod" startAt="7"/>
            </a:pPr>
            <a:r>
              <a:rPr lang="en-US" sz="2400" i="1" dirty="0" smtClean="0"/>
              <a:t>Disposability</a:t>
            </a:r>
          </a:p>
          <a:p>
            <a:pPr marL="514350" indent="-514350">
              <a:buClr>
                <a:schemeClr val="accent6"/>
              </a:buClr>
              <a:buFont typeface="+mj-lt"/>
              <a:buAutoNum type="romanUcPeriod" startAt="7"/>
            </a:pPr>
            <a:r>
              <a:rPr lang="en-US" sz="2400" i="1" dirty="0" smtClean="0"/>
              <a:t>Dev/prod parity</a:t>
            </a:r>
          </a:p>
          <a:p>
            <a:pPr marL="514350" indent="-514350">
              <a:buClr>
                <a:schemeClr val="accent6"/>
              </a:buClr>
              <a:buFont typeface="+mj-lt"/>
              <a:buAutoNum type="romanUcPeriod" startAt="7"/>
            </a:pPr>
            <a:r>
              <a:rPr lang="en-US" sz="2400" i="1" dirty="0" smtClean="0"/>
              <a:t>Logs</a:t>
            </a:r>
          </a:p>
          <a:p>
            <a:pPr marL="514350" indent="-514350">
              <a:buClr>
                <a:schemeClr val="accent6"/>
              </a:buClr>
              <a:buFont typeface="+mj-lt"/>
              <a:buAutoNum type="romanUcPeriod" startAt="7"/>
            </a:pPr>
            <a:r>
              <a:rPr lang="en-US" sz="2400" i="1" dirty="0" smtClean="0"/>
              <a:t>Admin processes</a:t>
            </a:r>
            <a:endParaRPr lang="en-US" sz="2400" i="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01688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Dependencies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“Explicitly declare and isolate dependencies”</a:t>
            </a:r>
          </a:p>
        </p:txBody>
      </p:sp>
      <p:sp>
        <p:nvSpPr>
          <p:cNvPr id="16" name="Rectangle 15"/>
          <p:cNvSpPr/>
          <p:nvPr/>
        </p:nvSpPr>
        <p:spPr>
          <a:xfrm>
            <a:off x="454356" y="1893478"/>
            <a:ext cx="5452134" cy="1200329"/>
          </a:xfrm>
          <a:prstGeom prst="rect">
            <a:avLst/>
          </a:prstGeom>
        </p:spPr>
        <p:txBody>
          <a:bodyPr wrap="none">
            <a:spAutoFit/>
          </a:bodyPr>
          <a:lstStyle/>
          <a:p>
            <a:r>
              <a:rPr lang="en-US" sz="2400" dirty="0">
                <a:solidFill>
                  <a:srgbClr val="A71D5D"/>
                </a:solidFill>
                <a:latin typeface="Consolas" charset="0"/>
              </a:rPr>
              <a:t>FROM</a:t>
            </a:r>
            <a:r>
              <a:rPr lang="en-US" sz="2400" dirty="0">
                <a:solidFill>
                  <a:srgbClr val="333333"/>
                </a:solidFill>
                <a:latin typeface="Consolas" charset="0"/>
              </a:rPr>
              <a:t> </a:t>
            </a:r>
            <a:r>
              <a:rPr lang="en-US" sz="2400" dirty="0" smtClean="0">
                <a:solidFill>
                  <a:srgbClr val="333333"/>
                </a:solidFill>
                <a:latin typeface="Consolas" charset="0"/>
              </a:rPr>
              <a:t>ruby</a:t>
            </a:r>
          </a:p>
          <a:p>
            <a:r>
              <a:rPr lang="en-US" sz="2400" dirty="0">
                <a:solidFill>
                  <a:srgbClr val="A71D5D"/>
                </a:solidFill>
                <a:latin typeface="Consolas" charset="0"/>
              </a:rPr>
              <a:t>RUN</a:t>
            </a:r>
            <a:r>
              <a:rPr lang="en-US" sz="2400" dirty="0">
                <a:solidFill>
                  <a:srgbClr val="333333"/>
                </a:solidFill>
                <a:latin typeface="Consolas" charset="0"/>
              </a:rPr>
              <a:t> apt-get install </a:t>
            </a:r>
            <a:r>
              <a:rPr lang="en-US" sz="2400" dirty="0" err="1" smtClean="0">
                <a:solidFill>
                  <a:srgbClr val="333333"/>
                </a:solidFill>
                <a:latin typeface="Consolas" charset="0"/>
              </a:rPr>
              <a:t>imagemagick</a:t>
            </a:r>
            <a:endParaRPr lang="en-US" sz="2400" dirty="0" smtClean="0">
              <a:solidFill>
                <a:srgbClr val="333333"/>
              </a:solidFill>
              <a:latin typeface="Consolas" charset="0"/>
            </a:endParaRPr>
          </a:p>
          <a:p>
            <a:r>
              <a:rPr lang="en-US" sz="2400" dirty="0" smtClean="0">
                <a:solidFill>
                  <a:srgbClr val="A71D5D"/>
                </a:solidFill>
                <a:latin typeface="Consolas" charset="0"/>
              </a:rPr>
              <a:t>RUN </a:t>
            </a:r>
            <a:r>
              <a:rPr lang="en-US" sz="2400" dirty="0" smtClean="0">
                <a:solidFill>
                  <a:srgbClr val="333333"/>
                </a:solidFill>
                <a:latin typeface="Consolas" charset="0"/>
              </a:rPr>
              <a:t>bundle install</a:t>
            </a:r>
            <a:endParaRPr lang="en-US" sz="2400" dirty="0">
              <a:solidFill>
                <a:srgbClr val="333333"/>
              </a:solidFill>
              <a:latin typeface="Consolas"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14367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Build, release, run</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“Strictly separate build and run stages”</a:t>
            </a:r>
          </a:p>
        </p:txBody>
      </p:sp>
      <p:pic>
        <p:nvPicPr>
          <p:cNvPr id="4" name="Picture 3"/>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36789" y="2677886"/>
            <a:ext cx="1382894" cy="1149531"/>
          </a:xfrm>
          <a:prstGeom prst="rect">
            <a:avLst/>
          </a:prstGeom>
        </p:spPr>
      </p:pic>
      <p:pic>
        <p:nvPicPr>
          <p:cNvPr id="5" name="Picture 4"/>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576375" y="2481942"/>
            <a:ext cx="1726132" cy="1541417"/>
          </a:xfrm>
          <a:prstGeom prst="rect">
            <a:avLst/>
          </a:prstGeom>
        </p:spPr>
      </p:pic>
      <p:cxnSp>
        <p:nvCxnSpPr>
          <p:cNvPr id="7" name="Straight Arrow Connector 6"/>
          <p:cNvCxnSpPr>
            <a:stCxn id="4" idx="3"/>
            <a:endCxn id="5" idx="1"/>
          </p:cNvCxnSpPr>
          <p:nvPr/>
        </p:nvCxnSpPr>
        <p:spPr>
          <a:xfrm flipV="1">
            <a:off x="1719683" y="3252651"/>
            <a:ext cx="18566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7159199" y="3021817"/>
            <a:ext cx="1228221" cy="461665"/>
          </a:xfrm>
          <a:prstGeom prst="rect">
            <a:avLst/>
          </a:prstGeom>
          <a:noFill/>
        </p:spPr>
        <p:txBody>
          <a:bodyPr wrap="none" rtlCol="0">
            <a:spAutoFit/>
          </a:bodyPr>
          <a:lstStyle/>
          <a:p>
            <a:r>
              <a:rPr lang="en-US" sz="2400" b="1" dirty="0" smtClean="0"/>
              <a:t>Empire</a:t>
            </a:r>
            <a:endParaRPr lang="en-US" sz="2400" b="1" dirty="0"/>
          </a:p>
        </p:txBody>
      </p:sp>
      <p:cxnSp>
        <p:nvCxnSpPr>
          <p:cNvPr id="12" name="Straight Arrow Connector 11"/>
          <p:cNvCxnSpPr>
            <a:stCxn id="5" idx="3"/>
            <a:endCxn id="8" idx="1"/>
          </p:cNvCxnSpPr>
          <p:nvPr/>
        </p:nvCxnSpPr>
        <p:spPr>
          <a:xfrm flipV="1">
            <a:off x="5302507" y="3252650"/>
            <a:ext cx="18566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69377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Build</a:t>
            </a:r>
            <a:endParaRPr lang="en-US" dirty="0"/>
          </a:p>
        </p:txBody>
      </p:sp>
      <p:sp>
        <p:nvSpPr>
          <p:cNvPr id="9" name="Content Placeholder 9"/>
          <p:cNvSpPr txBox="1">
            <a:spLocks/>
          </p:cNvSpPr>
          <p:nvPr/>
        </p:nvSpPr>
        <p:spPr>
          <a:xfrm>
            <a:off x="397666" y="968398"/>
            <a:ext cx="8144427" cy="59187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git</a:t>
            </a:r>
            <a:r>
              <a:rPr lang="en-US" dirty="0" smtClean="0">
                <a:latin typeface="Lucida Console" charset="0"/>
                <a:ea typeface="Lucida Console" charset="0"/>
                <a:cs typeface="Lucida Console" charset="0"/>
              </a:rPr>
              <a:t> push</a:t>
            </a:r>
            <a:endParaRPr lang="en-US" dirty="0">
              <a:latin typeface="Lucida Console" charset="0"/>
              <a:ea typeface="Lucida Console" charset="0"/>
              <a:cs typeface="Lucida Console" charset="0"/>
            </a:endParaRPr>
          </a:p>
        </p:txBody>
      </p:sp>
      <p:pic>
        <p:nvPicPr>
          <p:cNvPr id="6" name="Picture 5"/>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36789" y="1560267"/>
            <a:ext cx="8332520" cy="3416682"/>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46424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Release, Run</a:t>
            </a:r>
            <a:endParaRPr lang="en-US" dirty="0"/>
          </a:p>
        </p:txBody>
      </p:sp>
      <p:pic>
        <p:nvPicPr>
          <p:cNvPr id="8" name="Picture 7"/>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36789" y="1084216"/>
            <a:ext cx="1726132" cy="1541417"/>
          </a:xfrm>
          <a:prstGeom prst="rect">
            <a:avLst/>
          </a:prstGeom>
        </p:spPr>
      </p:pic>
      <p:sp>
        <p:nvSpPr>
          <p:cNvPr id="7" name="TextBox 6"/>
          <p:cNvSpPr txBox="1"/>
          <p:nvPr/>
        </p:nvSpPr>
        <p:spPr>
          <a:xfrm>
            <a:off x="366934" y="3351089"/>
            <a:ext cx="1665841" cy="1077218"/>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Config</a:t>
            </a:r>
            <a:endParaRPr lang="en-US" sz="3200" dirty="0" smtClean="0">
              <a:latin typeface="Lucida Console" charset="0"/>
              <a:ea typeface="Lucida Console" charset="0"/>
              <a:cs typeface="Lucida Console" charset="0"/>
            </a:endParaRPr>
          </a:p>
          <a:p>
            <a:pPr algn="ct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p:txBody>
      </p:sp>
      <p:cxnSp>
        <p:nvCxnSpPr>
          <p:cNvPr id="12" name="Straight Arrow Connector 11"/>
          <p:cNvCxnSpPr>
            <a:stCxn id="8" idx="3"/>
          </p:cNvCxnSpPr>
          <p:nvPr/>
        </p:nvCxnSpPr>
        <p:spPr>
          <a:xfrm>
            <a:off x="2062921" y="1854925"/>
            <a:ext cx="1420168" cy="10630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7" idx="3"/>
          </p:cNvCxnSpPr>
          <p:nvPr/>
        </p:nvCxnSpPr>
        <p:spPr>
          <a:xfrm flipV="1">
            <a:off x="2032775" y="2918021"/>
            <a:ext cx="1450314" cy="9716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526460" y="2918020"/>
            <a:ext cx="99190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9" name="Picture 18"/>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532787" y="1913367"/>
            <a:ext cx="2009306" cy="2009306"/>
          </a:xfrm>
          <a:prstGeom prst="rect">
            <a:avLst/>
          </a:prstGeom>
        </p:spPr>
      </p:pic>
      <p:pic>
        <p:nvPicPr>
          <p:cNvPr id="23" name="Picture 22"/>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622523" y="1901110"/>
            <a:ext cx="1764503" cy="1764503"/>
          </a:xfrm>
          <a:prstGeom prst="rect">
            <a:avLst/>
          </a:prstGeom>
        </p:spPr>
      </p:pic>
      <p:sp>
        <p:nvSpPr>
          <p:cNvPr id="26" name="TextBox 25"/>
          <p:cNvSpPr txBox="1"/>
          <p:nvPr/>
        </p:nvSpPr>
        <p:spPr>
          <a:xfrm>
            <a:off x="3995343" y="2839797"/>
            <a:ext cx="1031051" cy="369332"/>
          </a:xfrm>
          <a:prstGeom prst="rect">
            <a:avLst/>
          </a:prstGeom>
          <a:noFill/>
        </p:spPr>
        <p:txBody>
          <a:bodyPr wrap="none" rtlCol="0">
            <a:spAutoFit/>
          </a:bodyPr>
          <a:lstStyle/>
          <a:p>
            <a:r>
              <a:rPr lang="en-US" dirty="0" smtClean="0"/>
              <a:t>Release</a:t>
            </a:r>
            <a:endParaRPr lang="en-US" dirty="0"/>
          </a:p>
        </p:txBody>
      </p:sp>
      <p:sp>
        <p:nvSpPr>
          <p:cNvPr id="29" name="TextBox 28"/>
          <p:cNvSpPr txBox="1"/>
          <p:nvPr/>
        </p:nvSpPr>
        <p:spPr>
          <a:xfrm>
            <a:off x="7207862" y="1604682"/>
            <a:ext cx="659155" cy="369332"/>
          </a:xfrm>
          <a:prstGeom prst="rect">
            <a:avLst/>
          </a:prstGeom>
          <a:noFill/>
        </p:spPr>
        <p:txBody>
          <a:bodyPr wrap="none" rtlCol="0">
            <a:spAutoFit/>
          </a:bodyPr>
          <a:lstStyle/>
          <a:p>
            <a:r>
              <a:rPr lang="en-US" dirty="0" smtClean="0"/>
              <a:t>ECS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29079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12factor :: Release, Run</a:t>
            </a:r>
            <a:endParaRPr lang="en-US" dirty="0"/>
          </a:p>
        </p:txBody>
      </p:sp>
      <p:sp>
        <p:nvSpPr>
          <p:cNvPr id="10" name="Content Placeholder 9"/>
          <p:cNvSpPr>
            <a:spLocks noGrp="1"/>
          </p:cNvSpPr>
          <p:nvPr>
            <p:ph sz="quarter" idx="4"/>
          </p:nvPr>
        </p:nvSpPr>
        <p:spPr>
          <a:xfrm>
            <a:off x="336789" y="1106175"/>
            <a:ext cx="4041775" cy="1180681"/>
          </a:xfrm>
        </p:spPr>
        <p:txBody>
          <a:bodyPr/>
          <a:lstStyle/>
          <a:p>
            <a:r>
              <a:rPr lang="en-US" dirty="0" smtClean="0">
                <a:solidFill>
                  <a:schemeClr val="accent6"/>
                </a:solidFill>
                <a:latin typeface="Lucida Console" charset="0"/>
                <a:ea typeface="Lucida Console" charset="0"/>
                <a:cs typeface="Lucida Console" charset="0"/>
              </a:rPr>
              <a:t>$ </a:t>
            </a:r>
            <a:r>
              <a:rPr lang="en-US" dirty="0">
                <a:latin typeface="Lucida Console" charset="0"/>
                <a:ea typeface="Lucida Console" charset="0"/>
                <a:cs typeface="Lucida Console" charset="0"/>
              </a:rPr>
              <a:t>cat </a:t>
            </a:r>
            <a:r>
              <a:rPr lang="en-US" dirty="0" err="1" smtClean="0">
                <a:latin typeface="Lucida Console" charset="0"/>
                <a:ea typeface="Lucida Console" charset="0"/>
                <a:cs typeface="Lucida Console" charset="0"/>
              </a:rPr>
              <a:t>Procfile</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web</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bin/web</a:t>
            </a:r>
          </a:p>
          <a:p>
            <a:r>
              <a:rPr lang="en-US" dirty="0" smtClean="0">
                <a:latin typeface="Lucida Console" charset="0"/>
                <a:ea typeface="Lucida Console" charset="0"/>
                <a:cs typeface="Lucida Console" charset="0"/>
              </a:rPr>
              <a:t>worker</a:t>
            </a:r>
            <a:r>
              <a:rPr lang="en-US" dirty="0">
                <a:latin typeface="Lucida Console" charset="0"/>
                <a:ea typeface="Lucida Console" charset="0"/>
                <a:cs typeface="Lucida Console" charset="0"/>
              </a:rPr>
              <a:t>: ./bin/worker</a:t>
            </a:r>
          </a:p>
        </p:txBody>
      </p:sp>
      <p:sp>
        <p:nvSpPr>
          <p:cNvPr id="20" name="Content Placeholder 9"/>
          <p:cNvSpPr>
            <a:spLocks noGrp="1"/>
          </p:cNvSpPr>
          <p:nvPr>
            <p:ph sz="quarter" idx="4"/>
          </p:nvPr>
        </p:nvSpPr>
        <p:spPr>
          <a:xfrm>
            <a:off x="336788" y="3267248"/>
            <a:ext cx="8807212" cy="1446446"/>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list-services</a:t>
            </a:r>
          </a:p>
          <a:p>
            <a:r>
              <a:rPr lang="en-US" dirty="0" smtClean="0">
                <a:latin typeface="Lucida Console" charset="0"/>
                <a:ea typeface="Lucida Console" charset="0"/>
                <a:cs typeface="Lucida Console" charset="0"/>
              </a:rPr>
              <a:t>arn:aws:ecs:us-east-1:***:service/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smtClean="0">
                <a:latin typeface="Lucida Console" charset="0"/>
                <a:ea typeface="Lucida Console" charset="0"/>
                <a:cs typeface="Lucida Console" charset="0"/>
              </a:rPr>
              <a:t>arn:aws:ecs:us-east-1</a:t>
            </a:r>
            <a:r>
              <a:rPr lang="en-US" dirty="0">
                <a:latin typeface="Lucida Console" charset="0"/>
                <a:ea typeface="Lucida Console" charset="0"/>
                <a:cs typeface="Lucida Console" charset="0"/>
              </a:rPr>
              <a:t>:***:</a:t>
            </a:r>
            <a:r>
              <a:rPr lang="en-US" dirty="0" smtClean="0">
                <a:latin typeface="Lucida Console" charset="0"/>
                <a:ea typeface="Lucida Console" charset="0"/>
                <a:cs typeface="Lucida Console" charset="0"/>
              </a:rPr>
              <a:t>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--worker</a:t>
            </a:r>
            <a:endParaRPr lang="en-US" dirty="0">
              <a:latin typeface="Lucida Console" charset="0"/>
              <a:ea typeface="Lucida Console" charset="0"/>
              <a:cs typeface="Lucida Console" charset="0"/>
            </a:endParaRPr>
          </a:p>
        </p:txBody>
      </p:sp>
      <p:sp>
        <p:nvSpPr>
          <p:cNvPr id="21" name="Content Placeholder 9"/>
          <p:cNvSpPr>
            <a:spLocks noGrp="1"/>
          </p:cNvSpPr>
          <p:nvPr>
            <p:ph sz="quarter" idx="4"/>
          </p:nvPr>
        </p:nvSpPr>
        <p:spPr>
          <a:xfrm>
            <a:off x="336788" y="2364292"/>
            <a:ext cx="6959751" cy="1180681"/>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emp</a:t>
            </a:r>
            <a:r>
              <a:rPr lang="en-US" dirty="0" smtClean="0">
                <a:latin typeface="Lucida Console" charset="0"/>
                <a:ea typeface="Lucida Console" charset="0"/>
                <a:cs typeface="Lucida Console" charset="0"/>
              </a:rPr>
              <a:t> deploy org/</a:t>
            </a:r>
            <a:r>
              <a:rPr lang="en-US" dirty="0" err="1" smtClean="0">
                <a:latin typeface="Lucida Console" charset="0"/>
                <a:ea typeface="Lucida Console" charset="0"/>
                <a:cs typeface="Lucida Console" charset="0"/>
              </a:rPr>
              <a:t>api:latest</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Status: Created v1 release.</a:t>
            </a:r>
            <a:endParaRPr lang="en-US" dirty="0">
              <a:latin typeface="Lucida Console" charset="0"/>
              <a:ea typeface="Lucida Console" charset="0"/>
              <a:cs typeface="Lucida Console"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97602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 Discovery</a:t>
            </a:r>
            <a:endParaRPr lang="en-US" dirty="0"/>
          </a:p>
        </p:txBody>
      </p:sp>
      <p:sp>
        <p:nvSpPr>
          <p:cNvPr id="10" name="Content Placeholder 9"/>
          <p:cNvSpPr>
            <a:spLocks noGrp="1"/>
          </p:cNvSpPr>
          <p:nvPr>
            <p:ph sz="quarter" idx="4"/>
          </p:nvPr>
        </p:nvSpPr>
        <p:spPr>
          <a:xfrm>
            <a:off x="336788" y="1106176"/>
            <a:ext cx="8205305" cy="2476780"/>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describe-services --service </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a:latin typeface="Lucida Console" charset="0"/>
                <a:ea typeface="Lucida Console" charset="0"/>
                <a:cs typeface="Lucida Console" charset="0"/>
              </a:rPr>
              <a:t>"</a:t>
            </a:r>
            <a:r>
              <a:rPr lang="en-US" dirty="0" err="1">
                <a:latin typeface="Lucida Console" charset="0"/>
                <a:ea typeface="Lucida Console" charset="0"/>
                <a:cs typeface="Lucida Console" charset="0"/>
              </a:rPr>
              <a:t>loadBalancers</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a:latin typeface="Lucida Console" charset="0"/>
                <a:ea typeface="Lucida Console" charset="0"/>
                <a:cs typeface="Lucida Console" charset="0"/>
              </a:rPr>
              <a:t>containerName</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web”,</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a:latin typeface="Lucida Console" charset="0"/>
                <a:ea typeface="Lucida Console" charset="0"/>
                <a:cs typeface="Lucida Console" charset="0"/>
              </a:rPr>
              <a:t>containerPort</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9001,</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loadBalancerName</a:t>
            </a:r>
            <a:r>
              <a:rPr lang="en-US" dirty="0" smtClean="0">
                <a:latin typeface="Lucida Console" charset="0"/>
                <a:ea typeface="Lucida Console" charset="0"/>
                <a:cs typeface="Lucida Console" charset="0"/>
              </a:rPr>
              <a:t>”: "2888...a31d4c”</a:t>
            </a:r>
          </a:p>
          <a:p>
            <a:r>
              <a:rPr lang="en-US" dirty="0" smtClean="0">
                <a:latin typeface="Lucida Console" charset="0"/>
                <a:ea typeface="Lucida Console" charset="0"/>
                <a:cs typeface="Lucida Console" charset="0"/>
              </a:rPr>
              <a:t>}]</a:t>
            </a:r>
            <a:endParaRPr lang="en-US" dirty="0">
              <a:latin typeface="Lucida Console" charset="0"/>
              <a:ea typeface="Lucida Console" charset="0"/>
              <a:cs typeface="Lucida Console" charset="0"/>
            </a:endParaRPr>
          </a:p>
        </p:txBody>
      </p:sp>
      <p:sp>
        <p:nvSpPr>
          <p:cNvPr id="6" name="Content Placeholder 9"/>
          <p:cNvSpPr>
            <a:spLocks noGrp="1"/>
          </p:cNvSpPr>
          <p:nvPr>
            <p:ph sz="quarter" idx="4"/>
          </p:nvPr>
        </p:nvSpPr>
        <p:spPr>
          <a:xfrm>
            <a:off x="336788" y="3559716"/>
            <a:ext cx="8205305" cy="937478"/>
          </a:xfrm>
        </p:spPr>
        <p:txBody>
          <a:bodyPr/>
          <a:lstStyle/>
          <a:p>
            <a:r>
              <a:rPr lang="en-US" dirty="0" smtClean="0">
                <a:solidFill>
                  <a:schemeClr val="accent6"/>
                </a:solidFill>
                <a:latin typeface="Lucida Console" charset="0"/>
                <a:ea typeface="Lucida Console" charset="0"/>
                <a:cs typeface="Lucida Console" charset="0"/>
              </a:rPr>
              <a:t>$ </a:t>
            </a:r>
            <a:r>
              <a:rPr lang="en-US" dirty="0" smtClean="0">
                <a:latin typeface="Lucida Console" charset="0"/>
                <a:ea typeface="Lucida Console" charset="0"/>
                <a:cs typeface="Lucida Console" charset="0"/>
              </a:rPr>
              <a:t>curl http://</a:t>
            </a:r>
            <a:r>
              <a:rPr lang="en-US" dirty="0" err="1" smtClean="0">
                <a:latin typeface="Lucida Console" charset="0"/>
                <a:ea typeface="Lucida Console" charset="0"/>
                <a:cs typeface="Lucida Console" charset="0"/>
              </a:rPr>
              <a:t>api</a:t>
            </a:r>
            <a:endParaRPr lang="en-US" dirty="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Ok</a:t>
            </a:r>
            <a:endParaRPr lang="en-US" dirty="0">
              <a:latin typeface="Lucida Console" charset="0"/>
              <a:ea typeface="Lucida Console" charset="0"/>
              <a:cs typeface="Lucida Console"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770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Us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Eric Holmes &amp; Michael Barrett</a:t>
            </a:r>
          </a:p>
          <a:p>
            <a:pPr marL="342900" indent="-342900">
              <a:buFont typeface="Arial" charset="0"/>
              <a:buChar char="•"/>
            </a:pPr>
            <a:r>
              <a:rPr lang="en-US" dirty="0" smtClean="0"/>
              <a:t>Infrastructure Engineers at Remind</a:t>
            </a:r>
          </a:p>
          <a:p>
            <a:pPr marL="342900" indent="-342900">
              <a:buFont typeface="Arial" charset="0"/>
              <a:buChar char="•"/>
            </a:pPr>
            <a:r>
              <a:rPr lang="en-US" dirty="0" smtClean="0"/>
              <a:t>We build things for developers</a:t>
            </a:r>
          </a:p>
          <a:p>
            <a:pPr marL="342900" indent="-342900">
              <a:buFont typeface="Arial" charset="0"/>
              <a:buChar char="•"/>
            </a:pPr>
            <a:r>
              <a:rPr lang="en-US" dirty="0" smtClean="0"/>
              <a:t>You can find our open source stuff </a:t>
            </a:r>
            <a:r>
              <a:rPr lang="en-US" dirty="0" smtClean="0"/>
              <a:t>at</a:t>
            </a:r>
            <a:r>
              <a:rPr lang="en-US" dirty="0" smtClean="0"/>
              <a:t>:</a:t>
            </a:r>
            <a:endParaRPr lang="en-US" dirty="0" smtClean="0"/>
          </a:p>
          <a:p>
            <a:pPr marL="1085850" lvl="1" indent="-342900">
              <a:buFont typeface="Arial" charset="0"/>
              <a:buChar char="•"/>
            </a:pPr>
            <a:r>
              <a:rPr lang="en-US" dirty="0" smtClean="0">
                <a:hlinkClick r:id="rId3"/>
              </a:rPr>
              <a:t>https</a:t>
            </a:r>
            <a:r>
              <a:rPr lang="en-US" dirty="0" smtClean="0">
                <a:hlinkClick r:id="rId3"/>
              </a:rPr>
              <a:t>://github.com/</a:t>
            </a:r>
            <a:r>
              <a:rPr lang="en-US" dirty="0" smtClean="0">
                <a:hlinkClick r:id="rId3"/>
              </a:rPr>
              <a:t>ejholmes</a:t>
            </a:r>
            <a:r>
              <a:rPr lang="en-US" dirty="0" smtClean="0"/>
              <a:t> </a:t>
            </a:r>
          </a:p>
          <a:p>
            <a:pPr marL="1085850" lvl="1" indent="-342900">
              <a:buFont typeface="Arial" charset="0"/>
              <a:buChar char="•"/>
            </a:pPr>
            <a:r>
              <a:rPr lang="en-US" dirty="0" smtClean="0">
                <a:hlinkClick r:id="rId4"/>
              </a:rPr>
              <a:t>https</a:t>
            </a:r>
            <a:r>
              <a:rPr lang="en-US" dirty="0" smtClean="0">
                <a:hlinkClick r:id="rId4"/>
              </a:rPr>
              <a:t>://github.com/phobologic</a:t>
            </a:r>
            <a:endParaRPr lang="en-US" dirty="0" smtClean="0"/>
          </a:p>
          <a:p>
            <a:pPr marL="342900" indent="-342900">
              <a:buFont typeface="Arial" charset="0"/>
              <a:buChar char="•"/>
            </a:pPr>
            <a:endParaRPr lang="en-US" dirty="0" smtClean="0"/>
          </a:p>
          <a:p>
            <a:pPr marL="342900" indent="-342900">
              <a:buFont typeface="Arial" charset="0"/>
              <a:buChar char="•"/>
            </a:pPr>
            <a:endParaRPr lang="en-US" dirty="0"/>
          </a:p>
        </p:txBody>
      </p:sp>
      <p:pic>
        <p:nvPicPr>
          <p:cNvPr id="4" name="Picture 3" descr="ejholmes.jpeg"/>
          <p:cNvPicPr>
            <a:picLocks noChangeAspect="1"/>
          </p:cNvPicPr>
          <p:nvPr/>
        </p:nvPicPr>
        <p:blipFill>
          <a:blip r:embed="rId5"/>
          <a:stretch>
            <a:fillRect/>
          </a:stretch>
        </p:blipFill>
        <p:spPr>
          <a:xfrm>
            <a:off x="6468806" y="181075"/>
            <a:ext cx="2290097" cy="2290097"/>
          </a:xfrm>
          <a:prstGeom prst="rect">
            <a:avLst/>
          </a:prstGeom>
        </p:spPr>
      </p:pic>
      <p:pic>
        <p:nvPicPr>
          <p:cNvPr id="5" name="Picture 4" descr="mike &amp; archer.jpeg"/>
          <p:cNvPicPr>
            <a:picLocks noChangeAspect="1"/>
          </p:cNvPicPr>
          <p:nvPr/>
        </p:nvPicPr>
        <p:blipFill>
          <a:blip r:embed="rId6"/>
          <a:stretch>
            <a:fillRect/>
          </a:stretch>
        </p:blipFill>
        <p:spPr>
          <a:xfrm>
            <a:off x="6469853" y="2631218"/>
            <a:ext cx="2285175" cy="2285175"/>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81947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Concurrency</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“Scale out via the process model”</a:t>
            </a:r>
          </a:p>
        </p:txBody>
      </p:sp>
      <p:sp>
        <p:nvSpPr>
          <p:cNvPr id="5" name="Content Placeholder 9"/>
          <p:cNvSpPr txBox="1">
            <a:spLocks/>
          </p:cNvSpPr>
          <p:nvPr/>
        </p:nvSpPr>
        <p:spPr>
          <a:xfrm>
            <a:off x="397666" y="1867990"/>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scale web=10</a:t>
            </a:r>
            <a:endParaRPr lang="en-US" sz="2000" dirty="0">
              <a:latin typeface="Lucida Console" charset="0"/>
              <a:ea typeface="Lucida Console" charset="0"/>
              <a:cs typeface="Lucida Console" charset="0"/>
            </a:endParaRPr>
          </a:p>
        </p:txBody>
      </p:sp>
      <p:sp>
        <p:nvSpPr>
          <p:cNvPr id="7" name="Content Placeholder 9"/>
          <p:cNvSpPr txBox="1">
            <a:spLocks/>
          </p:cNvSpPr>
          <p:nvPr/>
        </p:nvSpPr>
        <p:spPr>
          <a:xfrm>
            <a:off x="397666" y="2364378"/>
            <a:ext cx="8807212" cy="343153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aws</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ecs</a:t>
            </a:r>
            <a:r>
              <a:rPr lang="en-US" sz="2000" dirty="0" smtClean="0">
                <a:latin typeface="Lucida Console" charset="0"/>
                <a:ea typeface="Lucida Console" charset="0"/>
                <a:cs typeface="Lucida Console" charset="0"/>
              </a:rPr>
              <a:t> describe-service --service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--web</a:t>
            </a:r>
          </a:p>
          <a:p>
            <a:r>
              <a:rPr lang="en-US" sz="2000" dirty="0" smtClean="0">
                <a:latin typeface="Lucida Console" charset="0"/>
                <a:ea typeface="Lucida Console" charset="0"/>
                <a:cs typeface="Lucida Console" charset="0"/>
              </a:rPr>
              <a:t>“desired-count”: 10</a:t>
            </a:r>
            <a:endParaRPr lang="en-US" sz="2000" dirty="0">
              <a:latin typeface="Lucida Console" charset="0"/>
              <a:ea typeface="Lucida Console" charset="0"/>
              <a:cs typeface="Lucida Console"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16509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Dev/prod parity</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“Keep development, staging, and production as similar as possible”</a:t>
            </a:r>
          </a:p>
        </p:txBody>
      </p:sp>
      <p:sp>
        <p:nvSpPr>
          <p:cNvPr id="5" name="Content Placeholder 9"/>
          <p:cNvSpPr txBox="1">
            <a:spLocks/>
          </p:cNvSpPr>
          <p:nvPr/>
        </p:nvSpPr>
        <p:spPr>
          <a:xfrm>
            <a:off x="397666" y="2216644"/>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docker</a:t>
            </a:r>
            <a:r>
              <a:rPr lang="en-US" sz="2000" dirty="0" smtClean="0">
                <a:latin typeface="Lucida Console" charset="0"/>
                <a:ea typeface="Lucida Console" charset="0"/>
                <a:cs typeface="Lucida Console" charset="0"/>
              </a:rPr>
              <a:t> run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-file &lt;(</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 -a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 org/</a:t>
            </a:r>
            <a:r>
              <a:rPr lang="en-US" sz="2000" dirty="0" err="1" smtClean="0">
                <a:latin typeface="Lucida Console" charset="0"/>
                <a:ea typeface="Lucida Console" charset="0"/>
                <a:cs typeface="Lucida Console" charset="0"/>
              </a:rPr>
              <a:t>api</a:t>
            </a:r>
            <a:endParaRPr lang="en-US" sz="2000" dirty="0">
              <a:latin typeface="Lucida Console" charset="0"/>
              <a:ea typeface="Lucida Console" charset="0"/>
              <a:cs typeface="Lucida Console"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98253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Logs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“Treat logs as event streams”</a:t>
            </a:r>
          </a:p>
        </p:txBody>
      </p:sp>
      <p:sp>
        <p:nvSpPr>
          <p:cNvPr id="5" name="Content Placeholder 9"/>
          <p:cNvSpPr txBox="1">
            <a:spLocks/>
          </p:cNvSpPr>
          <p:nvPr/>
        </p:nvSpPr>
        <p:spPr>
          <a:xfrm>
            <a:off x="367227" y="3941920"/>
            <a:ext cx="8144427" cy="85312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999A98"/>
                </a:solidFill>
                <a:latin typeface="Lucida Console" charset="0"/>
                <a:ea typeface="Lucida Console" charset="0"/>
                <a:cs typeface="Lucida Console" charset="0"/>
              </a:rPr>
              <a:t>$ </a:t>
            </a:r>
            <a:r>
              <a:rPr lang="en-US" sz="2000" dirty="0" err="1" smtClean="0">
                <a:solidFill>
                  <a:srgbClr val="474746"/>
                </a:solidFill>
                <a:latin typeface="Lucida Console" charset="0"/>
                <a:ea typeface="Lucida Console" charset="0"/>
                <a:cs typeface="Lucida Console" charset="0"/>
              </a:rPr>
              <a:t>emp</a:t>
            </a:r>
            <a:r>
              <a:rPr lang="en-US" sz="2000" dirty="0" smtClean="0">
                <a:solidFill>
                  <a:srgbClr val="474746"/>
                </a:solidFill>
                <a:latin typeface="Lucida Console" charset="0"/>
                <a:ea typeface="Lucida Console" charset="0"/>
                <a:cs typeface="Lucida Console" charset="0"/>
              </a:rPr>
              <a:t> log</a:t>
            </a:r>
          </a:p>
          <a:p>
            <a:r>
              <a:rPr lang="en-US" sz="2000" dirty="0" smtClean="0">
                <a:solidFill>
                  <a:srgbClr val="474746"/>
                </a:solidFill>
                <a:latin typeface="Lucida Console" charset="0"/>
                <a:ea typeface="Lucida Console" charset="0"/>
                <a:cs typeface="Lucida Console" charset="0"/>
              </a:rPr>
              <a:t>“GET / HTTP/1.1” 200</a:t>
            </a:r>
            <a:endParaRPr lang="en-US" sz="2000" dirty="0">
              <a:solidFill>
                <a:srgbClr val="474746"/>
              </a:solidFill>
              <a:latin typeface="Lucida Console" charset="0"/>
              <a:ea typeface="Lucida Console" charset="0"/>
              <a:cs typeface="Lucida Console" charset="0"/>
            </a:endParaRPr>
          </a:p>
        </p:txBody>
      </p:sp>
      <p:sp>
        <p:nvSpPr>
          <p:cNvPr id="4" name="TextBox 3"/>
          <p:cNvSpPr txBox="1"/>
          <p:nvPr/>
        </p:nvSpPr>
        <p:spPr>
          <a:xfrm>
            <a:off x="1959429" y="2612567"/>
            <a:ext cx="1665841"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STDOUT</a:t>
            </a:r>
            <a:endParaRPr lang="en-US" sz="3200" dirty="0">
              <a:latin typeface="Lucida Console" charset="0"/>
              <a:ea typeface="Lucida Console" charset="0"/>
              <a:cs typeface="Lucida Console" charset="0"/>
            </a:endParaRPr>
          </a:p>
        </p:txBody>
      </p:sp>
      <p:sp>
        <p:nvSpPr>
          <p:cNvPr id="6" name="TextBox 5"/>
          <p:cNvSpPr txBox="1"/>
          <p:nvPr/>
        </p:nvSpPr>
        <p:spPr>
          <a:xfrm>
            <a:off x="5103223" y="2612567"/>
            <a:ext cx="1912703"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Kinesis</a:t>
            </a:r>
            <a:endParaRPr lang="en-US" sz="3200" dirty="0">
              <a:latin typeface="Lucida Console" charset="0"/>
              <a:ea typeface="Lucida Console" charset="0"/>
              <a:cs typeface="Lucida Console" charset="0"/>
            </a:endParaRPr>
          </a:p>
        </p:txBody>
      </p:sp>
      <p:cxnSp>
        <p:nvCxnSpPr>
          <p:cNvPr id="10" name="Straight Arrow Connector 9"/>
          <p:cNvCxnSpPr>
            <a:stCxn id="4" idx="3"/>
            <a:endCxn id="6" idx="1"/>
          </p:cNvCxnSpPr>
          <p:nvPr/>
        </p:nvCxnSpPr>
        <p:spPr>
          <a:xfrm>
            <a:off x="3625270" y="2904955"/>
            <a:ext cx="14779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39894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Admin processes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“Run admin/management tasks as one-off processes”</a:t>
            </a:r>
          </a:p>
        </p:txBody>
      </p:sp>
      <p:sp>
        <p:nvSpPr>
          <p:cNvPr id="5" name="Content Placeholder 9"/>
          <p:cNvSpPr txBox="1">
            <a:spLocks/>
          </p:cNvSpPr>
          <p:nvPr/>
        </p:nvSpPr>
        <p:spPr>
          <a:xfrm>
            <a:off x="397666" y="2216643"/>
            <a:ext cx="8144427" cy="175446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run rake </a:t>
            </a:r>
            <a:r>
              <a:rPr lang="en-US" sz="2000" dirty="0" err="1" smtClean="0">
                <a:latin typeface="Lucida Console" charset="0"/>
                <a:ea typeface="Lucida Console" charset="0"/>
                <a:cs typeface="Lucida Console" charset="0"/>
              </a:rPr>
              <a:t>db:migrate</a:t>
            </a:r>
            <a:endParaRPr lang="en-US" sz="2000" dirty="0" smtClean="0">
              <a:latin typeface="Lucida Console" charset="0"/>
              <a:ea typeface="Lucida Console" charset="0"/>
              <a:cs typeface="Lucida Console" charset="0"/>
            </a:endParaRPr>
          </a:p>
          <a:p>
            <a:r>
              <a:rPr lang="en-US" sz="2000" dirty="0" smtClean="0">
                <a:latin typeface="Lucida Console" charset="0"/>
                <a:ea typeface="Lucida Console" charset="0"/>
                <a:cs typeface="Lucida Console" charset="0"/>
              </a:rPr>
              <a:t>Migrated</a:t>
            </a:r>
            <a:endParaRPr lang="en-US" sz="2000" dirty="0">
              <a:latin typeface="Lucida Console" charset="0"/>
              <a:ea typeface="Lucida Console" charset="0"/>
              <a:cs typeface="Lucida Console"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07558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476325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&amp; Lessons Learned</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65250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Instance Rollout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Update AMI in </a:t>
            </a:r>
            <a:r>
              <a:rPr lang="en-US" dirty="0" err="1" smtClean="0"/>
              <a:t>CloudFormation</a:t>
            </a:r>
            <a:r>
              <a:rPr lang="en-US" dirty="0" smtClean="0"/>
              <a:t> stack.</a:t>
            </a:r>
          </a:p>
          <a:p>
            <a:pPr marL="457200" indent="-457200">
              <a:buFont typeface="+mj-lt"/>
              <a:buAutoNum type="arabicPeriod"/>
            </a:pPr>
            <a:r>
              <a:rPr lang="en-US" dirty="0" smtClean="0"/>
              <a:t>Kill 1 host</a:t>
            </a:r>
          </a:p>
          <a:p>
            <a:pPr marL="457200" indent="-457200">
              <a:buFont typeface="+mj-lt"/>
              <a:buAutoNum type="arabicPeriod"/>
            </a:pPr>
            <a:r>
              <a:rPr lang="en-US" dirty="0" smtClean="0"/>
              <a:t>Wait for new ECS services to start running on new Host</a:t>
            </a:r>
          </a:p>
          <a:p>
            <a:pPr marL="457200" indent="-457200">
              <a:buFont typeface="+mj-lt"/>
              <a:buAutoNum type="arabicPeriod"/>
            </a:pPr>
            <a:r>
              <a:rPr lang="en-US" dirty="0" smtClean="0"/>
              <a:t>Rinse and repeat</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88070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3" name="Picture 2"/>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36789" y="2178920"/>
            <a:ext cx="1726132" cy="1541417"/>
          </a:xfrm>
          <a:prstGeom prst="rect">
            <a:avLst/>
          </a:prstGeom>
        </p:spPr>
      </p:pic>
      <p:sp>
        <p:nvSpPr>
          <p:cNvPr id="4" name="TextBox 3"/>
          <p:cNvSpPr txBox="1"/>
          <p:nvPr/>
        </p:nvSpPr>
        <p:spPr>
          <a:xfrm>
            <a:off x="3044306" y="2643119"/>
            <a:ext cx="2159567" cy="584775"/>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Logspout</a:t>
            </a:r>
            <a:endParaRPr lang="en-US" sz="3200" dirty="0" smtClean="0">
              <a:latin typeface="Lucida Console" charset="0"/>
              <a:ea typeface="Lucida Console" charset="0"/>
              <a:cs typeface="Lucida Console" charset="0"/>
            </a:endParaRPr>
          </a:p>
        </p:txBody>
      </p:sp>
      <p:pic>
        <p:nvPicPr>
          <p:cNvPr id="5" name="Picture 4"/>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185259" y="2720410"/>
            <a:ext cx="2356834" cy="430191"/>
          </a:xfrm>
          <a:prstGeom prst="rect">
            <a:avLst/>
          </a:prstGeom>
        </p:spPr>
      </p:pic>
      <p:cxnSp>
        <p:nvCxnSpPr>
          <p:cNvPr id="7" name="Straight Arrow Connector 6"/>
          <p:cNvCxnSpPr>
            <a:stCxn id="3" idx="3"/>
            <a:endCxn id="4" idx="1"/>
          </p:cNvCxnSpPr>
          <p:nvPr/>
        </p:nvCxnSpPr>
        <p:spPr>
          <a:xfrm flipV="1">
            <a:off x="2062921" y="2935507"/>
            <a:ext cx="981385" cy="14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5190994" y="2935507"/>
            <a:ext cx="81056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05601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6" name="Picture 5"/>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36788" y="4115337"/>
            <a:ext cx="8610600" cy="635000"/>
          </a:xfrm>
          <a:prstGeom prst="rect">
            <a:avLst/>
          </a:prstGeom>
        </p:spPr>
      </p:pic>
      <p:sp>
        <p:nvSpPr>
          <p:cNvPr id="10" name="TextBox 9"/>
          <p:cNvSpPr txBox="1"/>
          <p:nvPr/>
        </p:nvSpPr>
        <p:spPr>
          <a:xfrm>
            <a:off x="336789" y="1011667"/>
            <a:ext cx="4134465"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SOURCE=&lt;app&gt;.&lt;process&gt;.&lt;version&gt;</a:t>
            </a:r>
          </a:p>
        </p:txBody>
      </p:sp>
      <p:sp>
        <p:nvSpPr>
          <p:cNvPr id="11" name="TextBox 10"/>
          <p:cNvSpPr txBox="1"/>
          <p:nvPr/>
        </p:nvSpPr>
        <p:spPr>
          <a:xfrm>
            <a:off x="336788" y="2563502"/>
            <a:ext cx="7960834"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SYSLOG_STRUCTURED_DATA=app</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r>
              <a:rPr lang="en-US" sz="1600" dirty="0" err="1" smtClean="0">
                <a:latin typeface="Lucida Console" charset="0"/>
                <a:ea typeface="Lucida Console" charset="0"/>
                <a:cs typeface="Lucida Console" charset="0"/>
              </a:rPr>
              <a:t>Container.Config.Env</a:t>
            </a:r>
            <a:r>
              <a:rPr lang="en-US" sz="1600" dirty="0" smtClean="0">
                <a:latin typeface="Lucida Console" charset="0"/>
                <a:ea typeface="Lucida Console" charset="0"/>
                <a:cs typeface="Lucida Console" charset="0"/>
              </a:rPr>
              <a:t> "SOURCE</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p>
        </p:txBody>
      </p:sp>
      <p:cxnSp>
        <p:nvCxnSpPr>
          <p:cNvPr id="12" name="Straight Arrow Connector 11"/>
          <p:cNvCxnSpPr/>
          <p:nvPr/>
        </p:nvCxnSpPr>
        <p:spPr>
          <a:xfrm>
            <a:off x="494854" y="1442538"/>
            <a:ext cx="0" cy="1030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94854" y="3000777"/>
            <a:ext cx="0" cy="10045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85635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Monolith</a:t>
            </a:r>
            <a:endParaRPr lang="en-US" dirty="0"/>
          </a:p>
        </p:txBody>
      </p:sp>
      <p:sp>
        <p:nvSpPr>
          <p:cNvPr id="3" name="Cube 2"/>
          <p:cNvSpPr/>
          <p:nvPr/>
        </p:nvSpPr>
        <p:spPr>
          <a:xfrm>
            <a:off x="721216" y="1622738"/>
            <a:ext cx="2614411" cy="2099256"/>
          </a:xfrm>
          <a:prstGeom prst="cub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16338" y="2180577"/>
            <a:ext cx="1726132" cy="1541417"/>
          </a:xfrm>
          <a:prstGeom prst="rect">
            <a:avLst/>
          </a:prstGeom>
        </p:spPr>
      </p:pic>
      <p:pic>
        <p:nvPicPr>
          <p:cNvPr id="5" name="Picture 4"/>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384477" y="1017432"/>
            <a:ext cx="1017431" cy="1017431"/>
          </a:xfrm>
          <a:prstGeom prst="rect">
            <a:avLst/>
          </a:prstGeom>
        </p:spPr>
      </p:pic>
      <p:sp>
        <p:nvSpPr>
          <p:cNvPr id="6" name="TextBox 5"/>
          <p:cNvSpPr txBox="1"/>
          <p:nvPr/>
        </p:nvSpPr>
        <p:spPr>
          <a:xfrm>
            <a:off x="4439441" y="2256865"/>
            <a:ext cx="543739" cy="830997"/>
          </a:xfrm>
          <a:prstGeom prst="rect">
            <a:avLst/>
          </a:prstGeom>
          <a:noFill/>
        </p:spPr>
        <p:txBody>
          <a:bodyPr wrap="none" rtlCol="0">
            <a:spAutoFit/>
          </a:bodyPr>
          <a:lstStyle/>
          <a:p>
            <a:r>
              <a:rPr lang="en-US" sz="4800" dirty="0" smtClean="0"/>
              <a:t>=</a:t>
            </a:r>
            <a:endParaRPr lang="en-US" sz="4800" dirty="0"/>
          </a:p>
        </p:txBody>
      </p:sp>
      <p:sp>
        <p:nvSpPr>
          <p:cNvPr id="7" name="TextBox 6"/>
          <p:cNvSpPr txBox="1"/>
          <p:nvPr/>
        </p:nvSpPr>
        <p:spPr>
          <a:xfrm>
            <a:off x="5543254" y="2379977"/>
            <a:ext cx="2120965" cy="584775"/>
          </a:xfrm>
          <a:prstGeom prst="rect">
            <a:avLst/>
          </a:prstGeom>
          <a:noFill/>
        </p:spPr>
        <p:txBody>
          <a:bodyPr wrap="none" rtlCol="0">
            <a:spAutoFit/>
          </a:bodyPr>
          <a:lstStyle/>
          <a:p>
            <a:r>
              <a:rPr lang="en-US" sz="3200" dirty="0" smtClean="0"/>
              <a:t>Bad Times</a:t>
            </a:r>
            <a:endParaRPr lang="en-US" sz="3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0712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 messaging platform for teachers.</a:t>
            </a:r>
          </a:p>
          <a:p>
            <a:pPr marL="342900" indent="-342900">
              <a:buFont typeface="Arial" charset="0"/>
              <a:buChar char="•"/>
            </a:pPr>
            <a:r>
              <a:rPr lang="en-US" dirty="0" smtClean="0"/>
              <a:t>Chat/Announcements/Files</a:t>
            </a:r>
            <a:endParaRPr lang="en-US" dirty="0" smtClean="0"/>
          </a:p>
          <a:p>
            <a:pPr marL="342900" indent="-342900">
              <a:buFont typeface="Arial" charset="0"/>
              <a:buChar char="•"/>
            </a:pPr>
            <a:r>
              <a:rPr lang="en-US" dirty="0" smtClean="0"/>
              <a:t>Over 30</a:t>
            </a:r>
            <a:r>
              <a:rPr lang="en-US" dirty="0" smtClean="0"/>
              <a:t> </a:t>
            </a:r>
            <a:r>
              <a:rPr lang="en-US" dirty="0" smtClean="0"/>
              <a:t>million users</a:t>
            </a:r>
            <a:endParaRPr lang="en-US" dirty="0" smtClean="0"/>
          </a:p>
          <a:p>
            <a:pPr marL="342900" indent="-342900">
              <a:buFont typeface="Arial" charset="0"/>
              <a:buChar char="•"/>
            </a:pPr>
            <a:r>
              <a:rPr lang="en-US" dirty="0" smtClean="0"/>
              <a:t>Used actively in ~50% of U.S. public schools</a:t>
            </a:r>
            <a:endParaRPr lang="en-US" dirty="0" smtClean="0"/>
          </a:p>
          <a:p>
            <a:pPr marL="342900" indent="-342900">
              <a:buFont typeface="Arial" charset="0"/>
              <a:buChar char="•"/>
            </a:pPr>
            <a:r>
              <a:rPr lang="en-US" dirty="0" smtClean="0"/>
              <a:t>Over 2 billion messages delivered</a:t>
            </a:r>
          </a:p>
          <a:p>
            <a:pPr marL="342900" indent="-342900">
              <a:buFont typeface="Arial" charset="0"/>
              <a:buChar char="•"/>
            </a:pPr>
            <a:r>
              <a:rPr lang="en-US" dirty="0" smtClean="0"/>
              <a:t>~50 </a:t>
            </a:r>
            <a:r>
              <a:rPr lang="en-US" dirty="0" smtClean="0"/>
              <a:t>employees. ~30 engineers.</a:t>
            </a:r>
          </a:p>
        </p:txBody>
      </p:sp>
      <p:pic>
        <p:nvPicPr>
          <p:cNvPr id="5" name="Picture 4"/>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845547" y="1009332"/>
            <a:ext cx="1696546" cy="1696546"/>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89906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Performance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Early versions of </a:t>
            </a:r>
            <a:r>
              <a:rPr lang="en-US" dirty="0" err="1" smtClean="0"/>
              <a:t>Docker</a:t>
            </a:r>
            <a:r>
              <a:rPr lang="en-US" dirty="0" smtClean="0"/>
              <a:t> had abysmal push/pull performance</a:t>
            </a:r>
          </a:p>
          <a:p>
            <a:pPr marL="342900" indent="-342900">
              <a:buFont typeface="Arial" charset="0"/>
              <a:buChar char="•"/>
            </a:pPr>
            <a:r>
              <a:rPr lang="en-US" dirty="0" smtClean="0"/>
              <a:t>Use </a:t>
            </a:r>
            <a:r>
              <a:rPr lang="en-US" dirty="0" err="1" smtClean="0"/>
              <a:t>Docker</a:t>
            </a:r>
            <a:r>
              <a:rPr lang="en-US" dirty="0" smtClean="0"/>
              <a:t> &gt;= 1.8.1</a:t>
            </a:r>
          </a:p>
          <a:p>
            <a:pPr marL="342900" indent="-342900">
              <a:buFont typeface="Arial" charset="0"/>
              <a:buChar char="•"/>
            </a:pPr>
            <a:r>
              <a:rPr lang="en-US" dirty="0" smtClean="0"/>
              <a:t>Make your </a:t>
            </a:r>
            <a:r>
              <a:rPr lang="en-US" dirty="0" err="1" smtClean="0"/>
              <a:t>Dockerfile’s</a:t>
            </a:r>
            <a:r>
              <a:rPr lang="en-US" dirty="0" smtClean="0"/>
              <a:t> use the layer cache efficiently</a:t>
            </a:r>
          </a:p>
          <a:p>
            <a:pPr marL="342900" indent="-342900">
              <a:buFont typeface="Arial" charset="0"/>
              <a:buChar char="•"/>
            </a:pPr>
            <a:r>
              <a:rPr lang="en-US" dirty="0" smtClean="0">
                <a:hlinkClick r:id="rId3"/>
              </a:rPr>
              <a:t>https://github.com/remind101/conveyor</a:t>
            </a:r>
            <a:r>
              <a:rPr lang="en-US" dirty="0" smtClean="0"/>
              <a:t> </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621458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space moves fast!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Containers have been around, but </a:t>
            </a:r>
            <a:r>
              <a:rPr lang="en-US" dirty="0" err="1" smtClean="0"/>
              <a:t>Docker</a:t>
            </a:r>
            <a:r>
              <a:rPr lang="en-US" dirty="0" smtClean="0"/>
              <a:t> made them accessible</a:t>
            </a:r>
          </a:p>
          <a:p>
            <a:pPr marL="342900" indent="-342900">
              <a:buFont typeface="Arial" charset="0"/>
              <a:buChar char="•"/>
            </a:pPr>
            <a:r>
              <a:rPr lang="en-US" dirty="0" smtClean="0"/>
              <a:t>New tools coming out ever day</a:t>
            </a:r>
          </a:p>
          <a:p>
            <a:pPr marL="342900" indent="-342900">
              <a:buFont typeface="Arial" charset="0"/>
              <a:buChar char="•"/>
            </a:pPr>
            <a:r>
              <a:rPr lang="en-US" dirty="0" smtClean="0"/>
              <a:t>AWS’s offerings have been incredibly stable and feature rich</a:t>
            </a:r>
          </a:p>
          <a:p>
            <a:pPr marL="342900" indent="-342900">
              <a:buFont typeface="Arial" charset="0"/>
              <a:buChar char="•"/>
            </a:pP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7593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542720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35632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Deck Guidelines</a:t>
            </a:r>
            <a:endParaRPr lang="en-US" dirty="0"/>
          </a:p>
        </p:txBody>
      </p:sp>
      <p:sp>
        <p:nvSpPr>
          <p:cNvPr id="3" name="Content Placeholder 2"/>
          <p:cNvSpPr>
            <a:spLocks noGrp="1"/>
          </p:cNvSpPr>
          <p:nvPr>
            <p:ph idx="1"/>
          </p:nvPr>
        </p:nvSpPr>
        <p:spPr>
          <a:xfrm>
            <a:off x="340592" y="1009332"/>
            <a:ext cx="8205304" cy="3108142"/>
          </a:xfrm>
        </p:spPr>
        <p:txBody>
          <a:bodyPr/>
          <a:lstStyle/>
          <a:p>
            <a:r>
              <a:rPr lang="en-US" dirty="0" smtClean="0"/>
              <a:t>Fonts, sizes, colors, and layouts are all pre-built in this template.</a:t>
            </a:r>
            <a:endParaRPr lang="en-US" dirty="0"/>
          </a:p>
          <a:p>
            <a:endParaRPr lang="en-US" dirty="0" smtClean="0"/>
          </a:p>
          <a:p>
            <a:r>
              <a:rPr lang="en-US" dirty="0" smtClean="0"/>
              <a:t>Color palette </a:t>
            </a:r>
          </a:p>
          <a:p>
            <a:endParaRPr lang="en-US" dirty="0"/>
          </a:p>
          <a:p>
            <a:r>
              <a:rPr lang="en-US" sz="2000" dirty="0" smtClean="0">
                <a:solidFill>
                  <a:schemeClr val="accent6">
                    <a:lumMod val="75000"/>
                  </a:schemeClr>
                </a:solidFill>
              </a:rPr>
              <a:t>Please do not use gradients, shadows, or outlines on shape elements. Limit color use for chart graphics to grayscale plus one accent color.</a:t>
            </a:r>
            <a:endParaRPr lang="en-US" dirty="0"/>
          </a:p>
        </p:txBody>
      </p:sp>
      <p:sp>
        <p:nvSpPr>
          <p:cNvPr id="4" name="Rectangle 3"/>
          <p:cNvSpPr/>
          <p:nvPr/>
        </p:nvSpPr>
        <p:spPr>
          <a:xfrm>
            <a:off x="434475" y="2820736"/>
            <a:ext cx="307474" cy="3074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855580" y="2820736"/>
            <a:ext cx="307474" cy="307474"/>
          </a:xfrm>
          <a:prstGeom prst="rect">
            <a:avLst/>
          </a:prstGeom>
          <a:solidFill>
            <a:srgbClr val="49A8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310107" y="2820736"/>
            <a:ext cx="307474" cy="30747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1731212" y="2820736"/>
            <a:ext cx="307474" cy="307474"/>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2145633" y="2820736"/>
            <a:ext cx="307474" cy="3074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2553370" y="2820736"/>
            <a:ext cx="307474" cy="307474"/>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93510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&amp; Paste Content</a:t>
            </a:r>
            <a:endParaRPr lang="en-US" dirty="0"/>
          </a:p>
        </p:txBody>
      </p:sp>
      <p:sp>
        <p:nvSpPr>
          <p:cNvPr id="3" name="Content Placeholder 2"/>
          <p:cNvSpPr>
            <a:spLocks noGrp="1"/>
          </p:cNvSpPr>
          <p:nvPr>
            <p:ph idx="1"/>
          </p:nvPr>
        </p:nvSpPr>
        <p:spPr>
          <a:xfrm>
            <a:off x="340592" y="1009332"/>
            <a:ext cx="8205304" cy="724119"/>
          </a:xfrm>
        </p:spPr>
        <p:txBody>
          <a:bodyPr>
            <a:normAutofit/>
          </a:bodyPr>
          <a:lstStyle/>
          <a:p>
            <a:r>
              <a:rPr lang="en-US" sz="2000" dirty="0"/>
              <a:t>When pasting content from another presentation please paste using </a:t>
            </a:r>
            <a:r>
              <a:rPr lang="en-US" sz="2000" dirty="0">
                <a:solidFill>
                  <a:srgbClr val="737472"/>
                </a:solidFill>
              </a:rPr>
              <a:t>“</a:t>
            </a:r>
            <a:r>
              <a:rPr lang="en-US" sz="2000" b="1" dirty="0">
                <a:solidFill>
                  <a:schemeClr val="accent4"/>
                </a:solidFill>
              </a:rPr>
              <a:t>Destination </a:t>
            </a:r>
            <a:r>
              <a:rPr lang="en-US" sz="2000" b="1" dirty="0" smtClean="0">
                <a:solidFill>
                  <a:schemeClr val="accent4"/>
                </a:solidFill>
              </a:rPr>
              <a:t>Theme.</a:t>
            </a:r>
            <a:r>
              <a:rPr lang="en-US" sz="2000" dirty="0" smtClean="0">
                <a:solidFill>
                  <a:srgbClr val="737472"/>
                </a:solidFill>
              </a:rPr>
              <a:t>”</a:t>
            </a:r>
          </a:p>
          <a:p>
            <a:endParaRPr lang="en-US" sz="2000" dirty="0">
              <a:solidFill>
                <a:srgbClr val="737472"/>
              </a:solidFill>
            </a:endParaRPr>
          </a:p>
        </p:txBody>
      </p:sp>
      <p:sp>
        <p:nvSpPr>
          <p:cNvPr id="9" name="Content Placeholder 2"/>
          <p:cNvSpPr txBox="1">
            <a:spLocks/>
          </p:cNvSpPr>
          <p:nvPr/>
        </p:nvSpPr>
        <p:spPr>
          <a:xfrm>
            <a:off x="340592" y="3712728"/>
            <a:ext cx="8205304" cy="289251"/>
          </a:xfrm>
          <a:prstGeom prst="rect">
            <a:avLst/>
          </a:prstGeom>
        </p:spPr>
        <p:txBody>
          <a:bodyPr vert="horz" lIns="91440" tIns="45720" rIns="91440" bIns="45720" rtlCol="0">
            <a:normAutofit/>
          </a:bodyPr>
          <a:lstStyle>
            <a:lvl1pPr marL="0" indent="0" algn="l" defTabSz="457200" rtl="0" eaLnBrk="1" latinLnBrk="0" hangingPunct="1">
              <a:spcBef>
                <a:spcPct val="20000"/>
              </a:spcBef>
              <a:buFontTx/>
              <a:buNone/>
              <a:defRPr sz="2400" b="0" i="0" kern="1200">
                <a:solidFill>
                  <a:srgbClr val="4D4D4C"/>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D4D4C"/>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D4D4C"/>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i="1" dirty="0">
                <a:solidFill>
                  <a:srgbClr val="737472"/>
                </a:solidFill>
              </a:rPr>
              <a:t>Note: This works when copying entire slides from other presentations as long as the source presentation is also 16:9 </a:t>
            </a:r>
          </a:p>
        </p:txBody>
      </p:sp>
      <p:pic>
        <p:nvPicPr>
          <p:cNvPr id="6" name="Picture 5"/>
          <p:cNvPicPr>
            <a:picLocks noChangeAspect="1"/>
          </p:cNvPicPr>
          <p:nvPr/>
        </p:nvPicPr>
        <p:blipFill rotWithShape="1">
          <a:blip r:embed="rId2"/>
          <a:srcRect l="14630" t="5416" r="9486" b="5833"/>
          <a:stretch/>
        </p:blipFill>
        <p:spPr>
          <a:xfrm>
            <a:off x="438507" y="2255426"/>
            <a:ext cx="2247901" cy="1352550"/>
          </a:xfrm>
          <a:prstGeom prst="rect">
            <a:avLst/>
          </a:prstGeom>
          <a:ln w="9525" cmpd="sng">
            <a:noFill/>
          </a:ln>
        </p:spPr>
      </p:pic>
      <p:sp>
        <p:nvSpPr>
          <p:cNvPr id="8" name="TextBox 7"/>
          <p:cNvSpPr txBox="1"/>
          <p:nvPr/>
        </p:nvSpPr>
        <p:spPr>
          <a:xfrm>
            <a:off x="438507" y="1926039"/>
            <a:ext cx="2247901" cy="276999"/>
          </a:xfrm>
          <a:prstGeom prst="rect">
            <a:avLst/>
          </a:prstGeom>
          <a:noFill/>
        </p:spPr>
        <p:txBody>
          <a:bodyPr wrap="square" lIns="0" tIns="0" rIns="0" bIns="0" rtlCol="0">
            <a:spAutoFit/>
          </a:bodyPr>
          <a:lstStyle/>
          <a:p>
            <a:r>
              <a:rPr lang="en-US" dirty="0" smtClean="0">
                <a:gradFill>
                  <a:gsLst>
                    <a:gs pos="0">
                      <a:schemeClr val="tx1"/>
                    </a:gs>
                    <a:gs pos="100000">
                      <a:schemeClr val="tx1"/>
                    </a:gs>
                  </a:gsLst>
                  <a:lin ang="5400000" scaled="1"/>
                </a:gradFill>
              </a:rPr>
              <a:t>Windows</a:t>
            </a:r>
            <a:endParaRPr lang="en-US" dirty="0">
              <a:gradFill>
                <a:gsLst>
                  <a:gs pos="0">
                    <a:schemeClr val="tx1"/>
                  </a:gs>
                  <a:gs pos="100000">
                    <a:schemeClr val="tx1"/>
                  </a:gs>
                </a:gsLst>
                <a:lin ang="5400000" scaled="1"/>
              </a:gradFill>
            </a:endParaRPr>
          </a:p>
        </p:txBody>
      </p:sp>
      <p:sp>
        <p:nvSpPr>
          <p:cNvPr id="10" name="TextBox 9"/>
          <p:cNvSpPr txBox="1"/>
          <p:nvPr/>
        </p:nvSpPr>
        <p:spPr>
          <a:xfrm>
            <a:off x="4616805" y="1926039"/>
            <a:ext cx="2247901" cy="276999"/>
          </a:xfrm>
          <a:prstGeom prst="rect">
            <a:avLst/>
          </a:prstGeom>
          <a:noFill/>
        </p:spPr>
        <p:txBody>
          <a:bodyPr wrap="square" lIns="0" tIns="0" rIns="0" bIns="0" rtlCol="0">
            <a:spAutoFit/>
          </a:bodyPr>
          <a:lstStyle/>
          <a:p>
            <a:r>
              <a:rPr lang="en-US" dirty="0" smtClean="0">
                <a:gradFill>
                  <a:gsLst>
                    <a:gs pos="0">
                      <a:schemeClr val="tx1"/>
                    </a:gs>
                    <a:gs pos="100000">
                      <a:schemeClr val="tx1"/>
                    </a:gs>
                  </a:gsLst>
                  <a:lin ang="5400000" scaled="1"/>
                </a:gradFill>
              </a:rPr>
              <a:t>Mac</a:t>
            </a:r>
            <a:endParaRPr lang="en-US" dirty="0">
              <a:gradFill>
                <a:gsLst>
                  <a:gs pos="0">
                    <a:schemeClr val="tx1"/>
                  </a:gs>
                  <a:gs pos="100000">
                    <a:schemeClr val="tx1"/>
                  </a:gs>
                </a:gsLst>
                <a:lin ang="5400000" scaled="1"/>
              </a:gradFill>
            </a:endParaRPr>
          </a:p>
        </p:txBody>
      </p:sp>
      <p:sp>
        <p:nvSpPr>
          <p:cNvPr id="4" name="Oval 3"/>
          <p:cNvSpPr/>
          <p:nvPr/>
        </p:nvSpPr>
        <p:spPr>
          <a:xfrm>
            <a:off x="889000" y="2889255"/>
            <a:ext cx="420688" cy="420688"/>
          </a:xfrm>
          <a:prstGeom prst="ellipse">
            <a:avLst/>
          </a:prstGeom>
          <a:noFill/>
          <a:ln w="571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Screen Shot 2015-02-24 at 2.43.33 PM.pn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9560" t="25701" r="7843" b="4037"/>
          <a:stretch/>
        </p:blipFill>
        <p:spPr>
          <a:xfrm>
            <a:off x="4619625" y="2254253"/>
            <a:ext cx="2324133" cy="1333500"/>
          </a:xfrm>
          <a:prstGeom prst="rect">
            <a:avLst/>
          </a:prstGeom>
        </p:spPr>
      </p:pic>
      <p:sp>
        <p:nvSpPr>
          <p:cNvPr id="13" name="Oval 12"/>
          <p:cNvSpPr/>
          <p:nvPr/>
        </p:nvSpPr>
        <p:spPr>
          <a:xfrm>
            <a:off x="4706939" y="2881316"/>
            <a:ext cx="420688" cy="420688"/>
          </a:xfrm>
          <a:prstGeom prst="ellipse">
            <a:avLst/>
          </a:prstGeom>
          <a:noFill/>
          <a:ln w="57150" cmpd="sng">
            <a:solidFill>
              <a:srgbClr val="7BC2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845928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&amp; Paste Code</a:t>
            </a:r>
            <a:endParaRPr lang="en-US" dirty="0"/>
          </a:p>
        </p:txBody>
      </p:sp>
      <p:sp>
        <p:nvSpPr>
          <p:cNvPr id="3" name="Content Placeholder 2"/>
          <p:cNvSpPr>
            <a:spLocks noGrp="1"/>
          </p:cNvSpPr>
          <p:nvPr>
            <p:ph idx="1"/>
          </p:nvPr>
        </p:nvSpPr>
        <p:spPr>
          <a:xfrm>
            <a:off x="340592" y="1009333"/>
            <a:ext cx="8205304" cy="1427480"/>
          </a:xfrm>
        </p:spPr>
        <p:txBody>
          <a:bodyPr>
            <a:normAutofit/>
          </a:bodyPr>
          <a:lstStyle/>
          <a:p>
            <a:r>
              <a:rPr lang="en-US" sz="2000" dirty="0" smtClean="0"/>
              <a:t>When </a:t>
            </a:r>
            <a:r>
              <a:rPr lang="en-US" sz="2000" dirty="0"/>
              <a:t>pasting content Code into a Code template please use the </a:t>
            </a:r>
          </a:p>
          <a:p>
            <a:r>
              <a:rPr lang="en-US" sz="2000" dirty="0"/>
              <a:t>“</a:t>
            </a:r>
            <a:r>
              <a:rPr lang="en-US" sz="2000" b="1" dirty="0">
                <a:solidFill>
                  <a:schemeClr val="accent1"/>
                </a:solidFill>
              </a:rPr>
              <a:t>Keep Text Only </a:t>
            </a:r>
            <a:r>
              <a:rPr lang="en-US" sz="2000" b="1" dirty="0" smtClean="0">
                <a:solidFill>
                  <a:schemeClr val="accent1"/>
                </a:solidFill>
              </a:rPr>
              <a:t>Function</a:t>
            </a:r>
            <a:r>
              <a:rPr lang="en-US" sz="2000" dirty="0" smtClean="0"/>
              <a:t>” for Windows </a:t>
            </a:r>
            <a:r>
              <a:rPr lang="en-US" sz="2000" dirty="0"/>
              <a:t>and “</a:t>
            </a:r>
            <a:r>
              <a:rPr lang="en-US" sz="2000" b="1" dirty="0">
                <a:solidFill>
                  <a:schemeClr val="accent1"/>
                </a:solidFill>
              </a:rPr>
              <a:t>Destination </a:t>
            </a:r>
            <a:r>
              <a:rPr lang="en-US" sz="2000" b="1" dirty="0" smtClean="0">
                <a:solidFill>
                  <a:schemeClr val="accent1"/>
                </a:solidFill>
              </a:rPr>
              <a:t>Theme</a:t>
            </a:r>
            <a:r>
              <a:rPr lang="en-US" sz="2000" dirty="0" smtClean="0"/>
              <a:t>” for Macs.  If </a:t>
            </a:r>
            <a:r>
              <a:rPr lang="en-US" sz="2000" dirty="0"/>
              <a:t>any additional coloring needs to be done to your code type please do it after pasting it into your slide. </a:t>
            </a:r>
            <a:endParaRPr lang="en-US" sz="2000" dirty="0" smtClean="0"/>
          </a:p>
          <a:p>
            <a:endParaRPr lang="en-US" sz="2000" dirty="0">
              <a:solidFill>
                <a:srgbClr val="737472"/>
              </a:solidFill>
            </a:endParaRPr>
          </a:p>
          <a:p>
            <a:endParaRPr lang="en-US" sz="2000" dirty="0" smtClean="0">
              <a:solidFill>
                <a:srgbClr val="737472"/>
              </a:solidFill>
            </a:endParaRPr>
          </a:p>
          <a:p>
            <a:endParaRPr lang="en-US" sz="2000" dirty="0">
              <a:solidFill>
                <a:srgbClr val="737472"/>
              </a:solidFill>
            </a:endParaRPr>
          </a:p>
        </p:txBody>
      </p:sp>
      <p:pic>
        <p:nvPicPr>
          <p:cNvPr id="5" name="Picture 4"/>
          <p:cNvPicPr>
            <a:picLocks noChangeAspect="1"/>
          </p:cNvPicPr>
          <p:nvPr/>
        </p:nvPicPr>
        <p:blipFill rotWithShape="1">
          <a:blip r:embed="rId2"/>
          <a:srcRect l="14630" t="5416" r="9486" b="5833"/>
          <a:stretch/>
        </p:blipFill>
        <p:spPr>
          <a:xfrm>
            <a:off x="438507" y="3017417"/>
            <a:ext cx="2247901" cy="1352550"/>
          </a:xfrm>
          <a:prstGeom prst="rect">
            <a:avLst/>
          </a:prstGeom>
          <a:ln w="9525" cmpd="sng">
            <a:noFill/>
          </a:ln>
        </p:spPr>
      </p:pic>
      <p:sp>
        <p:nvSpPr>
          <p:cNvPr id="6" name="TextBox 5"/>
          <p:cNvSpPr txBox="1"/>
          <p:nvPr/>
        </p:nvSpPr>
        <p:spPr>
          <a:xfrm>
            <a:off x="438507" y="2688030"/>
            <a:ext cx="2247901" cy="276999"/>
          </a:xfrm>
          <a:prstGeom prst="rect">
            <a:avLst/>
          </a:prstGeom>
          <a:noFill/>
        </p:spPr>
        <p:txBody>
          <a:bodyPr wrap="square" lIns="0" tIns="0" rIns="0" bIns="0" rtlCol="0">
            <a:spAutoFit/>
          </a:bodyPr>
          <a:lstStyle/>
          <a:p>
            <a:r>
              <a:rPr lang="en-US" dirty="0" smtClean="0">
                <a:solidFill>
                  <a:schemeClr val="bg1"/>
                </a:solidFill>
              </a:rPr>
              <a:t>Windows</a:t>
            </a:r>
            <a:endParaRPr lang="en-US" dirty="0">
              <a:solidFill>
                <a:schemeClr val="bg1"/>
              </a:solidFill>
            </a:endParaRPr>
          </a:p>
        </p:txBody>
      </p:sp>
      <p:sp>
        <p:nvSpPr>
          <p:cNvPr id="7" name="Oval 6"/>
          <p:cNvSpPr/>
          <p:nvPr/>
        </p:nvSpPr>
        <p:spPr>
          <a:xfrm>
            <a:off x="1166812" y="3651246"/>
            <a:ext cx="420688" cy="420688"/>
          </a:xfrm>
          <a:prstGeom prst="ellipse">
            <a:avLst/>
          </a:prstGeom>
          <a:noFill/>
          <a:ln w="57150" cmpd="sng">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4616805" y="2688033"/>
            <a:ext cx="2247901" cy="276999"/>
          </a:xfrm>
          <a:prstGeom prst="rect">
            <a:avLst/>
          </a:prstGeom>
          <a:noFill/>
        </p:spPr>
        <p:txBody>
          <a:bodyPr wrap="square" lIns="0" tIns="0" rIns="0" bIns="0" rtlCol="0">
            <a:spAutoFit/>
          </a:bodyPr>
          <a:lstStyle/>
          <a:p>
            <a:r>
              <a:rPr lang="en-US" dirty="0" smtClean="0">
                <a:solidFill>
                  <a:schemeClr val="bg1"/>
                </a:solidFill>
              </a:rPr>
              <a:t>Mac</a:t>
            </a:r>
            <a:endParaRPr lang="en-US" dirty="0">
              <a:solidFill>
                <a:schemeClr val="bg1"/>
              </a:solidFill>
            </a:endParaRPr>
          </a:p>
        </p:txBody>
      </p:sp>
      <p:pic>
        <p:nvPicPr>
          <p:cNvPr id="10" name="Picture 9" descr="Screen Shot 2015-02-24 at 2.43.33 PM.pn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9560" t="25701" r="7843" b="4037"/>
          <a:stretch/>
        </p:blipFill>
        <p:spPr>
          <a:xfrm>
            <a:off x="4619625" y="3016247"/>
            <a:ext cx="2324133" cy="1333500"/>
          </a:xfrm>
          <a:prstGeom prst="rect">
            <a:avLst/>
          </a:prstGeom>
        </p:spPr>
      </p:pic>
      <p:sp>
        <p:nvSpPr>
          <p:cNvPr id="11" name="Oval 10"/>
          <p:cNvSpPr/>
          <p:nvPr/>
        </p:nvSpPr>
        <p:spPr>
          <a:xfrm>
            <a:off x="4706939" y="3659185"/>
            <a:ext cx="420688" cy="420688"/>
          </a:xfrm>
          <a:prstGeom prst="ellipse">
            <a:avLst/>
          </a:prstGeom>
          <a:noFill/>
          <a:ln w="57150" cmpd="sng">
            <a:solidFill>
              <a:srgbClr val="49A8F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429467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Usage</a:t>
            </a:r>
            <a:endParaRPr lang="en-US" dirty="0"/>
          </a:p>
        </p:txBody>
      </p:sp>
      <p:grpSp>
        <p:nvGrpSpPr>
          <p:cNvPr id="28" name="Group 27"/>
          <p:cNvGrpSpPr/>
          <p:nvPr/>
        </p:nvGrpSpPr>
        <p:grpSpPr>
          <a:xfrm>
            <a:off x="460670" y="1806258"/>
            <a:ext cx="1363972" cy="1403240"/>
            <a:chOff x="320970" y="2009761"/>
            <a:chExt cx="1363972" cy="1403240"/>
          </a:xfrm>
        </p:grpSpPr>
        <p:pic>
          <p:nvPicPr>
            <p:cNvPr id="3" name="Picture 2" descr="Deck_Box-Files.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20970" y="2009761"/>
              <a:ext cx="1231313" cy="1231313"/>
            </a:xfrm>
            <a:prstGeom prst="rect">
              <a:avLst/>
            </a:prstGeom>
          </p:spPr>
        </p:pic>
        <p:pic>
          <p:nvPicPr>
            <p:cNvPr id="4" name="Picture 3" descr="Deck_Arrows1.pn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053083" y="2781142"/>
              <a:ext cx="631859" cy="631859"/>
            </a:xfrm>
            <a:prstGeom prst="rect">
              <a:avLst/>
            </a:prstGeom>
          </p:spPr>
        </p:pic>
      </p:grpSp>
      <p:grpSp>
        <p:nvGrpSpPr>
          <p:cNvPr id="31" name="Group 30"/>
          <p:cNvGrpSpPr/>
          <p:nvPr/>
        </p:nvGrpSpPr>
        <p:grpSpPr>
          <a:xfrm>
            <a:off x="2413435" y="1380226"/>
            <a:ext cx="1833190" cy="2106452"/>
            <a:chOff x="2202158" y="1583729"/>
            <a:chExt cx="1833190" cy="2106452"/>
          </a:xfrm>
        </p:grpSpPr>
        <p:pic>
          <p:nvPicPr>
            <p:cNvPr id="5" name="Picture 4" descr="Deck_Building-Enterprise.png"/>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396471" y="1583729"/>
              <a:ext cx="1638877" cy="1638877"/>
            </a:xfrm>
            <a:prstGeom prst="rect">
              <a:avLst/>
            </a:prstGeom>
          </p:spPr>
        </p:pic>
        <p:pic>
          <p:nvPicPr>
            <p:cNvPr id="6" name="Picture 5" descr="Deck_Building-MediumBusiness.png"/>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202158" y="2152636"/>
              <a:ext cx="1231313" cy="1231313"/>
            </a:xfrm>
            <a:prstGeom prst="rect">
              <a:avLst/>
            </a:prstGeom>
          </p:spPr>
        </p:pic>
        <p:pic>
          <p:nvPicPr>
            <p:cNvPr id="7" name="Picture 6" descr="Deck_Building-SmallBusiness.png"/>
            <p:cNvPicPr>
              <a:picLocks noChangeAspect="1"/>
            </p:cNvPicPr>
            <p:nvPr/>
          </p:nvPicPr>
          <p:blipFill>
            <a:blip r:embed="rId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897273" y="2570806"/>
              <a:ext cx="1119375" cy="1119375"/>
            </a:xfrm>
            <a:prstGeom prst="rect">
              <a:avLst/>
            </a:prstGeom>
          </p:spPr>
        </p:pic>
      </p:grpSp>
      <p:grpSp>
        <p:nvGrpSpPr>
          <p:cNvPr id="32" name="Group 31"/>
          <p:cNvGrpSpPr/>
          <p:nvPr/>
        </p:nvGrpSpPr>
        <p:grpSpPr>
          <a:xfrm>
            <a:off x="5137295" y="1804900"/>
            <a:ext cx="1744085" cy="1470972"/>
            <a:chOff x="4917824" y="2008403"/>
            <a:chExt cx="1744085" cy="1470972"/>
          </a:xfrm>
        </p:grpSpPr>
        <p:pic>
          <p:nvPicPr>
            <p:cNvPr id="8" name="Picture 7" descr="Deck_Laptop-Dark-Code.png"/>
            <p:cNvPicPr>
              <a:picLocks noChangeAspect="1"/>
            </p:cNvPicPr>
            <p:nvPr/>
          </p:nvPicPr>
          <p:blipFill>
            <a:blip r:embed="rId7">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4917824" y="2008403"/>
              <a:ext cx="1470972" cy="1470972"/>
            </a:xfrm>
            <a:prstGeom prst="rect">
              <a:avLst/>
            </a:prstGeom>
          </p:spPr>
        </p:pic>
        <p:pic>
          <p:nvPicPr>
            <p:cNvPr id="9" name="Picture 8" descr="Deck_Certification-Badge.png"/>
            <p:cNvPicPr>
              <a:picLocks noChangeAspect="1"/>
            </p:cNvPicPr>
            <p:nvPr/>
          </p:nvPicPr>
          <p:blipFill>
            <a:blip r:embed="rId8">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5798866" y="2020434"/>
              <a:ext cx="863043" cy="863043"/>
            </a:xfrm>
            <a:prstGeom prst="rect">
              <a:avLst/>
            </a:prstGeom>
          </p:spPr>
        </p:pic>
      </p:grpSp>
      <p:grpSp>
        <p:nvGrpSpPr>
          <p:cNvPr id="22" name="Group 21"/>
          <p:cNvGrpSpPr/>
          <p:nvPr/>
        </p:nvGrpSpPr>
        <p:grpSpPr>
          <a:xfrm>
            <a:off x="7418453" y="1844774"/>
            <a:ext cx="1487890" cy="1280165"/>
            <a:chOff x="7257786" y="2496119"/>
            <a:chExt cx="1487890" cy="1280165"/>
          </a:xfrm>
        </p:grpSpPr>
        <p:pic>
          <p:nvPicPr>
            <p:cNvPr id="14" name="Picture 13" descr="Deck_App2.png"/>
            <p:cNvPicPr>
              <a:picLocks noChangeAspect="1"/>
            </p:cNvPicPr>
            <p:nvPr/>
          </p:nvPicPr>
          <p:blipFill>
            <a:blip r:embed="rId9">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7257786" y="2496119"/>
              <a:ext cx="1280165" cy="1280165"/>
            </a:xfrm>
            <a:prstGeom prst="rect">
              <a:avLst/>
            </a:prstGeom>
          </p:spPr>
        </p:pic>
        <p:pic>
          <p:nvPicPr>
            <p:cNvPr id="10" name="Picture 9" descr="Deck_Lock.png"/>
            <p:cNvPicPr>
              <a:picLocks noChangeAspect="1"/>
            </p:cNvPicPr>
            <p:nvPr/>
          </p:nvPicPr>
          <p:blipFill>
            <a:blip r:embed="rId10">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8026601" y="3056571"/>
              <a:ext cx="719075" cy="719075"/>
            </a:xfrm>
            <a:prstGeom prst="rect">
              <a:avLst/>
            </a:prstGeom>
          </p:spPr>
        </p:pic>
      </p:grpSp>
      <p:sp>
        <p:nvSpPr>
          <p:cNvPr id="15" name="Content Placeholder 2"/>
          <p:cNvSpPr txBox="1">
            <a:spLocks/>
          </p:cNvSpPr>
          <p:nvPr/>
        </p:nvSpPr>
        <p:spPr>
          <a:xfrm>
            <a:off x="340592" y="754546"/>
            <a:ext cx="8205304" cy="53786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474746"/>
                </a:solidFill>
              </a:rPr>
              <a:t>Multiple assets can be combined to create one graphic </a:t>
            </a:r>
            <a:endParaRPr lang="en-US" sz="1800" dirty="0" smtClean="0">
              <a:solidFill>
                <a:srgbClr val="474746"/>
              </a:solidFill>
            </a:endParaRPr>
          </a:p>
        </p:txBody>
      </p:sp>
      <p:pic>
        <p:nvPicPr>
          <p:cNvPr id="23" name="Picture 22" descr="Deck_Box-Files.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499311" y="3454164"/>
            <a:ext cx="392335" cy="392335"/>
          </a:xfrm>
          <a:prstGeom prst="rect">
            <a:avLst/>
          </a:prstGeom>
        </p:spPr>
      </p:pic>
      <p:pic>
        <p:nvPicPr>
          <p:cNvPr id="24" name="Picture 23" descr="Deck_Arrows1.pn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319762" y="3456982"/>
            <a:ext cx="431568" cy="431568"/>
          </a:xfrm>
          <a:prstGeom prst="rect">
            <a:avLst/>
          </a:prstGeom>
        </p:spPr>
      </p:pic>
      <p:pic>
        <p:nvPicPr>
          <p:cNvPr id="25" name="Picture 24" descr="Deck_Building-Enterprise.png"/>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268226" y="3362397"/>
            <a:ext cx="522198" cy="522198"/>
          </a:xfrm>
          <a:prstGeom prst="rect">
            <a:avLst/>
          </a:prstGeom>
        </p:spPr>
      </p:pic>
      <p:pic>
        <p:nvPicPr>
          <p:cNvPr id="26" name="Picture 25" descr="Deck_Building-MediumBusiness.png"/>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462356" y="3451672"/>
            <a:ext cx="428204" cy="428204"/>
          </a:xfrm>
          <a:prstGeom prst="rect">
            <a:avLst/>
          </a:prstGeom>
        </p:spPr>
      </p:pic>
      <p:pic>
        <p:nvPicPr>
          <p:cNvPr id="27" name="Picture 26" descr="Deck_Building-SmallBusiness.png"/>
          <p:cNvPicPr>
            <a:picLocks noChangeAspect="1"/>
          </p:cNvPicPr>
          <p:nvPr/>
        </p:nvPicPr>
        <p:blipFill>
          <a:blip r:embed="rId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4033546" y="3465546"/>
            <a:ext cx="522197" cy="522197"/>
          </a:xfrm>
          <a:prstGeom prst="rect">
            <a:avLst/>
          </a:prstGeom>
        </p:spPr>
      </p:pic>
      <p:pic>
        <p:nvPicPr>
          <p:cNvPr id="29" name="Picture 28" descr="Deck_Laptop-Dark-Code.png"/>
          <p:cNvPicPr>
            <a:picLocks noChangeAspect="1"/>
          </p:cNvPicPr>
          <p:nvPr/>
        </p:nvPicPr>
        <p:blipFill>
          <a:blip r:embed="rId7">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5200351" y="3422523"/>
            <a:ext cx="515566" cy="515566"/>
          </a:xfrm>
          <a:prstGeom prst="rect">
            <a:avLst/>
          </a:prstGeom>
        </p:spPr>
      </p:pic>
      <p:pic>
        <p:nvPicPr>
          <p:cNvPr id="30" name="Picture 29" descr="Deck_Certification-Badge.png"/>
          <p:cNvPicPr>
            <a:picLocks noChangeAspect="1"/>
          </p:cNvPicPr>
          <p:nvPr/>
        </p:nvPicPr>
        <p:blipFill>
          <a:blip r:embed="rId8">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236880" y="3495163"/>
            <a:ext cx="405591" cy="405591"/>
          </a:xfrm>
          <a:prstGeom prst="rect">
            <a:avLst/>
          </a:prstGeom>
        </p:spPr>
      </p:pic>
      <p:pic>
        <p:nvPicPr>
          <p:cNvPr id="35" name="Picture 34" descr="Deck_App2.png"/>
          <p:cNvPicPr>
            <a:picLocks noChangeAspect="1"/>
          </p:cNvPicPr>
          <p:nvPr/>
        </p:nvPicPr>
        <p:blipFill>
          <a:blip r:embed="rId9">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7517484" y="3375245"/>
            <a:ext cx="448689" cy="448689"/>
          </a:xfrm>
          <a:prstGeom prst="rect">
            <a:avLst/>
          </a:prstGeom>
        </p:spPr>
      </p:pic>
      <p:pic>
        <p:nvPicPr>
          <p:cNvPr id="36" name="Picture 35" descr="Deck_Lock.png"/>
          <p:cNvPicPr>
            <a:picLocks noChangeAspect="1"/>
          </p:cNvPicPr>
          <p:nvPr/>
        </p:nvPicPr>
        <p:blipFill>
          <a:blip r:embed="rId10">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8412918" y="3420174"/>
            <a:ext cx="405899" cy="405899"/>
          </a:xfrm>
          <a:prstGeom prst="rect">
            <a:avLst/>
          </a:prstGeom>
        </p:spPr>
      </p:pic>
      <p:sp>
        <p:nvSpPr>
          <p:cNvPr id="37" name="Content Placeholder 2"/>
          <p:cNvSpPr txBox="1">
            <a:spLocks/>
          </p:cNvSpPr>
          <p:nvPr/>
        </p:nvSpPr>
        <p:spPr>
          <a:xfrm>
            <a:off x="264392" y="3877384"/>
            <a:ext cx="862173"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Deck_Box-Files.png</a:t>
            </a:r>
          </a:p>
        </p:txBody>
      </p:sp>
      <p:sp>
        <p:nvSpPr>
          <p:cNvPr id="38" name="Content Placeholder 2"/>
          <p:cNvSpPr txBox="1">
            <a:spLocks/>
          </p:cNvSpPr>
          <p:nvPr/>
        </p:nvSpPr>
        <p:spPr>
          <a:xfrm>
            <a:off x="1115292" y="3877384"/>
            <a:ext cx="840508"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Deck_Arrows1.png</a:t>
            </a:r>
          </a:p>
        </p:txBody>
      </p:sp>
      <p:sp>
        <p:nvSpPr>
          <p:cNvPr id="39" name="Content Placeholder 2"/>
          <p:cNvSpPr txBox="1">
            <a:spLocks/>
          </p:cNvSpPr>
          <p:nvPr/>
        </p:nvSpPr>
        <p:spPr>
          <a:xfrm>
            <a:off x="2235020" y="3877384"/>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Deck_Buildings-MediumBusiness.png</a:t>
            </a:r>
          </a:p>
        </p:txBody>
      </p:sp>
      <p:sp>
        <p:nvSpPr>
          <p:cNvPr id="40" name="Content Placeholder 2"/>
          <p:cNvSpPr txBox="1">
            <a:spLocks/>
          </p:cNvSpPr>
          <p:nvPr/>
        </p:nvSpPr>
        <p:spPr>
          <a:xfrm>
            <a:off x="3159871" y="3877384"/>
            <a:ext cx="738908"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Deck_Buildings-Enterprise.png</a:t>
            </a:r>
          </a:p>
        </p:txBody>
      </p:sp>
      <p:sp>
        <p:nvSpPr>
          <p:cNvPr id="41" name="Content Placeholder 2"/>
          <p:cNvSpPr txBox="1">
            <a:spLocks/>
          </p:cNvSpPr>
          <p:nvPr/>
        </p:nvSpPr>
        <p:spPr>
          <a:xfrm>
            <a:off x="3881929" y="3877385"/>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Deck_Buildings-SmallBusiness.png</a:t>
            </a:r>
          </a:p>
        </p:txBody>
      </p:sp>
      <p:sp>
        <p:nvSpPr>
          <p:cNvPr id="42" name="Content Placeholder 2"/>
          <p:cNvSpPr txBox="1">
            <a:spLocks/>
          </p:cNvSpPr>
          <p:nvPr/>
        </p:nvSpPr>
        <p:spPr>
          <a:xfrm>
            <a:off x="5004449" y="3877384"/>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Deck_Laptop-Dark-Code.png</a:t>
            </a:r>
          </a:p>
        </p:txBody>
      </p:sp>
      <p:sp>
        <p:nvSpPr>
          <p:cNvPr id="43" name="Content Placeholder 2"/>
          <p:cNvSpPr txBox="1">
            <a:spLocks/>
          </p:cNvSpPr>
          <p:nvPr/>
        </p:nvSpPr>
        <p:spPr>
          <a:xfrm>
            <a:off x="6035811" y="3877384"/>
            <a:ext cx="861402"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Deck_Certification-Badge.png</a:t>
            </a:r>
          </a:p>
        </p:txBody>
      </p:sp>
      <p:sp>
        <p:nvSpPr>
          <p:cNvPr id="44" name="Content Placeholder 2"/>
          <p:cNvSpPr txBox="1">
            <a:spLocks/>
          </p:cNvSpPr>
          <p:nvPr/>
        </p:nvSpPr>
        <p:spPr>
          <a:xfrm>
            <a:off x="7377187" y="3877384"/>
            <a:ext cx="729282"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Deck_App2.png</a:t>
            </a:r>
          </a:p>
        </p:txBody>
      </p:sp>
      <p:sp>
        <p:nvSpPr>
          <p:cNvPr id="45" name="Content Placeholder 2"/>
          <p:cNvSpPr txBox="1">
            <a:spLocks/>
          </p:cNvSpPr>
          <p:nvPr/>
        </p:nvSpPr>
        <p:spPr>
          <a:xfrm>
            <a:off x="8263005" y="3877384"/>
            <a:ext cx="705725"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Deck_Lock.png</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308999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Resizing Assets</a:t>
            </a:r>
            <a:endParaRPr lang="en-US" dirty="0"/>
          </a:p>
        </p:txBody>
      </p:sp>
      <p:sp>
        <p:nvSpPr>
          <p:cNvPr id="15" name="Content Placeholder 2"/>
          <p:cNvSpPr txBox="1">
            <a:spLocks/>
          </p:cNvSpPr>
          <p:nvPr/>
        </p:nvSpPr>
        <p:spPr>
          <a:xfrm>
            <a:off x="340592" y="889016"/>
            <a:ext cx="7474563" cy="601563"/>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tx1"/>
                </a:solidFill>
              </a:rPr>
              <a:t>Always hold down shift key and drag from corners when scaling assets</a:t>
            </a:r>
            <a:endParaRPr lang="en-US" sz="1800" dirty="0" smtClean="0">
              <a:solidFill>
                <a:schemeClr val="tx1"/>
              </a:solidFill>
            </a:endParaRPr>
          </a:p>
        </p:txBody>
      </p:sp>
      <p:pic>
        <p:nvPicPr>
          <p:cNvPr id="12" name="Picture 11" descr="Deck_Clock.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868491" y="1762620"/>
            <a:ext cx="2181345" cy="2181345"/>
          </a:xfrm>
          <a:prstGeom prst="rect">
            <a:avLst/>
          </a:prstGeom>
        </p:spPr>
      </p:pic>
      <p:pic>
        <p:nvPicPr>
          <p:cNvPr id="19" name="Picture 18" descr="Deck_Clock.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5239104" y="1861772"/>
            <a:ext cx="3000352" cy="1983041"/>
          </a:xfrm>
          <a:prstGeom prst="rect">
            <a:avLst/>
          </a:prstGeom>
        </p:spPr>
      </p:pic>
      <p:sp>
        <p:nvSpPr>
          <p:cNvPr id="20" name="Content Placeholder 2"/>
          <p:cNvSpPr txBox="1">
            <a:spLocks/>
          </p:cNvSpPr>
          <p:nvPr/>
        </p:nvSpPr>
        <p:spPr>
          <a:xfrm>
            <a:off x="1102253" y="3740443"/>
            <a:ext cx="1713820" cy="37351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a:solidFill>
                  <a:schemeClr val="tx2"/>
                </a:solidFill>
              </a:rPr>
              <a:t>w</a:t>
            </a:r>
            <a:r>
              <a:rPr lang="en-US" sz="1800" b="1" dirty="0" smtClean="0">
                <a:solidFill>
                  <a:schemeClr val="tx2"/>
                </a:solidFill>
              </a:rPr>
              <a:t>ith</a:t>
            </a:r>
            <a:r>
              <a:rPr lang="en-US" sz="1800" dirty="0" smtClean="0">
                <a:solidFill>
                  <a:schemeClr val="tx2"/>
                </a:solidFill>
              </a:rPr>
              <a:t> Shift</a:t>
            </a:r>
          </a:p>
        </p:txBody>
      </p:sp>
      <p:sp>
        <p:nvSpPr>
          <p:cNvPr id="21" name="Content Placeholder 2"/>
          <p:cNvSpPr txBox="1">
            <a:spLocks/>
          </p:cNvSpPr>
          <p:nvPr/>
        </p:nvSpPr>
        <p:spPr>
          <a:xfrm>
            <a:off x="5695606" y="3740443"/>
            <a:ext cx="2087349" cy="37351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without</a:t>
            </a:r>
            <a:r>
              <a:rPr lang="en-US" sz="1800" dirty="0" smtClean="0">
                <a:solidFill>
                  <a:schemeClr val="tx2"/>
                </a:solidFill>
              </a:rPr>
              <a:t> Shift</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886425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smtClean="0"/>
              <a:t>Presentation Title</a:t>
            </a:r>
            <a:endParaRPr lang="en-US" dirty="0"/>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60988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a:t>
            </a:r>
            <a:r>
              <a:rPr lang="en-US" dirty="0"/>
              <a:t>H</a:t>
            </a:r>
            <a:r>
              <a:rPr lang="en-US" dirty="0" smtClean="0"/>
              <a:t>istory</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3074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03161794"/>
      </p:ext>
    </p:extLst>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Only </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221367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 Content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99798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07461392"/>
      </p:ext>
    </p:extLst>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Title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16182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Content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6095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Content Placeholder 2"/>
          <p:cNvSpPr>
            <a:spLocks noGrp="1"/>
          </p:cNvSpPr>
          <p:nvPr>
            <p:ph sz="half" idx="2"/>
          </p:nvPr>
        </p:nvSpPr>
        <p:spPr/>
        <p:txBody>
          <a:bodyPr/>
          <a:lstStyle/>
          <a:p>
            <a:endParaRPr lang="en-US" dirty="0"/>
          </a:p>
        </p:txBody>
      </p:sp>
      <p:sp>
        <p:nvSpPr>
          <p:cNvPr id="4" name="Title 3"/>
          <p:cNvSpPr>
            <a:spLocks noGrp="1"/>
          </p:cNvSpPr>
          <p:nvPr>
            <p:ph type="title"/>
          </p:nvPr>
        </p:nvSpPr>
        <p:spPr/>
        <p:txBody>
          <a:bodyPr/>
          <a:lstStyle/>
          <a:p>
            <a:r>
              <a:rPr lang="en-US" dirty="0" smtClean="0"/>
              <a:t>Comparison</a:t>
            </a:r>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959324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Content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10"/>
          </p:nvPr>
        </p:nvSpPr>
        <p:spPr/>
        <p:txBody>
          <a:bodyPr/>
          <a:lstStyle/>
          <a:p>
            <a:endParaRPr lang="en-US" dirty="0"/>
          </a:p>
        </p:txBody>
      </p:sp>
      <p:sp>
        <p:nvSpPr>
          <p:cNvPr id="5" name="Content Placeholder 4"/>
          <p:cNvSpPr>
            <a:spLocks noGrp="1"/>
          </p:cNvSpPr>
          <p:nvPr>
            <p:ph sz="half" idx="11"/>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335520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Content - Graphics</a:t>
            </a:r>
            <a:endParaRPr lang="en-US" dirty="0"/>
          </a:p>
        </p:txBody>
      </p:sp>
      <p:sp>
        <p:nvSpPr>
          <p:cNvPr id="3" name="Text Placeholder 2"/>
          <p:cNvSpPr>
            <a:spLocks noGrp="1"/>
          </p:cNvSpPr>
          <p:nvPr>
            <p:ph type="body" sz="half" idx="2"/>
          </p:nvPr>
        </p:nvSpPr>
        <p:spPr/>
        <p:txBody>
          <a:bodyPr/>
          <a:lstStyle/>
          <a:p>
            <a:endParaRPr lang="en-US" dirty="0"/>
          </a:p>
        </p:txBody>
      </p:sp>
      <p:sp>
        <p:nvSpPr>
          <p:cNvPr id="4" name="Text Placeholder 3"/>
          <p:cNvSpPr>
            <a:spLocks noGrp="1"/>
          </p:cNvSpPr>
          <p:nvPr>
            <p:ph type="body" sz="half" idx="11"/>
          </p:nvPr>
        </p:nvSpPr>
        <p:spPr/>
        <p:txBody>
          <a:bodyPr/>
          <a:lstStyle/>
          <a:p>
            <a:endParaRPr lang="en-US" dirty="0"/>
          </a:p>
        </p:txBody>
      </p:sp>
      <p:sp>
        <p:nvSpPr>
          <p:cNvPr id="5" name="Text Placeholder 4"/>
          <p:cNvSpPr>
            <a:spLocks noGrp="1"/>
          </p:cNvSpPr>
          <p:nvPr>
            <p:ph type="body" sz="half" idx="13"/>
          </p:nvPr>
        </p:nvSpPr>
        <p:spPr/>
        <p:txBody>
          <a:bodyPr/>
          <a:lstStyle/>
          <a:p>
            <a:endParaRPr lang="en-US" dirty="0"/>
          </a:p>
        </p:txBody>
      </p:sp>
      <p:sp>
        <p:nvSpPr>
          <p:cNvPr id="6" name="Text Placeholder 5"/>
          <p:cNvSpPr>
            <a:spLocks noGrp="1"/>
          </p:cNvSpPr>
          <p:nvPr>
            <p:ph type="body" sz="half" idx="15"/>
          </p:nvPr>
        </p:nvSpPr>
        <p:spPr/>
        <p:txBody>
          <a:bodyPr/>
          <a:lstStyle/>
          <a:p>
            <a:endParaRPr lang="en-US" dirty="0"/>
          </a:p>
        </p:txBody>
      </p:sp>
      <p:sp>
        <p:nvSpPr>
          <p:cNvPr id="7" name="Picture Placeholder 6"/>
          <p:cNvSpPr>
            <a:spLocks noGrp="1"/>
          </p:cNvSpPr>
          <p:nvPr>
            <p:ph type="pic" sz="quarter" idx="16"/>
          </p:nvPr>
        </p:nvSpPr>
        <p:spPr/>
      </p:sp>
      <p:sp>
        <p:nvSpPr>
          <p:cNvPr id="8" name="Picture Placeholder 7"/>
          <p:cNvSpPr>
            <a:spLocks noGrp="1"/>
          </p:cNvSpPr>
          <p:nvPr>
            <p:ph type="pic" sz="quarter" idx="17"/>
          </p:nvPr>
        </p:nvSpPr>
        <p:spPr/>
      </p:sp>
      <p:sp>
        <p:nvSpPr>
          <p:cNvPr id="9" name="Picture Placeholder 8"/>
          <p:cNvSpPr>
            <a:spLocks noGrp="1"/>
          </p:cNvSpPr>
          <p:nvPr>
            <p:ph type="pic" sz="quarter" idx="18"/>
          </p:nvPr>
        </p:nvSpPr>
        <p:spPr/>
      </p:sp>
      <p:sp>
        <p:nvSpPr>
          <p:cNvPr id="10" name="Picture Placeholder 9"/>
          <p:cNvSpPr>
            <a:spLocks noGrp="1"/>
          </p:cNvSpPr>
          <p:nvPr>
            <p:ph type="pic" sz="quarter" idx="19"/>
          </p:nvPr>
        </p:nvSpPr>
        <p:spPr/>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2486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Content - Graphics</a:t>
            </a:r>
            <a:endParaRPr lang="en-US" dirty="0"/>
          </a:p>
        </p:txBody>
      </p:sp>
      <p:sp>
        <p:nvSpPr>
          <p:cNvPr id="3" name="Text Placeholder 2"/>
          <p:cNvSpPr>
            <a:spLocks noGrp="1"/>
          </p:cNvSpPr>
          <p:nvPr>
            <p:ph type="body" sz="half" idx="2"/>
          </p:nvPr>
        </p:nvSpPr>
        <p:spPr/>
        <p:txBody>
          <a:bodyPr/>
          <a:lstStyle/>
          <a:p>
            <a:endParaRPr lang="en-US" dirty="0"/>
          </a:p>
        </p:txBody>
      </p:sp>
      <p:sp>
        <p:nvSpPr>
          <p:cNvPr id="4" name="Text Placeholder 3"/>
          <p:cNvSpPr>
            <a:spLocks noGrp="1"/>
          </p:cNvSpPr>
          <p:nvPr>
            <p:ph type="body" sz="half" idx="11"/>
          </p:nvPr>
        </p:nvSpPr>
        <p:spPr/>
        <p:txBody>
          <a:bodyPr/>
          <a:lstStyle/>
          <a:p>
            <a:endParaRPr lang="en-US" dirty="0"/>
          </a:p>
        </p:txBody>
      </p:sp>
      <p:sp>
        <p:nvSpPr>
          <p:cNvPr id="5" name="Text Placeholder 4"/>
          <p:cNvSpPr>
            <a:spLocks noGrp="1"/>
          </p:cNvSpPr>
          <p:nvPr>
            <p:ph type="body" sz="half" idx="13"/>
          </p:nvPr>
        </p:nvSpPr>
        <p:spPr/>
        <p:txBody>
          <a:bodyPr/>
          <a:lstStyle/>
          <a:p>
            <a:endParaRPr lang="en-US" dirty="0"/>
          </a:p>
        </p:txBody>
      </p:sp>
      <p:sp>
        <p:nvSpPr>
          <p:cNvPr id="6" name="Text Placeholder 5"/>
          <p:cNvSpPr>
            <a:spLocks noGrp="1"/>
          </p:cNvSpPr>
          <p:nvPr>
            <p:ph type="body" sz="half" idx="15"/>
          </p:nvPr>
        </p:nvSpPr>
        <p:spPr/>
        <p:txBody>
          <a:bodyPr/>
          <a:lstStyle/>
          <a:p>
            <a:endParaRPr lang="en-US" dirty="0"/>
          </a:p>
        </p:txBody>
      </p:sp>
      <p:sp>
        <p:nvSpPr>
          <p:cNvPr id="7" name="Text Placeholder 6"/>
          <p:cNvSpPr>
            <a:spLocks noGrp="1"/>
          </p:cNvSpPr>
          <p:nvPr>
            <p:ph type="body" sz="half" idx="17"/>
          </p:nvPr>
        </p:nvSpPr>
        <p:spPr/>
        <p:txBody>
          <a:bodyPr/>
          <a:lstStyle/>
          <a:p>
            <a:endParaRPr lang="en-US" dirty="0"/>
          </a:p>
        </p:txBody>
      </p:sp>
      <p:sp>
        <p:nvSpPr>
          <p:cNvPr id="8" name="Text Placeholder 7"/>
          <p:cNvSpPr>
            <a:spLocks noGrp="1"/>
          </p:cNvSpPr>
          <p:nvPr>
            <p:ph type="body" sz="half" idx="19"/>
          </p:nvPr>
        </p:nvSpPr>
        <p:spPr/>
        <p:txBody>
          <a:bodyPr/>
          <a:lstStyle/>
          <a:p>
            <a:endParaRPr lang="en-US" dirty="0"/>
          </a:p>
        </p:txBody>
      </p:sp>
      <p:sp>
        <p:nvSpPr>
          <p:cNvPr id="9" name="Picture Placeholder 8"/>
          <p:cNvSpPr>
            <a:spLocks noGrp="1"/>
          </p:cNvSpPr>
          <p:nvPr>
            <p:ph type="pic" sz="quarter" idx="20"/>
          </p:nvPr>
        </p:nvSpPr>
        <p:spPr/>
      </p:sp>
      <p:sp>
        <p:nvSpPr>
          <p:cNvPr id="10" name="Picture Placeholder 9"/>
          <p:cNvSpPr>
            <a:spLocks noGrp="1"/>
          </p:cNvSpPr>
          <p:nvPr>
            <p:ph type="pic" sz="quarter" idx="21"/>
          </p:nvPr>
        </p:nvSpPr>
        <p:spPr/>
      </p:sp>
      <p:sp>
        <p:nvSpPr>
          <p:cNvPr id="11" name="Picture Placeholder 10"/>
          <p:cNvSpPr>
            <a:spLocks noGrp="1"/>
          </p:cNvSpPr>
          <p:nvPr>
            <p:ph type="pic" sz="quarter" idx="22"/>
          </p:nvPr>
        </p:nvSpPr>
        <p:spPr/>
      </p:sp>
      <p:sp>
        <p:nvSpPr>
          <p:cNvPr id="12" name="Picture Placeholder 11"/>
          <p:cNvSpPr>
            <a:spLocks noGrp="1"/>
          </p:cNvSpPr>
          <p:nvPr>
            <p:ph type="pic" sz="quarter" idx="23"/>
          </p:nvPr>
        </p:nvSpPr>
        <p:spPr/>
      </p:sp>
      <p:sp>
        <p:nvSpPr>
          <p:cNvPr id="13" name="Picture Placeholder 12"/>
          <p:cNvSpPr>
            <a:spLocks noGrp="1"/>
          </p:cNvSpPr>
          <p:nvPr>
            <p:ph type="pic" sz="quarter" idx="24"/>
          </p:nvPr>
        </p:nvSpPr>
        <p:spPr/>
      </p:sp>
      <p:sp>
        <p:nvSpPr>
          <p:cNvPr id="14" name="Picture Placeholder 13"/>
          <p:cNvSpPr>
            <a:spLocks noGrp="1"/>
          </p:cNvSpPr>
          <p:nvPr>
            <p:ph type="pic" sz="quarter" idx="25"/>
          </p:nvPr>
        </p:nvSpPr>
        <p:spPr/>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84264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History</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Started as a “monorail”</a:t>
            </a:r>
          </a:p>
          <a:p>
            <a:pPr marL="342900" indent="-342900">
              <a:buFont typeface="Arial" charset="0"/>
              <a:buChar char="•"/>
            </a:pPr>
            <a:r>
              <a:rPr lang="en-US" dirty="0" smtClean="0"/>
              <a:t>Scaling challenges during BTS</a:t>
            </a:r>
          </a:p>
          <a:p>
            <a:pPr marL="342900" indent="-342900">
              <a:buFont typeface="Arial" charset="0"/>
              <a:buChar char="•"/>
            </a:pPr>
            <a:r>
              <a:rPr lang="en-US" dirty="0" smtClean="0"/>
              <a:t>Migrated to an SOA/micro-service architecture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089816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829209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181867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4284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Heroku</a:t>
            </a:r>
            <a:r>
              <a:rPr lang="en-US" dirty="0" smtClean="0"/>
              <a:t> was great…but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Every app on </a:t>
            </a:r>
            <a:r>
              <a:rPr lang="en-US" dirty="0" err="1" smtClean="0"/>
              <a:t>Heroku</a:t>
            </a:r>
            <a:r>
              <a:rPr lang="en-US" dirty="0" smtClean="0"/>
              <a:t> is publicly accessible</a:t>
            </a:r>
          </a:p>
          <a:p>
            <a:pPr marL="342900" indent="-342900">
              <a:buFont typeface="Arial" charset="0"/>
              <a:buChar char="•"/>
            </a:pPr>
            <a:r>
              <a:rPr lang="en-US" dirty="0" smtClean="0"/>
              <a:t>Databases need to be exposed to internet traffic</a:t>
            </a:r>
          </a:p>
          <a:p>
            <a:pPr marL="342900" indent="-342900">
              <a:buFont typeface="Arial" charset="0"/>
              <a:buChar char="•"/>
            </a:pPr>
            <a:r>
              <a:rPr lang="en-US" dirty="0" smtClean="0"/>
              <a:t>Limited visibility and control</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4103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from a </a:t>
            </a:r>
            <a:r>
              <a:rPr lang="en-US" dirty="0" err="1" smtClean="0"/>
              <a:t>PaaS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AWS</a:t>
            </a:r>
          </a:p>
          <a:p>
            <a:pPr marL="342900" indent="-342900">
              <a:buFont typeface="Arial" charset="0"/>
              <a:buChar char="•"/>
            </a:pPr>
            <a:r>
              <a:rPr lang="en-US" dirty="0" smtClean="0"/>
              <a:t>Flexibility</a:t>
            </a:r>
          </a:p>
          <a:p>
            <a:pPr marL="342900" indent="-342900">
              <a:buFont typeface="Arial" charset="0"/>
              <a:buChar char="•"/>
            </a:pPr>
            <a:r>
              <a:rPr lang="en-US" dirty="0" smtClean="0"/>
              <a:t>Shared patterns for deployment</a:t>
            </a:r>
          </a:p>
          <a:p>
            <a:pPr marL="342900" indent="-342900">
              <a:buFont typeface="Arial" charset="0"/>
              <a:buChar char="•"/>
            </a:pPr>
            <a:r>
              <a:rPr lang="en-US" dirty="0" smtClean="0"/>
              <a:t>Easy service operation</a:t>
            </a:r>
          </a:p>
          <a:p>
            <a:pPr marL="342900" indent="-342900">
              <a:buFont typeface="Arial" charset="0"/>
              <a:buChar char="•"/>
            </a:pPr>
            <a:r>
              <a:rPr lang="en-US" dirty="0" smtClean="0"/>
              <a:t>Containers/</a:t>
            </a:r>
            <a:r>
              <a:rPr lang="en-US" dirty="0" err="1" smtClean="0"/>
              <a:t>Docker</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1167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Containers?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Fast build + deploy iteration cycles</a:t>
            </a:r>
          </a:p>
          <a:p>
            <a:pPr marL="342900" indent="-342900">
              <a:buFont typeface="Arial" charset="0"/>
              <a:buChar char="•"/>
            </a:pPr>
            <a:r>
              <a:rPr lang="en-US" dirty="0" smtClean="0"/>
              <a:t>Isolate dependencies</a:t>
            </a:r>
          </a:p>
          <a:p>
            <a:pPr marL="342900" indent="-342900">
              <a:buFont typeface="Arial" charset="0"/>
              <a:buChar char="•"/>
            </a:pPr>
            <a:r>
              <a:rPr lang="en-US" dirty="0" smtClean="0"/>
              <a:t>Better </a:t>
            </a:r>
            <a:r>
              <a:rPr lang="en-US" dirty="0" err="1" smtClean="0"/>
              <a:t>dev</a:t>
            </a:r>
            <a:r>
              <a:rPr lang="en-US" dirty="0" smtClean="0"/>
              <a:t>/prod parity</a:t>
            </a:r>
          </a:p>
          <a:p>
            <a:pPr marL="342900" indent="-342900">
              <a:buFont typeface="Arial" charset="0"/>
              <a:buChar char="•"/>
            </a:pPr>
            <a:r>
              <a:rPr lang="en-US" dirty="0" smtClean="0"/>
              <a:t>Immutable images</a:t>
            </a:r>
          </a:p>
          <a:p>
            <a:pPr marL="342900" indent="-342900">
              <a:buFont typeface="Arial" charset="0"/>
              <a:buChar char="•"/>
            </a:pPr>
            <a:r>
              <a:rPr lang="en-US" dirty="0" smtClean="0"/>
              <a:t>Better resource utilization</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41192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invent-deck-light_as">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a="http://schemas.openxmlformats.org/drawingml/2006/main" xmlns:thm15="http://schemas.microsoft.com/office/thememl/2012/main" name="reinvent2015-template-light" id="{347E3041-9385-4346-9DC4-E740F718428B}" vid="{42D8A2EF-AA2C-2C4C-8867-3F36DEEE7E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slides</Template>
  <TotalTime>10420</TotalTime>
  <Words>4148</Words>
  <Application>Microsoft Macintosh PowerPoint</Application>
  <PresentationFormat>On-screen Show (16:9)</PresentationFormat>
  <Paragraphs>394</Paragraphs>
  <Slides>62</Slides>
  <Notes>41</Notes>
  <HiddenSlides>0</HiddenSlides>
  <MMClips>0</MMClips>
  <ScaleCrop>false</ScaleCrop>
  <HeadingPairs>
    <vt:vector size="4" baseType="variant">
      <vt:variant>
        <vt:lpstr>Design Template</vt:lpstr>
      </vt:variant>
      <vt:variant>
        <vt:i4>1</vt:i4>
      </vt:variant>
      <vt:variant>
        <vt:lpstr>Slide Titles</vt:lpstr>
      </vt:variant>
      <vt:variant>
        <vt:i4>62</vt:i4>
      </vt:variant>
    </vt:vector>
  </HeadingPairs>
  <TitlesOfParts>
    <vt:vector size="63" baseType="lpstr">
      <vt:lpstr>reinvent-deck-light_as</vt:lpstr>
      <vt:lpstr>Slide 1</vt:lpstr>
      <vt:lpstr>Slide 2</vt:lpstr>
      <vt:lpstr>About Us</vt:lpstr>
      <vt:lpstr>Remind</vt:lpstr>
      <vt:lpstr>A Little History</vt:lpstr>
      <vt:lpstr>A Little History</vt:lpstr>
      <vt:lpstr>Heroku was great…but</vt:lpstr>
      <vt:lpstr>What we want from a PaaS</vt:lpstr>
      <vt:lpstr>Why Containers?</vt:lpstr>
      <vt:lpstr>Building an Empire</vt:lpstr>
      <vt:lpstr>Design Goals</vt:lpstr>
      <vt:lpstr>Components of a PaaS</vt:lpstr>
      <vt:lpstr>Scheduler :: Cluster Management</vt:lpstr>
      <vt:lpstr>Scheduler :: Task Placement</vt:lpstr>
      <vt:lpstr>Scheduler :: Task Placement</vt:lpstr>
      <vt:lpstr>Empire :: V1</vt:lpstr>
      <vt:lpstr>EC2 Container Service</vt:lpstr>
      <vt:lpstr>EC2 Container Service :: Resources</vt:lpstr>
      <vt:lpstr>ECS Scheduler Implementation</vt:lpstr>
      <vt:lpstr>Empire :: V2</vt:lpstr>
      <vt:lpstr>Empire :: V2</vt:lpstr>
      <vt:lpstr>Slide 22</vt:lpstr>
      <vt:lpstr>Twelve-Factor Tenants</vt:lpstr>
      <vt:lpstr>12factor :: Dependencies</vt:lpstr>
      <vt:lpstr>12factor :: Build, release, run</vt:lpstr>
      <vt:lpstr>12factor :: Build</vt:lpstr>
      <vt:lpstr>12factor :: Release, Run</vt:lpstr>
      <vt:lpstr>12factor :: Release, Run</vt:lpstr>
      <vt:lpstr>Service Discovery</vt:lpstr>
      <vt:lpstr>12factor :: Concurrency</vt:lpstr>
      <vt:lpstr>12factor :: Dev/prod parity</vt:lpstr>
      <vt:lpstr>12factor :: Logs</vt:lpstr>
      <vt:lpstr>12factor :: Admin processes</vt:lpstr>
      <vt:lpstr>Demo</vt:lpstr>
      <vt:lpstr>Pain Points &amp; Lessons Learned</vt:lpstr>
      <vt:lpstr>Container Instance Rollout</vt:lpstr>
      <vt:lpstr>Logging</vt:lpstr>
      <vt:lpstr>Logging</vt:lpstr>
      <vt:lpstr>Docker Monolith</vt:lpstr>
      <vt:lpstr>Docker Performance</vt:lpstr>
      <vt:lpstr>This space moves fast!</vt:lpstr>
      <vt:lpstr>Slide 42</vt:lpstr>
      <vt:lpstr>Slide 43</vt:lpstr>
      <vt:lpstr>Deck Guidelines</vt:lpstr>
      <vt:lpstr>Copy &amp; Paste Content</vt:lpstr>
      <vt:lpstr>Copy &amp; Paste Code</vt:lpstr>
      <vt:lpstr>Assets Usage</vt:lpstr>
      <vt:lpstr>Resizing Assets</vt:lpstr>
      <vt:lpstr>Slide 49</vt:lpstr>
      <vt:lpstr>Slide 50</vt:lpstr>
      <vt:lpstr>Title Only </vt:lpstr>
      <vt:lpstr>Title + Content</vt:lpstr>
      <vt:lpstr>Slide 53</vt:lpstr>
      <vt:lpstr>Section Title</vt:lpstr>
      <vt:lpstr>Two Content</vt:lpstr>
      <vt:lpstr>Comparison</vt:lpstr>
      <vt:lpstr>Three Content</vt:lpstr>
      <vt:lpstr>Four Content - Graphics</vt:lpstr>
      <vt:lpstr>Six Content - Graphics</vt:lpstr>
      <vt:lpstr>Slide 60</vt:lpstr>
      <vt:lpstr>Slide 61</vt:lpstr>
      <vt:lpstr>Slide 62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Michael Barrett</cp:lastModifiedBy>
  <cp:revision>117</cp:revision>
  <dcterms:created xsi:type="dcterms:W3CDTF">2015-09-26T04:20:10Z</dcterms:created>
  <dcterms:modified xsi:type="dcterms:W3CDTF">2015-09-26T04:33:36Z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