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customXml/itemProps1.xml" ContentType="application/vnd.openxmlformats-officedocument.customXmlProperties+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slides/slide56.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customXml/itemProps2.xml" ContentType="application/vnd.openxmlformats-officedocument.customXmlProperties+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customXml/itemProps3.xml" ContentType="application/vnd.openxmlformats-officedocument.customXmlPropertie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Override PartName="/docProps/custom.xml" ContentType="application/vnd.openxmlformats-officedocument.custom-properties+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4" r:id="rId4"/>
  </p:sldMasterIdLst>
  <p:notesMasterIdLst>
    <p:notesMasterId r:id="rId67"/>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5" r:id="rId28"/>
    <p:sldId id="323" r:id="rId29"/>
    <p:sldId id="328" r:id="rId30"/>
    <p:sldId id="329" r:id="rId31"/>
    <p:sldId id="313" r:id="rId32"/>
    <p:sldId id="314" r:id="rId33"/>
    <p:sldId id="331" r:id="rId34"/>
    <p:sldId id="333" r:id="rId35"/>
    <p:sldId id="337" r:id="rId36"/>
    <p:sldId id="338" r:id="rId37"/>
    <p:sldId id="299" r:id="rId38"/>
    <p:sldId id="339" r:id="rId39"/>
    <p:sldId id="344" r:id="rId40"/>
    <p:sldId id="341" r:id="rId41"/>
    <p:sldId id="343" r:id="rId42"/>
    <p:sldId id="342" r:id="rId43"/>
    <p:sldId id="346" r:id="rId44"/>
    <p:sldId id="347" r:id="rId45"/>
    <p:sldId id="296" r:id="rId46"/>
    <p:sldId id="297" r:id="rId47"/>
    <p:sldId id="276" r:id="rId48"/>
    <p:sldId id="278" r:id="rId49"/>
    <p:sldId id="284" r:id="rId50"/>
    <p:sldId id="286" r:id="rId51"/>
    <p:sldId id="287" r:id="rId52"/>
    <p:sldId id="280" r:id="rId53"/>
    <p:sldId id="292" r:id="rId54"/>
    <p:sldId id="259" r:id="rId55"/>
    <p:sldId id="260" r:id="rId56"/>
    <p:sldId id="293" r:id="rId57"/>
    <p:sldId id="261" r:id="rId58"/>
    <p:sldId id="262" r:id="rId59"/>
    <p:sldId id="275" r:id="rId60"/>
    <p:sldId id="264" r:id="rId61"/>
    <p:sldId id="274" r:id="rId62"/>
    <p:sldId id="273" r:id="rId63"/>
    <p:sldId id="289" r:id="rId64"/>
    <p:sldId id="290" r:id="rId65"/>
    <p:sldId id="291"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4980" autoAdjust="0"/>
    <p:restoredTop sz="70994" autoAdjust="0"/>
  </p:normalViewPr>
  <p:slideViewPr>
    <p:cSldViewPr snapToGrid="0" showGuides="1">
      <p:cViewPr varScale="1">
        <p:scale>
          <a:sx n="155" d="100"/>
          <a:sy n="155" d="100"/>
        </p:scale>
        <p:origin x="-1152" y="-9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commentAuthors" Target="commentAuthor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9/28/15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run an agent that will register the instance with a cluster and begin accepting tasks to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baseline="0" dirty="0" smtClean="0"/>
              <a:t>specifies that you should explicitly declare and isolate your dependencies. </a:t>
            </a:r>
            <a:r>
              <a:rPr lang="en-US" baseline="0" dirty="0" err="1" smtClean="0"/>
              <a:t>Docker</a:t>
            </a:r>
            <a:r>
              <a:rPr lang="en-US" baseline="0" dirty="0" smtClean="0"/>
              <a:t> makes this incredibly easy to do with </a:t>
            </a:r>
            <a:r>
              <a:rPr lang="en-US" baseline="0" dirty="0" err="1" smtClean="0"/>
              <a:t>Dockerfiles</a:t>
            </a:r>
            <a:r>
              <a:rPr lang="en-US" baseline="0" dirty="0" smtClean="0"/>
              <a:t>. For example, if you had a ruby app that did some image processing, you could bundle up your gems as well as the dynamic libraries for </a:t>
            </a:r>
            <a:r>
              <a:rPr lang="en-US" baseline="0" dirty="0" err="1" smtClean="0"/>
              <a:t>imagemagick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8429703"/>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specifies that you should strictly separate</a:t>
            </a:r>
            <a:r>
              <a:rPr lang="en-US" baseline="0" dirty="0" smtClean="0"/>
              <a:t> build and run stages.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8275855"/>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within Empire.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0234669"/>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also supports making an application external to allow for internet facing traffic.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200662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I’m Mike Barrett, and this</a:t>
            </a:r>
            <a:r>
              <a:rPr lang="en-US" sz="1200" b="0" i="0" u="none" strike="noStrike" kern="1200" baseline="0" dirty="0" smtClean="0">
                <a:solidFill>
                  <a:schemeClr val="tx1"/>
                </a:solidFill>
                <a:effectLst/>
                <a:latin typeface="Arial"/>
                <a:ea typeface="+mn-ea"/>
                <a:cs typeface="+mn-cs"/>
              </a:rPr>
              <a:t> is Eric Holmes.  We’re infrastructure engineers at Remind.  I’m going to give you a little history, then Eric’s going to go ahead and get into the design &amp; architecture of Empire, the platform we built and open sourced.</a:t>
            </a:r>
            <a:endParaRPr lang="en-US" sz="1200" b="0" i="0" u="none" strike="noStrike"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also specifies that we should scale out via the process model. Empire supports scaling individual processes defined in the </a:t>
            </a:r>
            <a:r>
              <a:rPr lang="en-US" baseline="0" dirty="0" err="1" smtClean="0"/>
              <a:t>Procfile</a:t>
            </a:r>
            <a:r>
              <a:rPr lang="en-US" baseline="0" dirty="0" smtClean="0"/>
              <a:t> separately, which tells the associated ECS service to scale up or down.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9030827"/>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57552106"/>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05885279"/>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4783118"/>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846026"/>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0801414"/>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pain</a:t>
            </a:r>
            <a:r>
              <a:rPr lang="en-US" baseline="0" dirty="0" smtClean="0"/>
              <a:t> point that we’ve discovered is rolling out updates to our base container instances.</a:t>
            </a:r>
            <a:endParaRPr lang="en-US" dirty="0" smtClean="0"/>
          </a:p>
          <a:p>
            <a:endParaRPr lang="en-US" dirty="0" smtClean="0"/>
          </a:p>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9116108"/>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we’ve had is logging.</a:t>
            </a:r>
          </a:p>
          <a:p>
            <a:endParaRPr lang="en-US" dirty="0" smtClean="0"/>
          </a:p>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on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85019265"/>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1491368"/>
      </p:ext>
    </p:extLst>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6442827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we work for this company called Remind. Remind is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30 million users right 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87372709"/>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196230"/>
      </p:ext>
    </p:extLst>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a:t>
            </a:r>
            <a:r>
              <a:rPr lang="en-US" baseline="0" smtClean="0"/>
              <a:t>with containerization, </a:t>
            </a:r>
            <a:r>
              <a:rPr lang="en-US" baseline="0" dirty="0" smtClean="0"/>
              <a:t>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9641930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a specific app.</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122023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And 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jholmes" TargetMode="External"/><Relationship Id="rId4" Type="http://schemas.openxmlformats.org/officeDocument/2006/relationships/hyperlink" Target="https://github.com/phobologic" TargetMode="External"/><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emind101/conveyo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 Type="http://schemas.openxmlformats.org/officeDocument/2006/relationships/slideLayout" Target="../slideLayouts/slideLayout11.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Eric Holmes &amp; Michael Barrett, 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an </a:t>
            </a:r>
            <a:r>
              <a:rPr lang="en-US" dirty="0" smtClean="0"/>
              <a:t>Empire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back-ends</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PaaS</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39945" y="1982753"/>
            <a:ext cx="2024743" cy="202474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35493620"/>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a:t>Control </a:t>
            </a:r>
            <a:r>
              <a:rPr lang="en-US" b="1" dirty="0" smtClean="0"/>
              <a:t>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p>
          <a:p>
            <a:pPr marL="342900" indent="-342900">
              <a:buFont typeface="Arial" charset="0"/>
              <a:buChar char="•"/>
            </a:pPr>
            <a:r>
              <a:rPr lang="en-US" dirty="0" smtClean="0"/>
              <a:t>Integrates with ELB</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7347756"/>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Dependencies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“Explicitly declare and isolate dependencies”</a:t>
            </a:r>
          </a:p>
        </p:txBody>
      </p:sp>
      <p:sp>
        <p:nvSpPr>
          <p:cNvPr id="16" name="Rectangle 15"/>
          <p:cNvSpPr/>
          <p:nvPr/>
        </p:nvSpPr>
        <p:spPr>
          <a:xfrm>
            <a:off x="454356" y="1893478"/>
            <a:ext cx="5452134" cy="1200329"/>
          </a:xfrm>
          <a:prstGeom prst="rect">
            <a:avLst/>
          </a:prstGeom>
        </p:spPr>
        <p:txBody>
          <a:bodyPr wrap="none">
            <a:spAutoFit/>
          </a:bodyPr>
          <a:lstStyle/>
          <a:p>
            <a:r>
              <a:rPr lang="en-US" sz="2400" dirty="0">
                <a:solidFill>
                  <a:srgbClr val="A71D5D"/>
                </a:solidFill>
                <a:latin typeface="Consolas" charset="0"/>
              </a:rPr>
              <a:t>FROM</a:t>
            </a:r>
            <a:r>
              <a:rPr lang="en-US" sz="2400" dirty="0">
                <a:solidFill>
                  <a:srgbClr val="333333"/>
                </a:solidFill>
                <a:latin typeface="Consolas" charset="0"/>
              </a:rPr>
              <a:t> </a:t>
            </a:r>
            <a:r>
              <a:rPr lang="en-US" sz="2400" dirty="0" smtClean="0">
                <a:solidFill>
                  <a:srgbClr val="333333"/>
                </a:solidFill>
                <a:latin typeface="Consolas" charset="0"/>
              </a:rPr>
              <a:t>ruby</a:t>
            </a:r>
          </a:p>
          <a:p>
            <a:r>
              <a:rPr lang="en-US" sz="2400" dirty="0">
                <a:solidFill>
                  <a:srgbClr val="A71D5D"/>
                </a:solidFill>
                <a:latin typeface="Consolas" charset="0"/>
              </a:rPr>
              <a:t>RUN</a:t>
            </a:r>
            <a:r>
              <a:rPr lang="en-US" sz="2400" dirty="0">
                <a:solidFill>
                  <a:srgbClr val="333333"/>
                </a:solidFill>
                <a:latin typeface="Consolas" charset="0"/>
              </a:rPr>
              <a:t> apt-get install </a:t>
            </a:r>
            <a:r>
              <a:rPr lang="en-US" sz="2400" dirty="0" err="1" smtClean="0">
                <a:solidFill>
                  <a:srgbClr val="333333"/>
                </a:solidFill>
                <a:latin typeface="Consolas" charset="0"/>
              </a:rPr>
              <a:t>imagemagick</a:t>
            </a:r>
            <a:endParaRPr lang="en-US" sz="2400" dirty="0" smtClean="0">
              <a:solidFill>
                <a:srgbClr val="333333"/>
              </a:solidFill>
              <a:latin typeface="Consolas" charset="0"/>
            </a:endParaRPr>
          </a:p>
          <a:p>
            <a:r>
              <a:rPr lang="en-US" sz="2400" dirty="0" smtClean="0">
                <a:solidFill>
                  <a:srgbClr val="A71D5D"/>
                </a:solidFill>
                <a:latin typeface="Consolas" charset="0"/>
              </a:rPr>
              <a:t>RUN </a:t>
            </a:r>
            <a:r>
              <a:rPr lang="en-US" sz="2400" dirty="0" smtClean="0">
                <a:solidFill>
                  <a:srgbClr val="333333"/>
                </a:solidFill>
                <a:latin typeface="Consolas" charset="0"/>
              </a:rPr>
              <a:t>bundle install</a:t>
            </a:r>
            <a:endParaRPr lang="en-US" sz="2400" dirty="0">
              <a:solidFill>
                <a:srgbClr val="333333"/>
              </a:solidFill>
              <a:latin typeface="Consolas"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436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 release, run</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“Strictly separate build and run stages”</a:t>
            </a:r>
          </a:p>
        </p:txBody>
      </p:sp>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2677886"/>
            <a:ext cx="1382894" cy="11495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576375" y="2481942"/>
            <a:ext cx="1726132" cy="1541417"/>
          </a:xfrm>
          <a:prstGeom prst="rect">
            <a:avLst/>
          </a:prstGeom>
        </p:spPr>
      </p:pic>
      <p:cxnSp>
        <p:nvCxnSpPr>
          <p:cNvPr id="7" name="Straight Arrow Connector 6"/>
          <p:cNvCxnSpPr>
            <a:stCxn id="4" idx="3"/>
            <a:endCxn id="5" idx="1"/>
          </p:cNvCxnSpPr>
          <p:nvPr/>
        </p:nvCxnSpPr>
        <p:spPr>
          <a:xfrm flipV="1">
            <a:off x="1719683" y="3252651"/>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59199" y="3021817"/>
            <a:ext cx="1228221" cy="461665"/>
          </a:xfrm>
          <a:prstGeom prst="rect">
            <a:avLst/>
          </a:prstGeom>
          <a:noFill/>
        </p:spPr>
        <p:txBody>
          <a:bodyPr wrap="none" rtlCol="0">
            <a:spAutoFit/>
          </a:bodyPr>
          <a:lstStyle/>
          <a:p>
            <a:r>
              <a:rPr lang="en-US" sz="2400" b="1" dirty="0" smtClean="0"/>
              <a:t>Empire</a:t>
            </a:r>
            <a:endParaRPr lang="en-US" sz="2400" b="1" dirty="0"/>
          </a:p>
        </p:txBody>
      </p:sp>
      <p:cxnSp>
        <p:nvCxnSpPr>
          <p:cNvPr id="12" name="Straight Arrow Connector 11"/>
          <p:cNvCxnSpPr>
            <a:stCxn id="5" idx="3"/>
            <a:endCxn id="8" idx="1"/>
          </p:cNvCxnSpPr>
          <p:nvPr/>
        </p:nvCxnSpPr>
        <p:spPr>
          <a:xfrm flipV="1">
            <a:off x="5302507" y="3252650"/>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69377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1560267"/>
            <a:ext cx="8332520" cy="341668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760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a:t>
            </a:r>
            <a:r>
              <a:rPr lang="en-US" dirty="0" err="1">
                <a:latin typeface="Lucida Console" charset="0"/>
                <a:ea typeface="Lucida Console" charset="0"/>
                <a:cs typeface="Lucida Console" charset="0"/>
              </a:rPr>
              <a:t>loadBalancers</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containerName</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containerPort</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9001,</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770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Eric Holmes &amp; Michael Barrett</a:t>
            </a:r>
          </a:p>
          <a:p>
            <a:pPr marL="342900" indent="-342900">
              <a:buFont typeface="Arial" charset="0"/>
              <a:buChar char="•"/>
            </a:pPr>
            <a:r>
              <a:rPr lang="en-US" dirty="0" smtClean="0"/>
              <a:t>Infrastructure Engineers at Remind</a:t>
            </a:r>
          </a:p>
          <a:p>
            <a:pPr marL="342900" indent="-342900">
              <a:buFont typeface="Arial" charset="0"/>
              <a:buChar char="•"/>
            </a:pPr>
            <a:r>
              <a:rPr lang="en-US" dirty="0" smtClean="0"/>
              <a:t>We build things for developers</a:t>
            </a:r>
          </a:p>
          <a:p>
            <a:pPr marL="342900" indent="-342900">
              <a:buFont typeface="Arial" charset="0"/>
              <a:buChar char="•"/>
            </a:pPr>
            <a:r>
              <a:rPr lang="en-US" dirty="0" smtClean="0"/>
              <a:t>You can find our open source stuff at:</a:t>
            </a:r>
          </a:p>
          <a:p>
            <a:pPr marL="1085850" lvl="1" indent="-342900">
              <a:buFont typeface="Arial" charset="0"/>
              <a:buChar char="•"/>
            </a:pPr>
            <a:r>
              <a:rPr lang="en-US" dirty="0" smtClean="0">
                <a:hlinkClick r:id="rId3"/>
              </a:rPr>
              <a:t>https://github.com/ejholmes</a:t>
            </a:r>
            <a:r>
              <a:rPr lang="en-US" dirty="0" smtClean="0"/>
              <a:t> </a:t>
            </a:r>
          </a:p>
          <a:p>
            <a:pPr marL="1085850" lvl="1" indent="-342900">
              <a:buFont typeface="Arial" charset="0"/>
              <a:buChar char="•"/>
            </a:pPr>
            <a:r>
              <a:rPr lang="en-US" dirty="0" smtClean="0">
                <a:hlinkClick r:id="rId4"/>
              </a:rPr>
              <a:t>https://github.com/phobologic</a:t>
            </a:r>
            <a:endParaRPr lang="en-US" dirty="0" smtClean="0"/>
          </a:p>
          <a:p>
            <a:pPr marL="342900" indent="-342900">
              <a:buFont typeface="Arial" charset="0"/>
              <a:buChar char="•"/>
            </a:pPr>
            <a:endParaRPr lang="en-US" dirty="0" smtClean="0"/>
          </a:p>
          <a:p>
            <a:pPr marL="342900" indent="-342900">
              <a:buFont typeface="Arial" charset="0"/>
              <a:buChar char="•"/>
            </a:pPr>
            <a:endParaRPr lang="en-US" dirty="0"/>
          </a:p>
        </p:txBody>
      </p:sp>
      <p:pic>
        <p:nvPicPr>
          <p:cNvPr id="4" name="Picture 3" descr="ejholmes.jpeg"/>
          <p:cNvPicPr>
            <a:picLocks noChangeAspect="1"/>
          </p:cNvPicPr>
          <p:nvPr/>
        </p:nvPicPr>
        <p:blipFill>
          <a:blip r:embed="rId5"/>
          <a:stretch>
            <a:fillRect/>
          </a:stretch>
        </p:blipFill>
        <p:spPr>
          <a:xfrm>
            <a:off x="6468806" y="181075"/>
            <a:ext cx="2290097" cy="2290097"/>
          </a:xfrm>
          <a:prstGeom prst="rect">
            <a:avLst/>
          </a:prstGeom>
        </p:spPr>
      </p:pic>
      <p:pic>
        <p:nvPicPr>
          <p:cNvPr id="5" name="Picture 4" descr="mike &amp; archer.jpeg"/>
          <p:cNvPicPr>
            <a:picLocks noChangeAspect="1"/>
          </p:cNvPicPr>
          <p:nvPr/>
        </p:nvPicPr>
        <p:blipFill>
          <a:blip r:embed="rId6"/>
          <a:stretch>
            <a:fillRect/>
          </a:stretch>
        </p:blipFill>
        <p:spPr>
          <a:xfrm>
            <a:off x="6469853" y="2631218"/>
            <a:ext cx="2285175" cy="228517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Concurrency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“Scale out via the process model”</a:t>
            </a:r>
          </a:p>
        </p:txBody>
      </p:sp>
      <p:sp>
        <p:nvSpPr>
          <p:cNvPr id="5" name="Content Placeholder 9"/>
          <p:cNvSpPr txBox="1">
            <a:spLocks/>
          </p:cNvSpPr>
          <p:nvPr/>
        </p:nvSpPr>
        <p:spPr>
          <a:xfrm>
            <a:off x="397666" y="1867990"/>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scale web=10</a:t>
            </a:r>
            <a:endParaRPr lang="en-US" sz="2000" dirty="0">
              <a:latin typeface="Lucida Console" charset="0"/>
              <a:ea typeface="Lucida Console" charset="0"/>
              <a:cs typeface="Lucida Console" charset="0"/>
            </a:endParaRPr>
          </a:p>
        </p:txBody>
      </p:sp>
      <p:sp>
        <p:nvSpPr>
          <p:cNvPr id="7" name="Content Placeholder 9"/>
          <p:cNvSpPr txBox="1">
            <a:spLocks/>
          </p:cNvSpPr>
          <p:nvPr/>
        </p:nvSpPr>
        <p:spPr>
          <a:xfrm>
            <a:off x="397666" y="2364378"/>
            <a:ext cx="8807212" cy="343153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aws</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ecs</a:t>
            </a:r>
            <a:r>
              <a:rPr lang="en-US" sz="2000" dirty="0" smtClean="0">
                <a:latin typeface="Lucida Console" charset="0"/>
                <a:ea typeface="Lucida Console" charset="0"/>
                <a:cs typeface="Lucida Console" charset="0"/>
              </a:rPr>
              <a:t> describe-service --service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--web</a:t>
            </a:r>
          </a:p>
          <a:p>
            <a:r>
              <a:rPr lang="en-US" sz="2000" dirty="0" smtClean="0">
                <a:latin typeface="Lucida Console" charset="0"/>
                <a:ea typeface="Lucida Console" charset="0"/>
                <a:cs typeface="Lucida Console" charset="0"/>
              </a:rPr>
              <a:t>“desired-count”: 10</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6509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825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989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07558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7632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5250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807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560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5635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7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Over 30 million users</a:t>
            </a:r>
          </a:p>
          <a:p>
            <a:pPr marL="342900" indent="-342900">
              <a:buFont typeface="Arial" charset="0"/>
              <a:buChar char="•"/>
            </a:pPr>
            <a:r>
              <a:rPr lang="en-US" dirty="0" smtClean="0"/>
              <a:t>Used actively in ~50% of U.S. public schools</a:t>
            </a:r>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8990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had abysmal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62145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759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427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5632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Guidelines</a:t>
            </a:r>
            <a:endParaRPr lang="en-US" dirty="0"/>
          </a:p>
        </p:txBody>
      </p:sp>
      <p:sp>
        <p:nvSpPr>
          <p:cNvPr id="3" name="Content Placeholder 2"/>
          <p:cNvSpPr>
            <a:spLocks noGrp="1"/>
          </p:cNvSpPr>
          <p:nvPr>
            <p:ph idx="1"/>
          </p:nvPr>
        </p:nvSpPr>
        <p:spPr>
          <a:xfrm>
            <a:off x="340592" y="1009332"/>
            <a:ext cx="8205304" cy="3108142"/>
          </a:xfrm>
        </p:spPr>
        <p:txBody>
          <a:bodyPr/>
          <a:lstStyle/>
          <a:p>
            <a:r>
              <a:rPr lang="en-US" dirty="0" smtClean="0"/>
              <a:t>Fonts, sizes, colors, and layouts are all pre-built in this template.</a:t>
            </a:r>
            <a:endParaRPr lang="en-US" dirty="0"/>
          </a:p>
          <a:p>
            <a:endParaRPr lang="en-US" dirty="0" smtClean="0"/>
          </a:p>
          <a:p>
            <a:r>
              <a:rPr lang="en-US" dirty="0" smtClean="0"/>
              <a:t>Color palette </a:t>
            </a:r>
          </a:p>
          <a:p>
            <a:endParaRPr lang="en-US" dirty="0"/>
          </a:p>
          <a:p>
            <a:r>
              <a:rPr lang="en-US" sz="2000" dirty="0" smtClean="0">
                <a:solidFill>
                  <a:schemeClr val="accent6">
                    <a:lumMod val="75000"/>
                  </a:schemeClr>
                </a:solidFill>
              </a:rPr>
              <a:t>Please do not use gradients, shadows, or outlines on shape elements. Limit color use for chart graphics to grayscale plus one accent color.</a:t>
            </a:r>
            <a:endParaRPr lang="en-US" dirty="0"/>
          </a:p>
        </p:txBody>
      </p:sp>
      <p:sp>
        <p:nvSpPr>
          <p:cNvPr id="4" name="Rectangle 3"/>
          <p:cNvSpPr/>
          <p:nvPr/>
        </p:nvSpPr>
        <p:spPr>
          <a:xfrm>
            <a:off x="434475" y="2820736"/>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855580" y="2820736"/>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310107" y="2820736"/>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731212" y="2820736"/>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145633" y="2820736"/>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553370" y="2820736"/>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9351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Content</a:t>
            </a:r>
            <a:endParaRPr lang="en-US" dirty="0"/>
          </a:p>
        </p:txBody>
      </p:sp>
      <p:sp>
        <p:nvSpPr>
          <p:cNvPr id="3" name="Content Placeholder 2"/>
          <p:cNvSpPr>
            <a:spLocks noGrp="1"/>
          </p:cNvSpPr>
          <p:nvPr>
            <p:ph idx="1"/>
          </p:nvPr>
        </p:nvSpPr>
        <p:spPr>
          <a:xfrm>
            <a:off x="340592" y="1009332"/>
            <a:ext cx="8205304" cy="724119"/>
          </a:xfrm>
        </p:spPr>
        <p:txBody>
          <a:bodyPr>
            <a:normAutofit/>
          </a:bodyPr>
          <a:lstStyle/>
          <a:p>
            <a:r>
              <a:rPr lang="en-US" sz="2000" dirty="0"/>
              <a:t>When pasting content from another presentation please paste using </a:t>
            </a:r>
            <a:r>
              <a:rPr lang="en-US" sz="2000" dirty="0">
                <a:solidFill>
                  <a:srgbClr val="737472"/>
                </a:solidFill>
              </a:rPr>
              <a:t>“</a:t>
            </a:r>
            <a:r>
              <a:rPr lang="en-US" sz="2000" b="1" dirty="0">
                <a:solidFill>
                  <a:schemeClr val="accent4"/>
                </a:solidFill>
              </a:rPr>
              <a:t>Destination </a:t>
            </a:r>
            <a:r>
              <a:rPr lang="en-US" sz="2000" b="1" dirty="0" smtClean="0">
                <a:solidFill>
                  <a:schemeClr val="accent4"/>
                </a:solidFill>
              </a:rPr>
              <a:t>Theme.</a:t>
            </a:r>
            <a:r>
              <a:rPr lang="en-US" sz="2000" dirty="0" smtClean="0">
                <a:solidFill>
                  <a:srgbClr val="737472"/>
                </a:solidFill>
              </a:rPr>
              <a:t>”</a:t>
            </a:r>
          </a:p>
          <a:p>
            <a:endParaRPr lang="en-US" sz="2000" dirty="0">
              <a:solidFill>
                <a:srgbClr val="737472"/>
              </a:solidFill>
            </a:endParaRPr>
          </a:p>
        </p:txBody>
      </p:sp>
      <p:sp>
        <p:nvSpPr>
          <p:cNvPr id="9" name="Content Placeholder 2"/>
          <p:cNvSpPr txBox="1">
            <a:spLocks/>
          </p:cNvSpPr>
          <p:nvPr/>
        </p:nvSpPr>
        <p:spPr>
          <a:xfrm>
            <a:off x="340592" y="3712728"/>
            <a:ext cx="8205304" cy="289251"/>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1" dirty="0">
                <a:solidFill>
                  <a:srgbClr val="737472"/>
                </a:solidFill>
              </a:rPr>
              <a:t>Note: This works when copying entire slides from other presentations as long as the source presentation is also 16:9 </a:t>
            </a:r>
          </a:p>
        </p:txBody>
      </p:sp>
      <p:pic>
        <p:nvPicPr>
          <p:cNvPr id="6" name="Picture 5"/>
          <p:cNvPicPr>
            <a:picLocks noChangeAspect="1"/>
          </p:cNvPicPr>
          <p:nvPr/>
        </p:nvPicPr>
        <p:blipFill rotWithShape="1">
          <a:blip r:embed="rId2"/>
          <a:srcRect l="14630" t="5416" r="9486" b="5833"/>
          <a:stretch/>
        </p:blipFill>
        <p:spPr>
          <a:xfrm>
            <a:off x="438507" y="2255426"/>
            <a:ext cx="2247901" cy="1352550"/>
          </a:xfrm>
          <a:prstGeom prst="rect">
            <a:avLst/>
          </a:prstGeom>
          <a:ln w="9525" cmpd="sng">
            <a:noFill/>
          </a:ln>
        </p:spPr>
      </p:pic>
      <p:sp>
        <p:nvSpPr>
          <p:cNvPr id="8" name="TextBox 7"/>
          <p:cNvSpPr txBox="1"/>
          <p:nvPr/>
        </p:nvSpPr>
        <p:spPr>
          <a:xfrm>
            <a:off x="438507"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Windows</a:t>
            </a:r>
            <a:endParaRPr lang="en-US" dirty="0">
              <a:gradFill>
                <a:gsLst>
                  <a:gs pos="0">
                    <a:schemeClr val="tx1"/>
                  </a:gs>
                  <a:gs pos="100000">
                    <a:schemeClr val="tx1"/>
                  </a:gs>
                </a:gsLst>
                <a:lin ang="5400000" scaled="1"/>
              </a:gradFill>
            </a:endParaRPr>
          </a:p>
        </p:txBody>
      </p:sp>
      <p:sp>
        <p:nvSpPr>
          <p:cNvPr id="10" name="TextBox 9"/>
          <p:cNvSpPr txBox="1"/>
          <p:nvPr/>
        </p:nvSpPr>
        <p:spPr>
          <a:xfrm>
            <a:off x="4616805"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Mac</a:t>
            </a:r>
            <a:endParaRPr lang="en-US" dirty="0">
              <a:gradFill>
                <a:gsLst>
                  <a:gs pos="0">
                    <a:schemeClr val="tx1"/>
                  </a:gs>
                  <a:gs pos="100000">
                    <a:schemeClr val="tx1"/>
                  </a:gs>
                </a:gsLst>
                <a:lin ang="5400000" scaled="1"/>
              </a:gradFill>
            </a:endParaRPr>
          </a:p>
        </p:txBody>
      </p:sp>
      <p:sp>
        <p:nvSpPr>
          <p:cNvPr id="4" name="Oval 3"/>
          <p:cNvSpPr/>
          <p:nvPr/>
        </p:nvSpPr>
        <p:spPr>
          <a:xfrm>
            <a:off x="889000" y="2889255"/>
            <a:ext cx="420688" cy="420688"/>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Screen Shot 2015-02-24 at 2.43.33 PM.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9560" t="25701" r="7843" b="4037"/>
          <a:stretch/>
        </p:blipFill>
        <p:spPr>
          <a:xfrm>
            <a:off x="4619625" y="2254253"/>
            <a:ext cx="2324133" cy="1333500"/>
          </a:xfrm>
          <a:prstGeom prst="rect">
            <a:avLst/>
          </a:prstGeom>
        </p:spPr>
      </p:pic>
      <p:sp>
        <p:nvSpPr>
          <p:cNvPr id="13" name="Oval 12"/>
          <p:cNvSpPr/>
          <p:nvPr/>
        </p:nvSpPr>
        <p:spPr>
          <a:xfrm>
            <a:off x="4706939" y="2881316"/>
            <a:ext cx="420688" cy="420688"/>
          </a:xfrm>
          <a:prstGeom prst="ellipse">
            <a:avLst/>
          </a:prstGeom>
          <a:noFill/>
          <a:ln w="57150" cmpd="sng">
            <a:solidFill>
              <a:srgbClr val="7BC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84592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Code</a:t>
            </a:r>
            <a:endParaRPr lang="en-US" dirty="0"/>
          </a:p>
        </p:txBody>
      </p:sp>
      <p:sp>
        <p:nvSpPr>
          <p:cNvPr id="3" name="Content Placeholder 2"/>
          <p:cNvSpPr>
            <a:spLocks noGrp="1"/>
          </p:cNvSpPr>
          <p:nvPr>
            <p:ph idx="1"/>
          </p:nvPr>
        </p:nvSpPr>
        <p:spPr>
          <a:xfrm>
            <a:off x="340592" y="1009333"/>
            <a:ext cx="8205304" cy="1427480"/>
          </a:xfrm>
        </p:spPr>
        <p:txBody>
          <a:bodyPr>
            <a:normAutofit/>
          </a:bodyPr>
          <a:lstStyle/>
          <a:p>
            <a:r>
              <a:rPr lang="en-US" sz="2000" dirty="0" smtClean="0"/>
              <a:t>When </a:t>
            </a:r>
            <a:r>
              <a:rPr lang="en-US" sz="2000" dirty="0"/>
              <a:t>pasting content Code into a Code template please use the </a:t>
            </a:r>
          </a:p>
          <a:p>
            <a:r>
              <a:rPr lang="en-US" sz="2000" dirty="0"/>
              <a:t>“</a:t>
            </a:r>
            <a:r>
              <a:rPr lang="en-US" sz="2000" b="1" dirty="0">
                <a:solidFill>
                  <a:schemeClr val="accent1"/>
                </a:solidFill>
              </a:rPr>
              <a:t>Keep Text Only </a:t>
            </a:r>
            <a:r>
              <a:rPr lang="en-US" sz="2000" b="1" dirty="0" smtClean="0">
                <a:solidFill>
                  <a:schemeClr val="accent1"/>
                </a:solidFill>
              </a:rPr>
              <a:t>Function</a:t>
            </a:r>
            <a:r>
              <a:rPr lang="en-US" sz="2000" dirty="0" smtClean="0"/>
              <a:t>” for Windows </a:t>
            </a:r>
            <a:r>
              <a:rPr lang="en-US" sz="2000" dirty="0"/>
              <a:t>and “</a:t>
            </a:r>
            <a:r>
              <a:rPr lang="en-US" sz="2000" b="1" dirty="0">
                <a:solidFill>
                  <a:schemeClr val="accent1"/>
                </a:solidFill>
              </a:rPr>
              <a:t>Destination </a:t>
            </a:r>
            <a:r>
              <a:rPr lang="en-US" sz="2000" b="1" dirty="0" smtClean="0">
                <a:solidFill>
                  <a:schemeClr val="accent1"/>
                </a:solidFill>
              </a:rPr>
              <a:t>Theme</a:t>
            </a:r>
            <a:r>
              <a:rPr lang="en-US" sz="2000" dirty="0" smtClean="0"/>
              <a:t>” for Macs.  If </a:t>
            </a:r>
            <a:r>
              <a:rPr lang="en-US" sz="2000" dirty="0"/>
              <a:t>any additional coloring needs to be done to your code type please do it after pasting it into your slide. </a:t>
            </a:r>
            <a:endParaRPr lang="en-US" sz="2000" dirty="0" smtClean="0"/>
          </a:p>
          <a:p>
            <a:endParaRPr lang="en-US" sz="2000" dirty="0">
              <a:solidFill>
                <a:srgbClr val="737472"/>
              </a:solidFill>
            </a:endParaRPr>
          </a:p>
          <a:p>
            <a:endParaRPr lang="en-US" sz="2000" dirty="0" smtClean="0">
              <a:solidFill>
                <a:srgbClr val="737472"/>
              </a:solidFill>
            </a:endParaRPr>
          </a:p>
          <a:p>
            <a:endParaRPr lang="en-US" sz="2000" dirty="0">
              <a:solidFill>
                <a:srgbClr val="737472"/>
              </a:solidFill>
            </a:endParaRPr>
          </a:p>
        </p:txBody>
      </p:sp>
      <p:pic>
        <p:nvPicPr>
          <p:cNvPr id="5" name="Picture 4"/>
          <p:cNvPicPr>
            <a:picLocks noChangeAspect="1"/>
          </p:cNvPicPr>
          <p:nvPr/>
        </p:nvPicPr>
        <p:blipFill rotWithShape="1">
          <a:blip r:embed="rId2"/>
          <a:srcRect l="14630" t="5416" r="9486" b="5833"/>
          <a:stretch/>
        </p:blipFill>
        <p:spPr>
          <a:xfrm>
            <a:off x="438507" y="3017417"/>
            <a:ext cx="2247901" cy="1352550"/>
          </a:xfrm>
          <a:prstGeom prst="rect">
            <a:avLst/>
          </a:prstGeom>
          <a:ln w="9525" cmpd="sng">
            <a:noFill/>
          </a:ln>
        </p:spPr>
      </p:pic>
      <p:sp>
        <p:nvSpPr>
          <p:cNvPr id="6" name="TextBox 5"/>
          <p:cNvSpPr txBox="1"/>
          <p:nvPr/>
        </p:nvSpPr>
        <p:spPr>
          <a:xfrm>
            <a:off x="438507" y="2688030"/>
            <a:ext cx="2247901" cy="276999"/>
          </a:xfrm>
          <a:prstGeom prst="rect">
            <a:avLst/>
          </a:prstGeom>
          <a:noFill/>
        </p:spPr>
        <p:txBody>
          <a:bodyPr wrap="square" lIns="0" tIns="0" rIns="0" bIns="0" rtlCol="0">
            <a:spAutoFit/>
          </a:bodyPr>
          <a:lstStyle/>
          <a:p>
            <a:r>
              <a:rPr lang="en-US" dirty="0" smtClean="0">
                <a:solidFill>
                  <a:schemeClr val="bg1"/>
                </a:solidFill>
              </a:rPr>
              <a:t>Windows</a:t>
            </a:r>
            <a:endParaRPr lang="en-US" dirty="0">
              <a:solidFill>
                <a:schemeClr val="bg1"/>
              </a:solidFill>
            </a:endParaRPr>
          </a:p>
        </p:txBody>
      </p:sp>
      <p:sp>
        <p:nvSpPr>
          <p:cNvPr id="7" name="Oval 6"/>
          <p:cNvSpPr/>
          <p:nvPr/>
        </p:nvSpPr>
        <p:spPr>
          <a:xfrm>
            <a:off x="1166812" y="3651246"/>
            <a:ext cx="420688" cy="420688"/>
          </a:xfrm>
          <a:prstGeom prst="ellipse">
            <a:avLst/>
          </a:prstGeom>
          <a:noFill/>
          <a:ln w="5715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616805" y="2688033"/>
            <a:ext cx="2247901" cy="276999"/>
          </a:xfrm>
          <a:prstGeom prst="rect">
            <a:avLst/>
          </a:prstGeom>
          <a:noFill/>
        </p:spPr>
        <p:txBody>
          <a:bodyPr wrap="square" lIns="0" tIns="0" rIns="0" bIns="0" rtlCol="0">
            <a:spAutoFit/>
          </a:bodyPr>
          <a:lstStyle/>
          <a:p>
            <a:r>
              <a:rPr lang="en-US" dirty="0" smtClean="0">
                <a:solidFill>
                  <a:schemeClr val="bg1"/>
                </a:solidFill>
              </a:rPr>
              <a:t>Mac</a:t>
            </a:r>
            <a:endParaRPr lang="en-US" dirty="0">
              <a:solidFill>
                <a:schemeClr val="bg1"/>
              </a:solidFill>
            </a:endParaRPr>
          </a:p>
        </p:txBody>
      </p:sp>
      <p:pic>
        <p:nvPicPr>
          <p:cNvPr id="10" name="Picture 9" descr="Screen Shot 2015-02-24 at 2.43.33 PM.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9560" t="25701" r="7843" b="4037"/>
          <a:stretch/>
        </p:blipFill>
        <p:spPr>
          <a:xfrm>
            <a:off x="4619625" y="3016247"/>
            <a:ext cx="2324133" cy="1333500"/>
          </a:xfrm>
          <a:prstGeom prst="rect">
            <a:avLst/>
          </a:prstGeom>
        </p:spPr>
      </p:pic>
      <p:sp>
        <p:nvSpPr>
          <p:cNvPr id="11" name="Oval 10"/>
          <p:cNvSpPr/>
          <p:nvPr/>
        </p:nvSpPr>
        <p:spPr>
          <a:xfrm>
            <a:off x="4706939" y="3659185"/>
            <a:ext cx="420688" cy="420688"/>
          </a:xfrm>
          <a:prstGeom prst="ellipse">
            <a:avLst/>
          </a:prstGeom>
          <a:noFill/>
          <a:ln w="5715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42946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Usage</a:t>
            </a:r>
            <a:endParaRPr lang="en-US" dirty="0"/>
          </a:p>
        </p:txBody>
      </p:sp>
      <p:grpSp>
        <p:nvGrpSpPr>
          <p:cNvPr id="28" name="Group 27"/>
          <p:cNvGrpSpPr/>
          <p:nvPr/>
        </p:nvGrpSpPr>
        <p:grpSpPr>
          <a:xfrm>
            <a:off x="460670" y="1806258"/>
            <a:ext cx="1363972" cy="1403240"/>
            <a:chOff x="320970" y="2009761"/>
            <a:chExt cx="1363972" cy="1403240"/>
          </a:xfrm>
        </p:grpSpPr>
        <p:pic>
          <p:nvPicPr>
            <p:cNvPr id="3" name="Picture 2" descr="Deck_Box-Files.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20970" y="2009761"/>
              <a:ext cx="1231313" cy="1231313"/>
            </a:xfrm>
            <a:prstGeom prst="rect">
              <a:avLst/>
            </a:prstGeom>
          </p:spPr>
        </p:pic>
        <p:pic>
          <p:nvPicPr>
            <p:cNvPr id="4" name="Picture 3" descr="Deck_Arrows1.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053083" y="2781142"/>
              <a:ext cx="631859" cy="631859"/>
            </a:xfrm>
            <a:prstGeom prst="rect">
              <a:avLst/>
            </a:prstGeom>
          </p:spPr>
        </p:pic>
      </p:grpSp>
      <p:grpSp>
        <p:nvGrpSpPr>
          <p:cNvPr id="31" name="Group 30"/>
          <p:cNvGrpSpPr/>
          <p:nvPr/>
        </p:nvGrpSpPr>
        <p:grpSpPr>
          <a:xfrm>
            <a:off x="2413435" y="1380226"/>
            <a:ext cx="1833190" cy="2106452"/>
            <a:chOff x="2202158" y="1583729"/>
            <a:chExt cx="1833190" cy="2106452"/>
          </a:xfrm>
        </p:grpSpPr>
        <p:pic>
          <p:nvPicPr>
            <p:cNvPr id="5" name="Picture 4" descr="Deck_Building-Enterprise.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96471" y="1583729"/>
              <a:ext cx="1638877" cy="1638877"/>
            </a:xfrm>
            <a:prstGeom prst="rect">
              <a:avLst/>
            </a:prstGeom>
          </p:spPr>
        </p:pic>
        <p:pic>
          <p:nvPicPr>
            <p:cNvPr id="6" name="Picture 5" descr="Deck_Building-MediumBusiness.pn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02158" y="2152636"/>
              <a:ext cx="1231313" cy="1231313"/>
            </a:xfrm>
            <a:prstGeom prst="rect">
              <a:avLst/>
            </a:prstGeom>
          </p:spPr>
        </p:pic>
        <p:pic>
          <p:nvPicPr>
            <p:cNvPr id="7" name="Picture 6" descr="Deck_Building-SmallBusiness.png"/>
            <p:cNvPicPr>
              <a:picLocks noChangeAspect="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97273" y="2570806"/>
              <a:ext cx="1119375" cy="1119375"/>
            </a:xfrm>
            <a:prstGeom prst="rect">
              <a:avLst/>
            </a:prstGeom>
          </p:spPr>
        </p:pic>
      </p:grpSp>
      <p:grpSp>
        <p:nvGrpSpPr>
          <p:cNvPr id="32" name="Group 31"/>
          <p:cNvGrpSpPr/>
          <p:nvPr/>
        </p:nvGrpSpPr>
        <p:grpSpPr>
          <a:xfrm>
            <a:off x="5137295" y="1804900"/>
            <a:ext cx="1744085" cy="1470972"/>
            <a:chOff x="4917824" y="2008403"/>
            <a:chExt cx="1744085" cy="1470972"/>
          </a:xfrm>
        </p:grpSpPr>
        <p:pic>
          <p:nvPicPr>
            <p:cNvPr id="8" name="Picture 7" descr="Deck_Laptop-Dark-Code.png"/>
            <p:cNvPicPr>
              <a:picLocks noChangeAspect="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17824" y="2008403"/>
              <a:ext cx="1470972" cy="1470972"/>
            </a:xfrm>
            <a:prstGeom prst="rect">
              <a:avLst/>
            </a:prstGeom>
          </p:spPr>
        </p:pic>
        <p:pic>
          <p:nvPicPr>
            <p:cNvPr id="9" name="Picture 8" descr="Deck_Certification-Badge.png"/>
            <p:cNvPicPr>
              <a:picLocks noChangeAspect="1"/>
            </p:cNvPicPr>
            <p:nvPr/>
          </p:nvPicPr>
          <p:blipFill>
            <a:blip r:embed="rId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798866" y="2020434"/>
              <a:ext cx="863043" cy="863043"/>
            </a:xfrm>
            <a:prstGeom prst="rect">
              <a:avLst/>
            </a:prstGeom>
          </p:spPr>
        </p:pic>
      </p:grpSp>
      <p:grpSp>
        <p:nvGrpSpPr>
          <p:cNvPr id="22" name="Group 21"/>
          <p:cNvGrpSpPr/>
          <p:nvPr/>
        </p:nvGrpSpPr>
        <p:grpSpPr>
          <a:xfrm>
            <a:off x="7418453" y="1844774"/>
            <a:ext cx="1487890" cy="1280165"/>
            <a:chOff x="7257786" y="2496119"/>
            <a:chExt cx="1487890" cy="1280165"/>
          </a:xfrm>
        </p:grpSpPr>
        <p:pic>
          <p:nvPicPr>
            <p:cNvPr id="14" name="Picture 13" descr="Deck_App2.png"/>
            <p:cNvPicPr>
              <a:picLocks noChangeAspect="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257786" y="2496119"/>
              <a:ext cx="1280165" cy="1280165"/>
            </a:xfrm>
            <a:prstGeom prst="rect">
              <a:avLst/>
            </a:prstGeom>
          </p:spPr>
        </p:pic>
        <p:pic>
          <p:nvPicPr>
            <p:cNvPr id="10" name="Picture 9" descr="Deck_Lock.png"/>
            <p:cNvPicPr>
              <a:picLocks noChangeAspect="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026601" y="3056571"/>
              <a:ext cx="719075" cy="719075"/>
            </a:xfrm>
            <a:prstGeom prst="rect">
              <a:avLst/>
            </a:prstGeom>
          </p:spPr>
        </p:pic>
      </p:grpSp>
      <p:sp>
        <p:nvSpPr>
          <p:cNvPr id="15" name="Content Placeholder 2"/>
          <p:cNvSpPr txBox="1">
            <a:spLocks/>
          </p:cNvSpPr>
          <p:nvPr/>
        </p:nvSpPr>
        <p:spPr>
          <a:xfrm>
            <a:off x="340592" y="754546"/>
            <a:ext cx="8205304" cy="53786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474746"/>
                </a:solidFill>
              </a:rPr>
              <a:t>Multiple assets can be combined to create one graphic </a:t>
            </a:r>
            <a:endParaRPr lang="en-US" sz="1800" dirty="0" smtClean="0">
              <a:solidFill>
                <a:srgbClr val="474746"/>
              </a:solidFill>
            </a:endParaRPr>
          </a:p>
        </p:txBody>
      </p:sp>
      <p:pic>
        <p:nvPicPr>
          <p:cNvPr id="23" name="Picture 22" descr="Deck_Box-Files.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9311" y="3454164"/>
            <a:ext cx="392335" cy="392335"/>
          </a:xfrm>
          <a:prstGeom prst="rect">
            <a:avLst/>
          </a:prstGeom>
        </p:spPr>
      </p:pic>
      <p:pic>
        <p:nvPicPr>
          <p:cNvPr id="24" name="Picture 23" descr="Deck_Arrows1.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19762" y="3456982"/>
            <a:ext cx="431568" cy="431568"/>
          </a:xfrm>
          <a:prstGeom prst="rect">
            <a:avLst/>
          </a:prstGeom>
        </p:spPr>
      </p:pic>
      <p:pic>
        <p:nvPicPr>
          <p:cNvPr id="25" name="Picture 24" descr="Deck_Building-Enterprise.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268226" y="3362397"/>
            <a:ext cx="522198" cy="522198"/>
          </a:xfrm>
          <a:prstGeom prst="rect">
            <a:avLst/>
          </a:prstGeom>
        </p:spPr>
      </p:pic>
      <p:pic>
        <p:nvPicPr>
          <p:cNvPr id="26" name="Picture 25" descr="Deck_Building-MediumBusiness.pn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462356" y="3451672"/>
            <a:ext cx="428204" cy="428204"/>
          </a:xfrm>
          <a:prstGeom prst="rect">
            <a:avLst/>
          </a:prstGeom>
        </p:spPr>
      </p:pic>
      <p:pic>
        <p:nvPicPr>
          <p:cNvPr id="27" name="Picture 26" descr="Deck_Building-SmallBusiness.png"/>
          <p:cNvPicPr>
            <a:picLocks noChangeAspect="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033546" y="3465546"/>
            <a:ext cx="522197" cy="522197"/>
          </a:xfrm>
          <a:prstGeom prst="rect">
            <a:avLst/>
          </a:prstGeom>
        </p:spPr>
      </p:pic>
      <p:pic>
        <p:nvPicPr>
          <p:cNvPr id="29" name="Picture 28" descr="Deck_Laptop-Dark-Code.png"/>
          <p:cNvPicPr>
            <a:picLocks noChangeAspect="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200351" y="3422523"/>
            <a:ext cx="515566" cy="515566"/>
          </a:xfrm>
          <a:prstGeom prst="rect">
            <a:avLst/>
          </a:prstGeom>
        </p:spPr>
      </p:pic>
      <p:pic>
        <p:nvPicPr>
          <p:cNvPr id="30" name="Picture 29" descr="Deck_Certification-Badge.png"/>
          <p:cNvPicPr>
            <a:picLocks noChangeAspect="1"/>
          </p:cNvPicPr>
          <p:nvPr/>
        </p:nvPicPr>
        <p:blipFill>
          <a:blip r:embed="rId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236880" y="3495163"/>
            <a:ext cx="405591" cy="405591"/>
          </a:xfrm>
          <a:prstGeom prst="rect">
            <a:avLst/>
          </a:prstGeom>
        </p:spPr>
      </p:pic>
      <p:pic>
        <p:nvPicPr>
          <p:cNvPr id="35" name="Picture 34" descr="Deck_App2.png"/>
          <p:cNvPicPr>
            <a:picLocks noChangeAspect="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517484" y="3375245"/>
            <a:ext cx="448689" cy="448689"/>
          </a:xfrm>
          <a:prstGeom prst="rect">
            <a:avLst/>
          </a:prstGeom>
        </p:spPr>
      </p:pic>
      <p:pic>
        <p:nvPicPr>
          <p:cNvPr id="36" name="Picture 35" descr="Deck_Lock.png"/>
          <p:cNvPicPr>
            <a:picLocks noChangeAspect="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412918" y="3420174"/>
            <a:ext cx="405899" cy="405899"/>
          </a:xfrm>
          <a:prstGeom prst="rect">
            <a:avLst/>
          </a:prstGeom>
        </p:spPr>
      </p:pic>
      <p:sp>
        <p:nvSpPr>
          <p:cNvPr id="37" name="Content Placeholder 2"/>
          <p:cNvSpPr txBox="1">
            <a:spLocks/>
          </p:cNvSpPr>
          <p:nvPr/>
        </p:nvSpPr>
        <p:spPr>
          <a:xfrm>
            <a:off x="264392" y="3877384"/>
            <a:ext cx="862173"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Deck_Box-Files.png</a:t>
            </a:r>
          </a:p>
        </p:txBody>
      </p:sp>
      <p:sp>
        <p:nvSpPr>
          <p:cNvPr id="38" name="Content Placeholder 2"/>
          <p:cNvSpPr txBox="1">
            <a:spLocks/>
          </p:cNvSpPr>
          <p:nvPr/>
        </p:nvSpPr>
        <p:spPr>
          <a:xfrm>
            <a:off x="1115292" y="3877384"/>
            <a:ext cx="8405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Deck_Arrows1.png</a:t>
            </a:r>
          </a:p>
        </p:txBody>
      </p:sp>
      <p:sp>
        <p:nvSpPr>
          <p:cNvPr id="39" name="Content Placeholder 2"/>
          <p:cNvSpPr txBox="1">
            <a:spLocks/>
          </p:cNvSpPr>
          <p:nvPr/>
        </p:nvSpPr>
        <p:spPr>
          <a:xfrm>
            <a:off x="2235020"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Deck_Buildings-MediumBusiness.png</a:t>
            </a:r>
          </a:p>
        </p:txBody>
      </p:sp>
      <p:sp>
        <p:nvSpPr>
          <p:cNvPr id="40" name="Content Placeholder 2"/>
          <p:cNvSpPr txBox="1">
            <a:spLocks/>
          </p:cNvSpPr>
          <p:nvPr/>
        </p:nvSpPr>
        <p:spPr>
          <a:xfrm>
            <a:off x="3159871" y="3877384"/>
            <a:ext cx="7389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Deck_Buildings-Enterprise.png</a:t>
            </a:r>
          </a:p>
        </p:txBody>
      </p:sp>
      <p:sp>
        <p:nvSpPr>
          <p:cNvPr id="41" name="Content Placeholder 2"/>
          <p:cNvSpPr txBox="1">
            <a:spLocks/>
          </p:cNvSpPr>
          <p:nvPr/>
        </p:nvSpPr>
        <p:spPr>
          <a:xfrm>
            <a:off x="3881929" y="3877385"/>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Deck_Buildings-SmallBusiness.png</a:t>
            </a:r>
          </a:p>
        </p:txBody>
      </p:sp>
      <p:sp>
        <p:nvSpPr>
          <p:cNvPr id="42" name="Content Placeholder 2"/>
          <p:cNvSpPr txBox="1">
            <a:spLocks/>
          </p:cNvSpPr>
          <p:nvPr/>
        </p:nvSpPr>
        <p:spPr>
          <a:xfrm>
            <a:off x="5004449"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Deck_Laptop-Dark-Code.png</a:t>
            </a:r>
          </a:p>
        </p:txBody>
      </p:sp>
      <p:sp>
        <p:nvSpPr>
          <p:cNvPr id="43" name="Content Placeholder 2"/>
          <p:cNvSpPr txBox="1">
            <a:spLocks/>
          </p:cNvSpPr>
          <p:nvPr/>
        </p:nvSpPr>
        <p:spPr>
          <a:xfrm>
            <a:off x="6035811" y="3877384"/>
            <a:ext cx="86140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Deck_Certification-Badge.png</a:t>
            </a:r>
          </a:p>
        </p:txBody>
      </p:sp>
      <p:sp>
        <p:nvSpPr>
          <p:cNvPr id="44" name="Content Placeholder 2"/>
          <p:cNvSpPr txBox="1">
            <a:spLocks/>
          </p:cNvSpPr>
          <p:nvPr/>
        </p:nvSpPr>
        <p:spPr>
          <a:xfrm>
            <a:off x="7377187" y="3877384"/>
            <a:ext cx="72928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Deck_App2.png</a:t>
            </a:r>
          </a:p>
        </p:txBody>
      </p:sp>
      <p:sp>
        <p:nvSpPr>
          <p:cNvPr id="45" name="Content Placeholder 2"/>
          <p:cNvSpPr txBox="1">
            <a:spLocks/>
          </p:cNvSpPr>
          <p:nvPr/>
        </p:nvSpPr>
        <p:spPr>
          <a:xfrm>
            <a:off x="8263005" y="3877384"/>
            <a:ext cx="705725"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Deck_Lock.png</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0899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Resizing Assets</a:t>
            </a:r>
            <a:endParaRPr lang="en-US" dirty="0"/>
          </a:p>
        </p:txBody>
      </p:sp>
      <p:sp>
        <p:nvSpPr>
          <p:cNvPr id="15" name="Content Placeholder 2"/>
          <p:cNvSpPr txBox="1">
            <a:spLocks/>
          </p:cNvSpPr>
          <p:nvPr/>
        </p:nvSpPr>
        <p:spPr>
          <a:xfrm>
            <a:off x="340592" y="889016"/>
            <a:ext cx="7474563" cy="601563"/>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Always hold down shift key and drag from corners when scaling assets</a:t>
            </a:r>
            <a:endParaRPr lang="en-US" sz="1800" dirty="0" smtClean="0">
              <a:solidFill>
                <a:schemeClr val="tx1"/>
              </a:solidFill>
            </a:endParaRPr>
          </a:p>
        </p:txBody>
      </p:sp>
      <p:pic>
        <p:nvPicPr>
          <p:cNvPr id="12" name="Picture 11" descr="Deck_Clock.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68491" y="1762620"/>
            <a:ext cx="2181345" cy="2181345"/>
          </a:xfrm>
          <a:prstGeom prst="rect">
            <a:avLst/>
          </a:prstGeom>
        </p:spPr>
      </p:pic>
      <p:pic>
        <p:nvPicPr>
          <p:cNvPr id="19" name="Picture 18" descr="Deck_Clock.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239104" y="1861772"/>
            <a:ext cx="3000352" cy="1983041"/>
          </a:xfrm>
          <a:prstGeom prst="rect">
            <a:avLst/>
          </a:prstGeom>
        </p:spPr>
      </p:pic>
      <p:sp>
        <p:nvSpPr>
          <p:cNvPr id="20" name="Content Placeholder 2"/>
          <p:cNvSpPr txBox="1">
            <a:spLocks/>
          </p:cNvSpPr>
          <p:nvPr/>
        </p:nvSpPr>
        <p:spPr>
          <a:xfrm>
            <a:off x="1102253" y="3740443"/>
            <a:ext cx="1713820"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w</a:t>
            </a:r>
            <a:r>
              <a:rPr lang="en-US" sz="1800" b="1" dirty="0" smtClean="0">
                <a:solidFill>
                  <a:schemeClr val="tx2"/>
                </a:solidFill>
              </a:rPr>
              <a:t>ith</a:t>
            </a:r>
            <a:r>
              <a:rPr lang="en-US" sz="1800" dirty="0" smtClean="0">
                <a:solidFill>
                  <a:schemeClr val="tx2"/>
                </a:solidFill>
              </a:rPr>
              <a:t> Shift</a:t>
            </a:r>
          </a:p>
        </p:txBody>
      </p:sp>
      <p:sp>
        <p:nvSpPr>
          <p:cNvPr id="21" name="Content Placeholder 2"/>
          <p:cNvSpPr txBox="1">
            <a:spLocks/>
          </p:cNvSpPr>
          <p:nvPr/>
        </p:nvSpPr>
        <p:spPr>
          <a:xfrm>
            <a:off x="5695606" y="3740443"/>
            <a:ext cx="2087349"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without</a:t>
            </a:r>
            <a:r>
              <a:rPr lang="en-US" sz="1800" dirty="0" smtClean="0">
                <a:solidFill>
                  <a:schemeClr val="tx2"/>
                </a:solidFill>
              </a:rPr>
              <a:t> Shift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8642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smtClean="0"/>
              <a:t>Presentation Title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098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074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3161794"/>
      </p:ext>
    </p:extLst>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2213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99798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7461392"/>
      </p:ext>
    </p:extLst>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Title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16182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09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r>
              <a:rPr lang="en-US" dirty="0" smtClean="0"/>
              <a:t>Comparison</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95932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3552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10" name="Picture Placeholder 9"/>
          <p:cNvSpPr>
            <a:spLocks noGrp="1"/>
          </p:cNvSpPr>
          <p:nvPr>
            <p:ph type="pic" sz="quarter" idx="19"/>
          </p:nvPr>
        </p:nvSpPr>
        <p:spPr/>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248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Text Placeholder 6"/>
          <p:cNvSpPr>
            <a:spLocks noGrp="1"/>
          </p:cNvSpPr>
          <p:nvPr>
            <p:ph type="body" sz="half" idx="17"/>
          </p:nvPr>
        </p:nvSpPr>
        <p:spPr/>
        <p:txBody>
          <a:bodyPr/>
          <a:lstStyle/>
          <a:p>
            <a:endParaRPr lang="en-US" dirty="0"/>
          </a:p>
        </p:txBody>
      </p:sp>
      <p:sp>
        <p:nvSpPr>
          <p:cNvPr id="8" name="Text Placeholder 7"/>
          <p:cNvSpPr>
            <a:spLocks noGrp="1"/>
          </p:cNvSpPr>
          <p:nvPr>
            <p:ph type="body" sz="half" idx="19"/>
          </p:nvPr>
        </p:nvSpPr>
        <p:spPr/>
        <p:txBody>
          <a:bodyPr/>
          <a:lstStyle/>
          <a:p>
            <a:endParaRPr lang="en-US" dirty="0"/>
          </a:p>
        </p:txBody>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24"/>
          </p:nvPr>
        </p:nvSpPr>
        <p:spPr/>
      </p:sp>
      <p:sp>
        <p:nvSpPr>
          <p:cNvPr id="14" name="Picture Placeholder 13"/>
          <p:cNvSpPr>
            <a:spLocks noGrp="1"/>
          </p:cNvSpPr>
          <p:nvPr>
            <p:ph type="pic" sz="quarter" idx="25"/>
          </p:nvPr>
        </p:nvSpPr>
        <p:spPr/>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426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08981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82920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18186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284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a="http://schemas.openxmlformats.org/drawingml/2006/main" xmlns=""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10469</TotalTime>
  <Words>4158</Words>
  <Application>Microsoft Macintosh PowerPoint</Application>
  <PresentationFormat>On-screen Show (16:9)</PresentationFormat>
  <Paragraphs>398</Paragraphs>
  <Slides>62</Slides>
  <Notes>41</Notes>
  <HiddenSlides>0</HiddenSlides>
  <MMClips>0</MMClips>
  <ScaleCrop>false</ScaleCrop>
  <HeadingPairs>
    <vt:vector size="4" baseType="variant">
      <vt:variant>
        <vt:lpstr>Design Template</vt:lpstr>
      </vt:variant>
      <vt:variant>
        <vt:i4>1</vt:i4>
      </vt:variant>
      <vt:variant>
        <vt:lpstr>Slide Titles</vt:lpstr>
      </vt:variant>
      <vt:variant>
        <vt:i4>62</vt:i4>
      </vt:variant>
    </vt:vector>
  </HeadingPairs>
  <TitlesOfParts>
    <vt:vector size="63" baseType="lpstr">
      <vt:lpstr>reinvent-deck-light_as</vt:lpstr>
      <vt:lpstr>Slide 1</vt:lpstr>
      <vt:lpstr>Slide 2</vt:lpstr>
      <vt:lpstr>About Us</vt:lpstr>
      <vt:lpstr>Remind</vt:lpstr>
      <vt:lpstr>A Little History</vt:lpstr>
      <vt:lpstr>A Little History</vt:lpstr>
      <vt:lpstr>Heroku was great…but</vt:lpstr>
      <vt:lpstr>What we want from a PaaS</vt:lpstr>
      <vt:lpstr>Why Containers?</vt:lpstr>
      <vt:lpstr>Building an Empire</vt:lpstr>
      <vt:lpstr>Design Goals</vt:lpstr>
      <vt:lpstr>Components of a PaaS</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Slide 22</vt:lpstr>
      <vt:lpstr>Twelve-Factor Tenants</vt:lpstr>
      <vt:lpstr>12factor :: Dependencies</vt:lpstr>
      <vt:lpstr>12factor :: Build, release, run</vt:lpstr>
      <vt:lpstr>12factor :: Build</vt:lpstr>
      <vt:lpstr>12factor :: Release, Run</vt:lpstr>
      <vt:lpstr>12factor :: Release, Run</vt:lpstr>
      <vt:lpstr>Service Discovery</vt:lpstr>
      <vt:lpstr>12factor :: Concurrency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Performance</vt:lpstr>
      <vt:lpstr>This space moves fast!</vt:lpstr>
      <vt:lpstr>Slide 42</vt:lpstr>
      <vt:lpstr>Slide 43</vt:lpstr>
      <vt:lpstr>Deck Guidelines</vt:lpstr>
      <vt:lpstr>Copy &amp; Paste Content</vt:lpstr>
      <vt:lpstr>Copy &amp; Paste Code</vt:lpstr>
      <vt:lpstr>Assets Usage</vt:lpstr>
      <vt:lpstr>Resizing Assets</vt:lpstr>
      <vt:lpstr>Slide 49</vt:lpstr>
      <vt:lpstr>Slide 50</vt:lpstr>
      <vt:lpstr>Title Only </vt:lpstr>
      <vt:lpstr>Title + Content</vt:lpstr>
      <vt:lpstr>Slide 53</vt:lpstr>
      <vt:lpstr>Section Title</vt:lpstr>
      <vt:lpstr>Two Content</vt:lpstr>
      <vt:lpstr>Comparison</vt:lpstr>
      <vt:lpstr>Three Content</vt:lpstr>
      <vt:lpstr>Four Content - Graphics</vt:lpstr>
      <vt:lpstr>Six Content - Graphics</vt:lpstr>
      <vt:lpstr>Slide 60</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Barrett</cp:lastModifiedBy>
  <cp:revision>128</cp:revision>
  <dcterms:created xsi:type="dcterms:W3CDTF">2015-09-28T18:39:56Z</dcterms:created>
  <dcterms:modified xsi:type="dcterms:W3CDTF">2015-09-28T18:42:38Z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