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43"/>
  </p:notesMasterIdLst>
  <p:sldIdLst>
    <p:sldId id="302" r:id="rId5"/>
    <p:sldId id="348" r:id="rId6"/>
    <p:sldId id="301" r:id="rId7"/>
    <p:sldId id="349" r:id="rId8"/>
    <p:sldId id="298" r:id="rId9"/>
    <p:sldId id="317" r:id="rId10"/>
    <p:sldId id="318" r:id="rId11"/>
    <p:sldId id="316" r:id="rId12"/>
    <p:sldId id="321" r:id="rId13"/>
    <p:sldId id="300" r:id="rId14"/>
    <p:sldId id="315" r:id="rId15"/>
    <p:sldId id="303" r:id="rId16"/>
    <p:sldId id="307" r:id="rId17"/>
    <p:sldId id="308" r:id="rId18"/>
    <p:sldId id="304" r:id="rId19"/>
    <p:sldId id="319" r:id="rId20"/>
    <p:sldId id="320" r:id="rId21"/>
    <p:sldId id="350" r:id="rId22"/>
    <p:sldId id="309" r:id="rId23"/>
    <p:sldId id="310" r:id="rId24"/>
    <p:sldId id="314" r:id="rId25"/>
    <p:sldId id="305" r:id="rId26"/>
    <p:sldId id="335" r:id="rId27"/>
    <p:sldId id="334" r:id="rId28"/>
    <p:sldId id="326" r:id="rId29"/>
    <p:sldId id="328" r:id="rId30"/>
    <p:sldId id="329" r:id="rId31"/>
    <p:sldId id="333" r:id="rId32"/>
    <p:sldId id="337" r:id="rId33"/>
    <p:sldId id="338" r:id="rId34"/>
    <p:sldId id="299" r:id="rId35"/>
    <p:sldId id="339" r:id="rId36"/>
    <p:sldId id="344" r:id="rId37"/>
    <p:sldId id="341" r:id="rId38"/>
    <p:sldId id="343" r:id="rId39"/>
    <p:sldId id="342" r:id="rId40"/>
    <p:sldId id="346" r:id="rId41"/>
    <p:sldId id="347" r:id="rId4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44">
          <p15:clr>
            <a:srgbClr val="A4A3A4"/>
          </p15:clr>
        </p15:guide>
        <p15:guide id="2" orient="horz" pos="2898">
          <p15:clr>
            <a:srgbClr val="A4A3A4"/>
          </p15:clr>
        </p15:guide>
        <p15:guide id="3" orient="horz" pos="2412">
          <p15:clr>
            <a:srgbClr val="A4A3A4"/>
          </p15:clr>
        </p15:guide>
        <p15:guide id="4" orient="horz" pos="3196">
          <p15:clr>
            <a:srgbClr val="A4A3A4"/>
          </p15:clr>
        </p15:guide>
        <p15:guide id="5" orient="horz" pos="1350">
          <p15:clr>
            <a:srgbClr val="A4A3A4"/>
          </p15:clr>
        </p15:guide>
        <p15:guide id="6" orient="horz" pos="1378">
          <p15:clr>
            <a:srgbClr val="A4A3A4"/>
          </p15:clr>
        </p15:guide>
        <p15:guide id="7" orient="horz" pos="2078">
          <p15:clr>
            <a:srgbClr val="A4A3A4"/>
          </p15:clr>
        </p15:guide>
        <p15:guide id="8" orient="horz" pos="125">
          <p15:clr>
            <a:srgbClr val="A4A3A4"/>
          </p15:clr>
        </p15:guide>
        <p15:guide id="9" orient="horz" pos="2106">
          <p15:clr>
            <a:srgbClr val="A4A3A4"/>
          </p15:clr>
        </p15:guide>
        <p15:guide id="10" orient="horz" pos="2859">
          <p15:clr>
            <a:srgbClr val="A4A3A4"/>
          </p15:clr>
        </p15:guide>
        <p15:guide id="11" pos="960">
          <p15:clr>
            <a:srgbClr val="A4A3A4"/>
          </p15:clr>
        </p15:guide>
        <p15:guide id="12" pos="1755">
          <p15:clr>
            <a:srgbClr val="A4A3A4"/>
          </p15:clr>
        </p15:guide>
        <p15:guide id="13" pos="2883">
          <p15:clr>
            <a:srgbClr val="A4A3A4"/>
          </p15:clr>
        </p15:guide>
        <p15:guide id="14" pos="2519">
          <p15:clr>
            <a:srgbClr val="A4A3A4"/>
          </p15:clr>
        </p15:guide>
        <p15:guide id="15" pos="4790">
          <p15:clr>
            <a:srgbClr val="A4A3A4"/>
          </p15:clr>
        </p15:guide>
        <p15:guide id="16" pos="2487">
          <p15:clr>
            <a:srgbClr val="A4A3A4"/>
          </p15:clr>
        </p15:guide>
        <p15:guide id="17" pos="1722">
          <p15:clr>
            <a:srgbClr val="A4A3A4"/>
          </p15:clr>
        </p15:guide>
        <p15:guide id="18" pos="987">
          <p15:clr>
            <a:srgbClr val="A4A3A4"/>
          </p15:clr>
        </p15:guide>
        <p15:guide id="19" pos="4818">
          <p15:clr>
            <a:srgbClr val="A4A3A4"/>
          </p15:clr>
        </p15:guide>
        <p15:guide id="20" pos="3257">
          <p15:clr>
            <a:srgbClr val="A4A3A4"/>
          </p15:clr>
        </p15:guide>
        <p15:guide id="21">
          <p15:clr>
            <a:srgbClr val="A4A3A4"/>
          </p15:clr>
        </p15:guide>
        <p15:guide id="22" pos="3285">
          <p15:clr>
            <a:srgbClr val="A4A3A4"/>
          </p15:clr>
        </p15:guide>
        <p15:guide id="23" pos="4022">
          <p15:clr>
            <a:srgbClr val="A4A3A4"/>
          </p15:clr>
        </p15:guide>
        <p15:guide id="24" pos="4053">
          <p15:clr>
            <a:srgbClr val="A4A3A4"/>
          </p15:clr>
        </p15:guide>
        <p15:guide id="25" pos="5544">
          <p15:clr>
            <a:srgbClr val="A4A3A4"/>
          </p15:clr>
        </p15:guide>
        <p15:guide id="26" pos="220">
          <p15:clr>
            <a:srgbClr val="A4A3A4"/>
          </p15:clr>
        </p15:guide>
        <p15:guide id="27" pos="34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4F81BD"/>
    <a:srgbClr val="FFF8AE"/>
    <a:srgbClr val="0C9B2E"/>
    <a:srgbClr val="151519"/>
    <a:srgbClr val="414042"/>
    <a:srgbClr val="595A5D"/>
    <a:srgbClr val="DCDCDC"/>
    <a:srgbClr val="FFFAD0"/>
    <a:srgbClr val="FCB64C"/>
    <a:srgbClr val="FEC46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1" autoAdjust="0"/>
    <p:restoredTop sz="70994" autoAdjust="0"/>
  </p:normalViewPr>
  <p:slideViewPr>
    <p:cSldViewPr snapToGrid="0" showGuides="1">
      <p:cViewPr varScale="1">
        <p:scale>
          <a:sx n="117" d="100"/>
          <a:sy n="117" d="100"/>
        </p:scale>
        <p:origin x="496" y="168"/>
      </p:cViewPr>
      <p:guideLst>
        <p:guide orient="horz" pos="644"/>
        <p:guide orient="horz" pos="2898"/>
        <p:guide orient="horz" pos="2412"/>
        <p:guide orient="horz" pos="3196"/>
        <p:guide orient="horz" pos="1350"/>
        <p:guide orient="horz" pos="1378"/>
        <p:guide orient="horz" pos="2078"/>
        <p:guide orient="horz" pos="125"/>
        <p:guide orient="horz" pos="2106"/>
        <p:guide orient="horz" pos="2859"/>
        <p:guide pos="960"/>
        <p:guide pos="1755"/>
        <p:guide pos="2883"/>
        <p:guide pos="2519"/>
        <p:guide pos="4790"/>
        <p:guide pos="2487"/>
        <p:guide pos="1722"/>
        <p:guide pos="987"/>
        <p:guide pos="4818"/>
        <p:guide pos="3257"/>
        <p:guide/>
        <p:guide pos="3285"/>
        <p:guide pos="4022"/>
        <p:guide pos="4053"/>
        <p:guide pos="5544"/>
        <p:guide pos="220"/>
        <p:guide pos="3485"/>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notesMaster" Target="notesMasters/notesMaster1.xml"/><Relationship Id="rId44" Type="http://schemas.openxmlformats.org/officeDocument/2006/relationships/commentAuthors" Target="commentAuthors.xml"/><Relationship Id="rId4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defRPr>
            </a:lvl1pPr>
          </a:lstStyle>
          <a:p>
            <a:fld id="{0B25AC41-3BEC-9247-8322-91B80C013F2D}" type="datetimeFigureOut">
              <a:rPr lang="en-US" smtClean="0"/>
              <a:pPr/>
              <a:t>11/4/15</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Arial"/>
                <a:ea typeface="+mn-ea"/>
                <a:cs typeface="+mn-cs"/>
              </a:rPr>
              <a:t>So, we work for this company called Remind. Remind is a product for teachers that makes it easier for them to communicate with their students and parents. We have 3 major features, which is real-time Chat, announcements and we support attaching files.</a:t>
            </a:r>
          </a:p>
          <a:p>
            <a:endParaRPr lang="en-US" sz="1200" b="0" i="0" u="none" strike="noStrike" kern="1200" dirty="0" smtClean="0">
              <a:solidFill>
                <a:schemeClr val="tx1"/>
              </a:solidFill>
              <a:effectLst/>
              <a:latin typeface="Arial"/>
              <a:ea typeface="+mn-ea"/>
              <a:cs typeface="+mn-cs"/>
            </a:endParaRPr>
          </a:p>
          <a:p>
            <a:r>
              <a:rPr lang="en-US" sz="1200" b="0" i="0" u="none" strike="noStrike" kern="1200" dirty="0" smtClean="0">
                <a:solidFill>
                  <a:schemeClr val="tx1"/>
                </a:solidFill>
                <a:effectLst/>
                <a:latin typeface="Arial"/>
                <a:ea typeface="+mn-ea"/>
                <a:cs typeface="+mn-cs"/>
              </a:rPr>
              <a:t>We have about 30 million users right now</a:t>
            </a:r>
            <a:r>
              <a:rPr lang="en-US" sz="1200" b="0" i="0" u="none" strike="noStrike" kern="1200" baseline="0" dirty="0" smtClean="0">
                <a:solidFill>
                  <a:schemeClr val="tx1"/>
                </a:solidFill>
                <a:effectLst/>
                <a:latin typeface="Arial"/>
                <a:ea typeface="+mn-ea"/>
                <a:cs typeface="+mn-cs"/>
              </a:rPr>
              <a:t> and we’re used actively by about 50% of all public schools in the US. Over 2 billion messages have been sent over Remind since we started, and we’ve done all of this with about 50 employees.</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a:t>
            </a:fld>
            <a:endParaRPr lang="en-US" dirty="0"/>
          </a:p>
        </p:txBody>
      </p:sp>
    </p:spTree>
    <p:extLst>
      <p:ext uri="{BB962C8B-B14F-4D97-AF65-F5344CB8AC3E}">
        <p14:creationId xmlns:p14="http://schemas.microsoft.com/office/powerpoint/2010/main" val="18873727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t>
            </a:r>
            <a:r>
              <a:rPr lang="en-US" baseline="0" dirty="0" smtClean="0"/>
              <a:t>started working on our internal </a:t>
            </a:r>
            <a:r>
              <a:rPr lang="en-US" baseline="0" dirty="0" err="1" smtClean="0"/>
              <a:t>PaaS</a:t>
            </a:r>
            <a:r>
              <a:rPr lang="en-US" baseline="0" dirty="0" smtClean="0"/>
              <a:t>, which we called Empire, back in January, and while we knew what we wanted there was still a long road ahead.</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10</a:t>
            </a:fld>
            <a:endParaRPr lang="en-US" dirty="0"/>
          </a:p>
        </p:txBody>
      </p:sp>
    </p:spTree>
    <p:extLst>
      <p:ext uri="{BB962C8B-B14F-4D97-AF65-F5344CB8AC3E}">
        <p14:creationId xmlns:p14="http://schemas.microsoft.com/office/powerpoint/2010/main" val="1838510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had some design goals that we wanted to achieve.</a:t>
            </a:r>
          </a:p>
          <a:p>
            <a:endParaRPr lang="en-US" dirty="0" smtClean="0"/>
          </a:p>
          <a:p>
            <a:pPr marL="171450" indent="-171450">
              <a:buFont typeface="Arial" charset="0"/>
              <a:buChar char="•"/>
            </a:pPr>
            <a:r>
              <a:rPr lang="en-US" dirty="0" smtClean="0"/>
              <a:t>We</a:t>
            </a:r>
            <a:r>
              <a:rPr lang="en-US" baseline="0" dirty="0" smtClean="0"/>
              <a:t> wanted Empire to be incredibly easy to operate with a minimal amount of dependencies.</a:t>
            </a:r>
          </a:p>
          <a:p>
            <a:pPr marL="171450" indent="-171450">
              <a:buFont typeface="Arial" charset="0"/>
              <a:buChar char="•"/>
            </a:pPr>
            <a:r>
              <a:rPr lang="en-US" baseline="0" dirty="0" smtClean="0"/>
              <a:t>We wanted to Open Source it so that we could give back to the community that has given us so much.</a:t>
            </a:r>
          </a:p>
          <a:p>
            <a:pPr marL="171450" indent="-171450">
              <a:buFont typeface="Arial" charset="0"/>
              <a:buChar char="•"/>
            </a:pPr>
            <a:r>
              <a:rPr lang="en-US" baseline="0" dirty="0" smtClean="0"/>
              <a:t>Like </a:t>
            </a:r>
            <a:r>
              <a:rPr lang="en-US" baseline="0" dirty="0" err="1" smtClean="0"/>
              <a:t>Heroku</a:t>
            </a:r>
            <a:r>
              <a:rPr lang="en-US" baseline="0" dirty="0" smtClean="0"/>
              <a:t>, we decided to only support 12 factor stateless apps. If you’re not familiar with 12 factor apps, it’s essentially a methodology or a set of best practices for how you should build stateless services. I’ll go into more detail about 12factor and how it relates to Empire, ECS and </a:t>
            </a:r>
            <a:r>
              <a:rPr lang="en-US" baseline="0" dirty="0" err="1" smtClean="0"/>
              <a:t>Docker</a:t>
            </a:r>
            <a:r>
              <a:rPr lang="en-US" baseline="0" dirty="0" smtClean="0"/>
              <a:t> later in the talk.</a:t>
            </a:r>
          </a:p>
          <a:p>
            <a:pPr marL="171450" indent="-171450">
              <a:buFont typeface="Arial" charset="0"/>
              <a:buChar char="•"/>
            </a:pPr>
            <a:r>
              <a:rPr lang="en-US" baseline="0" dirty="0" smtClean="0"/>
              <a:t>We had a lot of choices for what we could use as the scheduling backend when we started out. We weren’t sure what was going to be the best solution, so we wanted to have a pluggable interface for scheduling </a:t>
            </a:r>
            <a:r>
              <a:rPr lang="en-US" baseline="0" dirty="0" err="1" smtClean="0"/>
              <a:t>backends</a:t>
            </a:r>
            <a:r>
              <a:rPr lang="en-US" baseline="0" dirty="0" smtClean="0"/>
              <a:t> so that we could easily swap out different implementations.</a:t>
            </a:r>
          </a:p>
          <a:p>
            <a:pPr marL="171450" indent="-171450">
              <a:buFont typeface="Arial" charset="0"/>
              <a:buChar char="•"/>
            </a:pPr>
            <a:r>
              <a:rPr lang="en-US" baseline="0" dirty="0" smtClean="0"/>
              <a:t>We needed it to be stable! We’re running a large scale production system, and we couldn’t incur any downtime while migrating to a new platform.</a:t>
            </a:r>
          </a:p>
          <a:p>
            <a:pPr marL="171450" indent="-171450">
              <a:buFont typeface="Arial" charset="0"/>
              <a:buChar char="•"/>
            </a:pPr>
            <a:r>
              <a:rPr lang="en-US" baseline="0" dirty="0" smtClean="0"/>
              <a:t>We had been experimenting with </a:t>
            </a:r>
            <a:r>
              <a:rPr lang="en-US" baseline="0" dirty="0" err="1" smtClean="0"/>
              <a:t>Docker</a:t>
            </a:r>
            <a:r>
              <a:rPr lang="en-US" baseline="0" dirty="0" smtClean="0"/>
              <a:t> in development and we decided that we wanted to try to use it in production as well.</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11</a:t>
            </a:fld>
            <a:endParaRPr lang="en-US" dirty="0"/>
          </a:p>
        </p:txBody>
      </p:sp>
    </p:spTree>
    <p:extLst>
      <p:ext uri="{BB962C8B-B14F-4D97-AF65-F5344CB8AC3E}">
        <p14:creationId xmlns:p14="http://schemas.microsoft.com/office/powerpoint/2010/main" val="10232812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we started to build Empire, we isolated its architecture into 3 main components.</a:t>
            </a:r>
          </a:p>
          <a:p>
            <a:endParaRPr lang="en-US" baseline="0" dirty="0" smtClean="0"/>
          </a:p>
          <a:p>
            <a:pPr marL="171450" indent="-171450">
              <a:buFont typeface="Arial" charset="0"/>
              <a:buChar char="•"/>
            </a:pPr>
            <a:r>
              <a:rPr lang="en-US" baseline="0" dirty="0" smtClean="0"/>
              <a:t>The scheduling component is what the platform would talk to to actually run the applications. This could be something like </a:t>
            </a:r>
            <a:r>
              <a:rPr lang="en-US" baseline="0" dirty="0" err="1" smtClean="0"/>
              <a:t>Mesos</a:t>
            </a:r>
            <a:r>
              <a:rPr lang="en-US" baseline="0" dirty="0" smtClean="0"/>
              <a:t>, </a:t>
            </a:r>
            <a:r>
              <a:rPr lang="en-US" baseline="0" dirty="0" err="1" smtClean="0"/>
              <a:t>Kubernetes</a:t>
            </a:r>
            <a:r>
              <a:rPr lang="en-US" baseline="0" dirty="0" smtClean="0"/>
              <a:t> or ECS.</a:t>
            </a:r>
          </a:p>
          <a:p>
            <a:pPr marL="171450" indent="-171450">
              <a:buFont typeface="Arial" charset="0"/>
              <a:buChar char="•"/>
            </a:pPr>
            <a:r>
              <a:rPr lang="en-US" baseline="0" dirty="0" smtClean="0"/>
              <a:t>The routing layer is what would handle service discovery and allow applications that expose TCP/HTTP services to communicate with each other.</a:t>
            </a:r>
          </a:p>
          <a:p>
            <a:pPr marL="171450" indent="-171450">
              <a:buFont typeface="Arial" charset="0"/>
              <a:buChar char="•"/>
            </a:pPr>
            <a:r>
              <a:rPr lang="en-US" baseline="0" dirty="0" smtClean="0"/>
              <a:t>The control </a:t>
            </a:r>
            <a:r>
              <a:rPr lang="en-US" baseline="0" dirty="0" err="1" smtClean="0"/>
              <a:t>layeris</a:t>
            </a:r>
            <a:r>
              <a:rPr lang="en-US" baseline="0" dirty="0" smtClean="0"/>
              <a:t> </a:t>
            </a:r>
            <a:r>
              <a:rPr lang="en-US" baseline="0" dirty="0" smtClean="0"/>
              <a:t>the interface into the platform itself. This could be a GUI or an API for a CLI interface.</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12</a:t>
            </a:fld>
            <a:endParaRPr lang="en-US" dirty="0"/>
          </a:p>
        </p:txBody>
      </p:sp>
    </p:spTree>
    <p:extLst>
      <p:ext uri="{BB962C8B-B14F-4D97-AF65-F5344CB8AC3E}">
        <p14:creationId xmlns:p14="http://schemas.microsoft.com/office/powerpoint/2010/main" val="11204244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scheduler would need to perform two major functions. Cluster management, and task placement. Cluster management means allowing ec2 instances to </a:t>
            </a:r>
          </a:p>
          <a:p>
            <a:r>
              <a:rPr lang="en-US" baseline="0" dirty="0" smtClean="0"/>
              <a:t>register and de-register themselves and their available resources into a cluster of machines (CPU and Memory).</a:t>
            </a:r>
          </a:p>
          <a:p>
            <a:endParaRPr lang="en-US" baseline="0" dirty="0" smtClean="0"/>
          </a:p>
          <a:p>
            <a:r>
              <a:rPr lang="en-US" baseline="0" dirty="0" smtClean="0"/>
              <a:t>The </a:t>
            </a:r>
            <a:r>
              <a:rPr lang="en-US" baseline="0" dirty="0" smtClean="0"/>
              <a:t>scheduling component generally will have some form of cluster management, allowing machines to register themselves into the cluster and offer up their CPU, Memory and Network resources into the pool of machines.</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13</a:t>
            </a:fld>
            <a:endParaRPr lang="en-US" dirty="0"/>
          </a:p>
        </p:txBody>
      </p:sp>
    </p:spTree>
    <p:extLst>
      <p:ext uri="{BB962C8B-B14F-4D97-AF65-F5344CB8AC3E}">
        <p14:creationId xmlns:p14="http://schemas.microsoft.com/office/powerpoint/2010/main" val="14079575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a:ea typeface="+mn-ea"/>
                <a:cs typeface="+mn-cs"/>
              </a:rPr>
              <a:t>For task placement, the schedule</a:t>
            </a:r>
            <a:r>
              <a:rPr lang="en-US" sz="1200" b="0" i="0" kern="1200" baseline="0" dirty="0" smtClean="0">
                <a:solidFill>
                  <a:schemeClr val="tx1"/>
                </a:solidFill>
                <a:effectLst/>
                <a:latin typeface="Arial"/>
                <a:ea typeface="+mn-ea"/>
                <a:cs typeface="+mn-cs"/>
              </a:rPr>
              <a:t> must look at the pool of resources available and determine which machine to actually run the requested task on.</a:t>
            </a:r>
            <a:endParaRPr lang="en-US" sz="1200" b="0" i="0" kern="1200" dirty="0" smtClean="0">
              <a:solidFill>
                <a:schemeClr val="tx1"/>
              </a:solidFill>
              <a:effectLst/>
              <a:latin typeface="Arial"/>
              <a:ea typeface="+mn-ea"/>
              <a:cs typeface="+mn-cs"/>
            </a:endParaRPr>
          </a:p>
          <a:p>
            <a:endParaRPr lang="en-US" sz="1200" b="0" i="0" kern="1200" dirty="0" smtClean="0">
              <a:solidFill>
                <a:schemeClr val="tx1"/>
              </a:solidFill>
              <a:effectLst/>
              <a:latin typeface="Arial"/>
              <a:ea typeface="+mn-ea"/>
              <a:cs typeface="+mn-cs"/>
            </a:endParaRPr>
          </a:p>
          <a:p>
            <a:r>
              <a:rPr lang="en-US" sz="1200" b="0" i="0" kern="1200" dirty="0" smtClean="0">
                <a:solidFill>
                  <a:schemeClr val="tx1"/>
                </a:solidFill>
                <a:effectLst/>
                <a:latin typeface="Arial"/>
                <a:ea typeface="+mn-ea"/>
                <a:cs typeface="+mn-cs"/>
              </a:rPr>
              <a:t>The </a:t>
            </a:r>
            <a:r>
              <a:rPr lang="en-US" sz="1200" b="0" i="0" kern="1200" dirty="0" smtClean="0">
                <a:solidFill>
                  <a:schemeClr val="tx1"/>
                </a:solidFill>
                <a:effectLst/>
                <a:latin typeface="Arial"/>
                <a:ea typeface="+mn-ea"/>
                <a:cs typeface="+mn-cs"/>
              </a:rPr>
              <a:t>scheduler will also have some form</a:t>
            </a:r>
            <a:r>
              <a:rPr lang="en-US" sz="1200" b="0" i="0" kern="1200" baseline="0" dirty="0" smtClean="0">
                <a:solidFill>
                  <a:schemeClr val="tx1"/>
                </a:solidFill>
                <a:effectLst/>
                <a:latin typeface="Arial"/>
                <a:ea typeface="+mn-ea"/>
                <a:cs typeface="+mn-cs"/>
              </a:rPr>
              <a:t> of task placement, allowing </a:t>
            </a:r>
            <a:r>
              <a:rPr lang="en-US" sz="1200" b="0" i="0" kern="1200" baseline="0" dirty="0" smtClean="0">
                <a:solidFill>
                  <a:schemeClr val="tx1"/>
                </a:solidFill>
                <a:effectLst/>
                <a:latin typeface="Arial"/>
                <a:ea typeface="+mn-ea"/>
                <a:cs typeface="+mn-cs"/>
              </a:rPr>
              <a:t>the controller to </a:t>
            </a:r>
            <a:r>
              <a:rPr lang="en-US" sz="1200" b="0" i="0" kern="1200" baseline="0" dirty="0" smtClean="0">
                <a:solidFill>
                  <a:schemeClr val="tx1"/>
                </a:solidFill>
                <a:effectLst/>
                <a:latin typeface="Arial"/>
                <a:ea typeface="+mn-ea"/>
                <a:cs typeface="+mn-cs"/>
              </a:rPr>
              <a:t>tell the scheduler what they want to run, and the scheduler will find an appropriate host with enough CPU and Memory to run that job.</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14</a:t>
            </a:fld>
            <a:endParaRPr lang="en-US" dirty="0"/>
          </a:p>
        </p:txBody>
      </p:sp>
    </p:spTree>
    <p:extLst>
      <p:ext uri="{BB962C8B-B14F-4D97-AF65-F5344CB8AC3E}">
        <p14:creationId xmlns:p14="http://schemas.microsoft.com/office/powerpoint/2010/main" val="7283203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About 3 months into</a:t>
            </a:r>
            <a:r>
              <a:rPr lang="en-US" baseline="0" dirty="0" smtClean="0"/>
              <a:t> the project, we had a V1 that we started testing in a staging environment.</a:t>
            </a:r>
          </a:p>
          <a:p>
            <a:endParaRPr lang="en-US" baseline="0" dirty="0" smtClean="0"/>
          </a:p>
          <a:p>
            <a:pPr marL="171450" indent="-171450">
              <a:buFont typeface="Arial" charset="0"/>
              <a:buChar char="•"/>
            </a:pPr>
            <a:r>
              <a:rPr lang="en-US" baseline="0" dirty="0" smtClean="0"/>
              <a:t>We initially started with </a:t>
            </a:r>
            <a:r>
              <a:rPr lang="en-US" baseline="0" dirty="0" err="1" smtClean="0"/>
              <a:t>CoreOS</a:t>
            </a:r>
            <a:r>
              <a:rPr lang="en-US" baseline="0" dirty="0" smtClean="0"/>
              <a:t> and Fleet as our scheduling backend, which uses </a:t>
            </a:r>
            <a:r>
              <a:rPr lang="en-US" baseline="0" dirty="0" err="1" smtClean="0"/>
              <a:t>etcd</a:t>
            </a:r>
            <a:r>
              <a:rPr lang="en-US" baseline="0" dirty="0" smtClean="0"/>
              <a:t> for cluster management.</a:t>
            </a:r>
          </a:p>
          <a:p>
            <a:pPr marL="171450" indent="-171450">
              <a:buFont typeface="Arial" charset="0"/>
              <a:buChar char="•"/>
            </a:pPr>
            <a:r>
              <a:rPr lang="en-US" baseline="0" dirty="0" smtClean="0"/>
              <a:t>For the routing layer, we used a combination of </a:t>
            </a:r>
            <a:r>
              <a:rPr lang="en-US" baseline="0" dirty="0" err="1" smtClean="0"/>
              <a:t>nginx</a:t>
            </a:r>
            <a:r>
              <a:rPr lang="en-US" baseline="0" dirty="0" smtClean="0"/>
              <a:t>, </a:t>
            </a:r>
            <a:r>
              <a:rPr lang="en-US" baseline="0" dirty="0" err="1" smtClean="0"/>
              <a:t>etcd</a:t>
            </a:r>
            <a:r>
              <a:rPr lang="en-US" baseline="0" dirty="0" smtClean="0"/>
              <a:t>, </a:t>
            </a:r>
            <a:r>
              <a:rPr lang="en-US" baseline="0" dirty="0" err="1" smtClean="0"/>
              <a:t>registrator</a:t>
            </a:r>
            <a:r>
              <a:rPr lang="en-US" baseline="0" dirty="0" smtClean="0"/>
              <a:t> and </a:t>
            </a:r>
            <a:r>
              <a:rPr lang="en-US" baseline="0" dirty="0" err="1" smtClean="0"/>
              <a:t>confd</a:t>
            </a:r>
            <a:r>
              <a:rPr lang="en-US" baseline="0" dirty="0" smtClean="0"/>
              <a:t>. </a:t>
            </a:r>
            <a:r>
              <a:rPr lang="en-US" baseline="0" dirty="0" err="1" smtClean="0"/>
              <a:t>Registator</a:t>
            </a:r>
            <a:r>
              <a:rPr lang="en-US" baseline="0" dirty="0" smtClean="0"/>
              <a:t> would watch for </a:t>
            </a:r>
            <a:r>
              <a:rPr lang="en-US" baseline="0" dirty="0" err="1" smtClean="0"/>
              <a:t>Docker</a:t>
            </a:r>
            <a:r>
              <a:rPr lang="en-US" baseline="0" dirty="0" smtClean="0"/>
              <a:t> events and would register containers as services within the </a:t>
            </a:r>
            <a:r>
              <a:rPr lang="en-US" baseline="0" dirty="0" err="1" smtClean="0"/>
              <a:t>etcd</a:t>
            </a:r>
            <a:r>
              <a:rPr lang="en-US" baseline="0" dirty="0" smtClean="0"/>
              <a:t> key value store. </a:t>
            </a:r>
            <a:r>
              <a:rPr lang="en-US" baseline="0" dirty="0" err="1" smtClean="0"/>
              <a:t>Confd</a:t>
            </a:r>
            <a:r>
              <a:rPr lang="en-US" baseline="0" dirty="0" smtClean="0"/>
              <a:t> would listen for changes to these keys and update an </a:t>
            </a:r>
            <a:r>
              <a:rPr lang="en-US" baseline="0" dirty="0" err="1" smtClean="0"/>
              <a:t>nginx</a:t>
            </a:r>
            <a:r>
              <a:rPr lang="en-US" baseline="0" dirty="0" smtClean="0"/>
              <a:t> configuration file.</a:t>
            </a:r>
          </a:p>
          <a:p>
            <a:pPr marL="171450" indent="-171450">
              <a:buFont typeface="Arial" charset="0"/>
              <a:buChar char="•"/>
            </a:pPr>
            <a:r>
              <a:rPr lang="en-US" baseline="0" dirty="0" smtClean="0"/>
              <a:t>For the </a:t>
            </a:r>
            <a:r>
              <a:rPr lang="en-US" baseline="0" dirty="0" smtClean="0"/>
              <a:t>controller layer, </a:t>
            </a:r>
            <a:r>
              <a:rPr lang="en-US" baseline="0" dirty="0" smtClean="0"/>
              <a:t>we decided to use the </a:t>
            </a:r>
            <a:r>
              <a:rPr lang="en-US" baseline="0" dirty="0" err="1" smtClean="0"/>
              <a:t>Heroku</a:t>
            </a:r>
            <a:r>
              <a:rPr lang="en-US" baseline="0" dirty="0" smtClean="0"/>
              <a:t> Platform API as a spec and implement it within Empire. This allowed us to initially use the </a:t>
            </a:r>
            <a:r>
              <a:rPr lang="en-US" baseline="0" dirty="0" err="1" smtClean="0"/>
              <a:t>Heroku</a:t>
            </a:r>
            <a:r>
              <a:rPr lang="en-US" baseline="0" dirty="0" smtClean="0"/>
              <a:t> CLI against Empire, which was a huge productivity win early on.</a:t>
            </a:r>
          </a:p>
          <a:p>
            <a:pPr marL="171450" indent="-171450">
              <a:buFont typeface="Arial" charset="0"/>
              <a:buChar char="•"/>
            </a:pPr>
            <a:endParaRPr lang="en-US" baseline="0" dirty="0" smtClean="0"/>
          </a:p>
          <a:p>
            <a:pPr marL="0" indent="0">
              <a:buFont typeface="Arial" charset="0"/>
              <a:buNone/>
            </a:pPr>
            <a:r>
              <a:rPr lang="en-US" baseline="0" dirty="0" smtClean="0"/>
              <a:t>This version of Empire worked well initially until we started testing failure modes.</a:t>
            </a:r>
          </a:p>
          <a:p>
            <a:pPr marL="0" indent="0">
              <a:buFont typeface="Arial" charset="0"/>
              <a:buNone/>
            </a:pPr>
            <a:endParaRPr lang="en-US" baseline="0" dirty="0" smtClean="0"/>
          </a:p>
          <a:p>
            <a:pPr marL="171450" indent="-171450">
              <a:buFont typeface="Arial" charset="0"/>
              <a:buChar char="•"/>
            </a:pPr>
            <a:r>
              <a:rPr lang="en-US" baseline="0" dirty="0" smtClean="0"/>
              <a:t>In our experience, </a:t>
            </a:r>
            <a:r>
              <a:rPr lang="en-US" baseline="0" dirty="0" err="1" smtClean="0"/>
              <a:t>etcd</a:t>
            </a:r>
            <a:r>
              <a:rPr lang="en-US" baseline="0" dirty="0" smtClean="0"/>
              <a:t> was fragile and Fleet had a number of bugs.</a:t>
            </a:r>
          </a:p>
          <a:p>
            <a:pPr marL="171450" indent="-171450">
              <a:buFont typeface="Arial" charset="0"/>
              <a:buChar char="•"/>
            </a:pPr>
            <a:r>
              <a:rPr lang="en-US" baseline="0" dirty="0" smtClean="0"/>
              <a:t>We also hadn’t solved the problem of zero downtime deployments in the routing layer.</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15</a:t>
            </a:fld>
            <a:endParaRPr lang="en-US" dirty="0"/>
          </a:p>
        </p:txBody>
      </p:sp>
    </p:spTree>
    <p:extLst>
      <p:ext uri="{BB962C8B-B14F-4D97-AF65-F5344CB8AC3E}">
        <p14:creationId xmlns:p14="http://schemas.microsoft.com/office/powerpoint/2010/main" val="5220385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Around this time, EC2 Container Service was made Generally Available.</a:t>
            </a:r>
            <a:r>
              <a:rPr lang="en-US" baseline="0" dirty="0" smtClean="0"/>
              <a:t> ECS is a managed AWS service that provides a cluster manager, task scheduler and it supports </a:t>
            </a:r>
            <a:r>
              <a:rPr lang="en-US" baseline="0" dirty="0" err="1" smtClean="0"/>
              <a:t>Docker</a:t>
            </a:r>
            <a:r>
              <a:rPr lang="en-US" baseline="0" dirty="0" smtClean="0"/>
              <a:t> out of the box.</a:t>
            </a:r>
          </a:p>
          <a:p>
            <a:endParaRPr lang="en-US" baseline="0" dirty="0" smtClean="0"/>
          </a:p>
          <a:p>
            <a:r>
              <a:rPr lang="en-US" baseline="0" dirty="0" smtClean="0"/>
              <a:t>If I were to describe ECS, I would say it’s the easiest way to run </a:t>
            </a:r>
            <a:r>
              <a:rPr lang="en-US" baseline="0" dirty="0" err="1" smtClean="0"/>
              <a:t>Docker</a:t>
            </a:r>
            <a:r>
              <a:rPr lang="en-US" baseline="0" dirty="0" smtClean="0"/>
              <a:t> containers on a cluster of machines in production.</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16</a:t>
            </a:fld>
            <a:endParaRPr lang="en-US" dirty="0"/>
          </a:p>
        </p:txBody>
      </p:sp>
    </p:spTree>
    <p:extLst>
      <p:ext uri="{BB962C8B-B14F-4D97-AF65-F5344CB8AC3E}">
        <p14:creationId xmlns:p14="http://schemas.microsoft.com/office/powerpoint/2010/main" val="5278391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ECS exposes</a:t>
            </a:r>
            <a:r>
              <a:rPr lang="en-US" baseline="0" dirty="0" smtClean="0"/>
              <a:t> a number of resources through the AWS API’s:</a:t>
            </a:r>
          </a:p>
          <a:p>
            <a:endParaRPr lang="en-US" baseline="0" dirty="0" smtClean="0"/>
          </a:p>
          <a:p>
            <a:pPr marL="171450" indent="-171450">
              <a:buFont typeface="Arial" charset="0"/>
              <a:buChar char="•"/>
            </a:pPr>
            <a:r>
              <a:rPr lang="en-US" baseline="0" dirty="0" smtClean="0"/>
              <a:t>Clusters are a logical grouping of EC2 instances. EC2 instances run an agent that will register the instance with a cluster and begin accepting tasks </a:t>
            </a:r>
            <a:r>
              <a:rPr lang="en-US" baseline="0" smtClean="0"/>
              <a:t>to </a:t>
            </a:r>
            <a:r>
              <a:rPr lang="en-US" baseline="0" smtClean="0"/>
              <a:t>run with Docker.</a:t>
            </a:r>
            <a:endParaRPr lang="en-US" baseline="0" dirty="0" smtClean="0"/>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baseline="0" dirty="0" smtClean="0"/>
              <a:t>Services provide a way to manage the desired state of a Task Definition and provide a way to scale a service up or down. ECS Services are kind of like auto scaling groups, but at the container level rather than the Host level.</a:t>
            </a:r>
            <a:endParaRPr lang="en-US" baseline="0" dirty="0" smtClean="0"/>
          </a:p>
          <a:p>
            <a:pPr marL="171450" indent="-171450">
              <a:buFont typeface="Arial" charset="0"/>
              <a:buChar char="•"/>
            </a:pPr>
            <a:r>
              <a:rPr lang="en-US" baseline="0" dirty="0" smtClean="0"/>
              <a:t>Task Definitions are like templates, where you can specify the images and environment variables for a task to run.</a:t>
            </a:r>
          </a:p>
          <a:p>
            <a:pPr marL="171450" indent="-171450">
              <a:buFont typeface="Arial" charset="0"/>
              <a:buChar char="•"/>
            </a:pPr>
            <a:r>
              <a:rPr lang="en-US" baseline="0" dirty="0" smtClean="0"/>
              <a:t>Tasks represent a running instance of a task definition</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69C3F2ED-74C5-7D4F-8560-0CC253E9A436}" type="slidenum">
              <a:rPr lang="en-US" smtClean="0"/>
              <a:pPr/>
              <a:t>17</a:t>
            </a:fld>
            <a:endParaRPr lang="en-US" dirty="0"/>
          </a:p>
        </p:txBody>
      </p:sp>
    </p:spTree>
    <p:extLst>
      <p:ext uri="{BB962C8B-B14F-4D97-AF65-F5344CB8AC3E}">
        <p14:creationId xmlns:p14="http://schemas.microsoft.com/office/powerpoint/2010/main" val="9783423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 is how Empire’s process model maps to ECS’s process model.</a:t>
            </a:r>
          </a:p>
          <a:p>
            <a:endParaRPr lang="en-US" baseline="0" dirty="0" smtClean="0"/>
          </a:p>
          <a:p>
            <a:r>
              <a:rPr lang="en-US" baseline="0" dirty="0" smtClean="0"/>
              <a:t>You can see that for each app, we may have multiple process types. For instance, a common example is to have a web process and a worker process that</a:t>
            </a:r>
          </a:p>
          <a:p>
            <a:r>
              <a:rPr lang="en-US" baseline="0" dirty="0" smtClean="0"/>
              <a:t>Performs </a:t>
            </a:r>
            <a:r>
              <a:rPr lang="en-US" baseline="0" dirty="0" err="1" smtClean="0"/>
              <a:t>asynchonous</a:t>
            </a:r>
            <a:r>
              <a:rPr lang="en-US" baseline="0" dirty="0" smtClean="0"/>
              <a:t> tasks. We want to scale out each process type independently, so there is a one to one mapping between Empire process types and</a:t>
            </a:r>
          </a:p>
          <a:p>
            <a:r>
              <a:rPr lang="en-US" baseline="0" dirty="0" smtClean="0"/>
              <a:t>ECS services.</a:t>
            </a:r>
            <a:endParaRPr lang="en-US" baseline="0" dirty="0" smtClean="0"/>
          </a:p>
        </p:txBody>
      </p:sp>
      <p:sp>
        <p:nvSpPr>
          <p:cNvPr id="4" name="Slide Number Placeholder 3"/>
          <p:cNvSpPr>
            <a:spLocks noGrp="1"/>
          </p:cNvSpPr>
          <p:nvPr>
            <p:ph type="sldNum" sz="quarter" idx="10"/>
          </p:nvPr>
        </p:nvSpPr>
        <p:spPr/>
        <p:txBody>
          <a:bodyPr/>
          <a:lstStyle/>
          <a:p>
            <a:fld id="{69C3F2ED-74C5-7D4F-8560-0CC253E9A436}" type="slidenum">
              <a:rPr lang="en-US" smtClean="0"/>
              <a:pPr/>
              <a:t>18</a:t>
            </a:fld>
            <a:endParaRPr lang="en-US" dirty="0"/>
          </a:p>
        </p:txBody>
      </p:sp>
    </p:spTree>
    <p:extLst>
      <p:ext uri="{BB962C8B-B14F-4D97-AF65-F5344CB8AC3E}">
        <p14:creationId xmlns:p14="http://schemas.microsoft.com/office/powerpoint/2010/main" val="18586660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of the most important interfaces that we extracted early on was the interface between</a:t>
            </a:r>
            <a:r>
              <a:rPr lang="en-US" baseline="0" dirty="0" smtClean="0"/>
              <a:t> the scheduler and the control plane, which looks like this. Very simply it provides a generic API for </a:t>
            </a:r>
            <a:r>
              <a:rPr lang="en-US" baseline="0" dirty="0" smtClean="0"/>
              <a:t>running </a:t>
            </a:r>
            <a:r>
              <a:rPr lang="en-US" baseline="0" dirty="0" smtClean="0"/>
              <a:t>an App, removing an App, scaling individual processes of the app and returning state about the running processes</a:t>
            </a:r>
            <a:r>
              <a:rPr lang="en-US" baseline="0" dirty="0" smtClean="0"/>
              <a:t>.</a:t>
            </a:r>
          </a:p>
          <a:p>
            <a:endParaRPr lang="en-US" baseline="0" dirty="0" smtClean="0"/>
          </a:p>
          <a:p>
            <a:r>
              <a:rPr lang="en-US" baseline="0" dirty="0" smtClean="0"/>
              <a:t>Fortunately we had designed a clean contract between the controller and scheduler components.</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19</a:t>
            </a:fld>
            <a:endParaRPr lang="en-US" dirty="0"/>
          </a:p>
        </p:txBody>
      </p:sp>
    </p:spTree>
    <p:extLst>
      <p:ext uri="{BB962C8B-B14F-4D97-AF65-F5344CB8AC3E}">
        <p14:creationId xmlns:p14="http://schemas.microsoft.com/office/powerpoint/2010/main" val="122903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Arial"/>
                <a:ea typeface="+mn-ea"/>
                <a:cs typeface="+mn-cs"/>
              </a:rPr>
              <a:t>I’m going to start with a little background about why we decided to build a </a:t>
            </a:r>
            <a:r>
              <a:rPr lang="en-US" sz="1200" b="0" i="0" u="none" strike="noStrike" kern="1200" dirty="0" err="1" smtClean="0">
                <a:solidFill>
                  <a:schemeClr val="tx1"/>
                </a:solidFill>
                <a:effectLst/>
                <a:latin typeface="Arial"/>
                <a:ea typeface="+mn-ea"/>
                <a:cs typeface="+mn-cs"/>
              </a:rPr>
              <a:t>PaaS</a:t>
            </a:r>
            <a:r>
              <a:rPr lang="en-US" sz="1200" b="0" i="0" u="none" strike="noStrike" kern="1200" dirty="0" smtClean="0">
                <a:solidFill>
                  <a:schemeClr val="tx1"/>
                </a:solidFill>
                <a:effectLst/>
                <a:latin typeface="Arial"/>
                <a:ea typeface="+mn-ea"/>
                <a:cs typeface="+mn-cs"/>
              </a:rPr>
              <a:t>, our path that led to Empire and how we’re ultimately leveraging Amazon EC2 Container Service as the backend. I’ll give a short demo of setting up an Empire environment and deploying</a:t>
            </a:r>
            <a:r>
              <a:rPr lang="en-US" sz="1200" b="0" i="0" u="none" strike="noStrike" kern="1200" baseline="0" dirty="0" smtClean="0">
                <a:solidFill>
                  <a:schemeClr val="tx1"/>
                </a:solidFill>
                <a:effectLst/>
                <a:latin typeface="Arial"/>
                <a:ea typeface="+mn-ea"/>
                <a:cs typeface="+mn-cs"/>
              </a:rPr>
              <a:t> an app to it</a:t>
            </a:r>
            <a:r>
              <a:rPr lang="en-US" sz="1200" b="0" i="0" u="none" strike="noStrike" kern="1200" dirty="0" smtClean="0">
                <a:solidFill>
                  <a:schemeClr val="tx1"/>
                </a:solidFill>
                <a:effectLst/>
                <a:latin typeface="Arial"/>
                <a:ea typeface="+mn-ea"/>
                <a:cs typeface="+mn-cs"/>
              </a:rPr>
              <a:t>, and then I’ll open it up for any questions.</a:t>
            </a:r>
            <a:endParaRPr lang="en-US" b="0" dirty="0" smtClean="0">
              <a:effectLst/>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2</a:t>
            </a:fld>
            <a:endParaRPr lang="en-US" dirty="0"/>
          </a:p>
        </p:txBody>
      </p:sp>
    </p:spTree>
    <p:extLst>
      <p:ext uri="{BB962C8B-B14F-4D97-AF65-F5344CB8AC3E}">
        <p14:creationId xmlns:p14="http://schemas.microsoft.com/office/powerpoint/2010/main" val="15862875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take a look at the Scheduler interface again, we could essentially</a:t>
            </a:r>
            <a:r>
              <a:rPr lang="en-US" baseline="0" dirty="0" smtClean="0"/>
              <a:t> map it to these ECS API calls.</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20</a:t>
            </a:fld>
            <a:endParaRPr lang="en-US" dirty="0"/>
          </a:p>
        </p:txBody>
      </p:sp>
    </p:spTree>
    <p:extLst>
      <p:ext uri="{BB962C8B-B14F-4D97-AF65-F5344CB8AC3E}">
        <p14:creationId xmlns:p14="http://schemas.microsoft.com/office/powerpoint/2010/main" val="20820053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Empire </a:t>
            </a:r>
            <a:r>
              <a:rPr lang="en-US" dirty="0" smtClean="0"/>
              <a:t>takes</a:t>
            </a:r>
            <a:r>
              <a:rPr lang="en-US" baseline="0" dirty="0" smtClean="0"/>
              <a:t> advantage of the ELB integration in ECS and attaches an ELB </a:t>
            </a:r>
            <a:r>
              <a:rPr lang="en-US" baseline="0" dirty="0" smtClean="0"/>
              <a:t>to ECS Services that run a web process. </a:t>
            </a:r>
            <a:r>
              <a:rPr lang="en-US" baseline="0" dirty="0" smtClean="0"/>
              <a:t>As a form of service discovery, we also create an internal CNAME for the ELB using the app name, making it easy for services to communicate with each other.</a:t>
            </a:r>
          </a:p>
          <a:p>
            <a:endParaRPr lang="en-US" baseline="0" dirty="0" smtClean="0"/>
          </a:p>
          <a:p>
            <a:r>
              <a:rPr lang="en-US" baseline="0" dirty="0" smtClean="0"/>
              <a:t>By default, all applications that expose a web process are considered internal, meaning that they are only accessible within the VPC. Empire also supports making an application external to allow for internet facing </a:t>
            </a:r>
            <a:r>
              <a:rPr lang="en-US" baseline="0" dirty="0" smtClean="0"/>
              <a:t>traffic, which you’ll see in the demo.</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21</a:t>
            </a:fld>
            <a:endParaRPr lang="en-US" dirty="0"/>
          </a:p>
        </p:txBody>
      </p:sp>
    </p:spTree>
    <p:extLst>
      <p:ext uri="{BB962C8B-B14F-4D97-AF65-F5344CB8AC3E}">
        <p14:creationId xmlns:p14="http://schemas.microsoft.com/office/powerpoint/2010/main" val="4820066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using ECS</a:t>
            </a:r>
            <a:r>
              <a:rPr lang="en-US" baseline="0" dirty="0" smtClean="0"/>
              <a:t> as our scheduling backend, and leveraging the ELB integration for our routing layer, we were able to completely offload two of the most difficult components to get right. This allowed us </a:t>
            </a:r>
            <a:r>
              <a:rPr lang="en-US" baseline="0" dirty="0" smtClean="0"/>
              <a:t>to focus on </a:t>
            </a:r>
            <a:r>
              <a:rPr lang="en-US" baseline="0" dirty="0" smtClean="0"/>
              <a:t>building </a:t>
            </a:r>
            <a:r>
              <a:rPr lang="en-US" baseline="0" dirty="0" smtClean="0"/>
              <a:t>the </a:t>
            </a:r>
            <a:r>
              <a:rPr lang="en-US" baseline="0" dirty="0" smtClean="0"/>
              <a:t>controller layer. </a:t>
            </a:r>
            <a:r>
              <a:rPr lang="en-US" baseline="0" dirty="0" smtClean="0"/>
              <a:t>This meant that we wouldn’t have to run, manage and monitor our own clustering software, which is huge for our team since we are still very small.</a:t>
            </a:r>
          </a:p>
          <a:p>
            <a:endParaRPr lang="en-US" baseline="0" dirty="0" smtClean="0"/>
          </a:p>
          <a:p>
            <a:r>
              <a:rPr lang="en-US" baseline="0" dirty="0" smtClean="0"/>
              <a:t>This is still the architecture that we use today inside Empire.</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22</a:t>
            </a:fld>
            <a:endParaRPr lang="en-US" dirty="0"/>
          </a:p>
        </p:txBody>
      </p:sp>
    </p:spTree>
    <p:extLst>
      <p:ext uri="{BB962C8B-B14F-4D97-AF65-F5344CB8AC3E}">
        <p14:creationId xmlns:p14="http://schemas.microsoft.com/office/powerpoint/2010/main" val="5278817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Today,</a:t>
            </a:r>
            <a:r>
              <a:rPr lang="en-US" baseline="0" dirty="0" smtClean="0"/>
              <a:t> Empire is one of the easiest self hosted platforms for running 12factor </a:t>
            </a:r>
            <a:r>
              <a:rPr lang="en-US" baseline="0" dirty="0" err="1" smtClean="0"/>
              <a:t>Docker</a:t>
            </a:r>
            <a:r>
              <a:rPr lang="en-US" baseline="0" dirty="0" smtClean="0"/>
              <a:t> apps.</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23</a:t>
            </a:fld>
            <a:endParaRPr lang="en-US" dirty="0"/>
          </a:p>
        </p:txBody>
      </p:sp>
    </p:spTree>
    <p:extLst>
      <p:ext uri="{BB962C8B-B14F-4D97-AF65-F5344CB8AC3E}">
        <p14:creationId xmlns:p14="http://schemas.microsoft.com/office/powerpoint/2010/main" val="14802342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Let’s dive into how Empire uses </a:t>
            </a:r>
            <a:r>
              <a:rPr lang="en-US" baseline="0" dirty="0" err="1" smtClean="0"/>
              <a:t>Docker</a:t>
            </a:r>
            <a:r>
              <a:rPr lang="en-US" baseline="0" dirty="0" smtClean="0"/>
              <a:t> and Amazon ECS to provide a robust and </a:t>
            </a:r>
            <a:r>
              <a:rPr lang="en-US" baseline="0" dirty="0" smtClean="0"/>
              <a:t>user </a:t>
            </a:r>
            <a:r>
              <a:rPr lang="en-US" baseline="0" dirty="0" smtClean="0"/>
              <a:t>friendly platform for running twelve-factor applications</a:t>
            </a:r>
            <a:r>
              <a:rPr lang="en-US" baseline="0" dirty="0" smtClean="0"/>
              <a:t>.</a:t>
            </a:r>
          </a:p>
          <a:p>
            <a:endParaRPr lang="en-US" baseline="0" dirty="0" smtClean="0"/>
          </a:p>
          <a:p>
            <a:r>
              <a:rPr lang="en-US" baseline="0" dirty="0" smtClean="0"/>
              <a:t>I’m going to talk a little bit about how Empire, </a:t>
            </a:r>
            <a:r>
              <a:rPr lang="en-US" baseline="0" dirty="0" err="1" smtClean="0"/>
              <a:t>Docker</a:t>
            </a:r>
            <a:r>
              <a:rPr lang="en-US" baseline="0" dirty="0" smtClean="0"/>
              <a:t> and ECS are a great fit for twelve factor applications.</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24</a:t>
            </a:fld>
            <a:endParaRPr lang="en-US" dirty="0"/>
          </a:p>
        </p:txBody>
      </p:sp>
    </p:spTree>
    <p:extLst>
      <p:ext uri="{BB962C8B-B14F-4D97-AF65-F5344CB8AC3E}">
        <p14:creationId xmlns:p14="http://schemas.microsoft.com/office/powerpoint/2010/main" val="7887768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12factor.net</a:t>
            </a:r>
            <a:r>
              <a:rPr lang="en-US" baseline="0" dirty="0" smtClean="0"/>
              <a:t> describes twelve main tenants that application developers should </a:t>
            </a:r>
            <a:r>
              <a:rPr lang="en-US" baseline="0" dirty="0" smtClean="0"/>
              <a:t>follow </a:t>
            </a:r>
            <a:r>
              <a:rPr lang="en-US" baseline="0" dirty="0" smtClean="0"/>
              <a:t>when building robust, stateless </a:t>
            </a:r>
            <a:r>
              <a:rPr lang="en-US" baseline="0" dirty="0" smtClean="0"/>
              <a:t>web services</a:t>
            </a:r>
            <a:r>
              <a:rPr lang="en-US" baseline="0" dirty="0" smtClean="0"/>
              <a:t>.</a:t>
            </a:r>
          </a:p>
          <a:p>
            <a:endParaRPr lang="en-US" baseline="0" dirty="0" smtClean="0"/>
          </a:p>
          <a:p>
            <a:r>
              <a:rPr lang="en-US" baseline="0" dirty="0" smtClean="0"/>
              <a:t>I’m not going to go into all of these, but we’ll take a look at a few of the most </a:t>
            </a:r>
            <a:r>
              <a:rPr lang="en-US" baseline="0" dirty="0" smtClean="0"/>
              <a:t>important ones.</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25</a:t>
            </a:fld>
            <a:endParaRPr lang="en-US" dirty="0"/>
          </a:p>
        </p:txBody>
      </p:sp>
    </p:spTree>
    <p:extLst>
      <p:ext uri="{BB962C8B-B14F-4D97-AF65-F5344CB8AC3E}">
        <p14:creationId xmlns:p14="http://schemas.microsoft.com/office/powerpoint/2010/main" val="8812734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of these</a:t>
            </a:r>
            <a:r>
              <a:rPr lang="en-US" baseline="0" dirty="0" smtClean="0"/>
              <a:t> is the separation of build and run stages.</a:t>
            </a:r>
          </a:p>
          <a:p>
            <a:endParaRPr lang="en-US" dirty="0" smtClean="0"/>
          </a:p>
          <a:p>
            <a:r>
              <a:rPr lang="en-US" dirty="0" smtClean="0"/>
              <a:t>At </a:t>
            </a:r>
            <a:r>
              <a:rPr lang="en-US" dirty="0" smtClean="0"/>
              <a:t>Remind,</a:t>
            </a:r>
            <a:r>
              <a:rPr lang="en-US" baseline="0" dirty="0" smtClean="0"/>
              <a:t> whenever a developer pushes to </a:t>
            </a:r>
            <a:r>
              <a:rPr lang="en-US" baseline="0" dirty="0" err="1" smtClean="0"/>
              <a:t>GitHub</a:t>
            </a:r>
            <a:r>
              <a:rPr lang="en-US" baseline="0" dirty="0" smtClean="0"/>
              <a:t>, we build a </a:t>
            </a:r>
            <a:r>
              <a:rPr lang="en-US" baseline="0" dirty="0" err="1" smtClean="0"/>
              <a:t>Docker</a:t>
            </a:r>
            <a:r>
              <a:rPr lang="en-US" baseline="0" dirty="0" smtClean="0"/>
              <a:t> image, tag it with the </a:t>
            </a:r>
            <a:r>
              <a:rPr lang="en-US" baseline="0" dirty="0" err="1" smtClean="0"/>
              <a:t>git</a:t>
            </a:r>
            <a:r>
              <a:rPr lang="en-US" baseline="0" dirty="0" smtClean="0"/>
              <a:t> </a:t>
            </a:r>
            <a:r>
              <a:rPr lang="en-US" baseline="0" dirty="0" err="1" smtClean="0"/>
              <a:t>sha</a:t>
            </a:r>
            <a:r>
              <a:rPr lang="en-US" baseline="0" dirty="0" smtClean="0"/>
              <a:t>, and push it to the </a:t>
            </a:r>
            <a:r>
              <a:rPr lang="en-US" baseline="0" dirty="0" err="1" smtClean="0"/>
              <a:t>Docker</a:t>
            </a:r>
            <a:r>
              <a:rPr lang="en-US" baseline="0" dirty="0" smtClean="0"/>
              <a:t> registry.</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26</a:t>
            </a:fld>
            <a:endParaRPr lang="en-US" dirty="0"/>
          </a:p>
        </p:txBody>
      </p:sp>
    </p:spTree>
    <p:extLst>
      <p:ext uri="{BB962C8B-B14F-4D97-AF65-F5344CB8AC3E}">
        <p14:creationId xmlns:p14="http://schemas.microsoft.com/office/powerpoint/2010/main" val="2844010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a developer wants to deploy,</a:t>
            </a:r>
            <a:r>
              <a:rPr lang="en-US" baseline="0" dirty="0" smtClean="0"/>
              <a:t> they simply deploy the </a:t>
            </a:r>
            <a:r>
              <a:rPr lang="en-US" baseline="0" dirty="0" err="1" smtClean="0"/>
              <a:t>Docker</a:t>
            </a:r>
            <a:r>
              <a:rPr lang="en-US" baseline="0" dirty="0" smtClean="0"/>
              <a:t> image that maps to the </a:t>
            </a:r>
            <a:r>
              <a:rPr lang="en-US" baseline="0" dirty="0" err="1" smtClean="0"/>
              <a:t>git</a:t>
            </a:r>
            <a:r>
              <a:rPr lang="en-US" baseline="0" dirty="0" smtClean="0"/>
              <a:t> commit that they want to run. This gets combined with the current configuration for the app and turned into a release within Empire. The release is then sent to ECS to run.</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27</a:t>
            </a:fld>
            <a:endParaRPr lang="en-US" dirty="0"/>
          </a:p>
        </p:txBody>
      </p:sp>
    </p:spTree>
    <p:extLst>
      <p:ext uri="{BB962C8B-B14F-4D97-AF65-F5344CB8AC3E}">
        <p14:creationId xmlns:p14="http://schemas.microsoft.com/office/powerpoint/2010/main" val="21073022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Twelve-factor</a:t>
            </a:r>
            <a:r>
              <a:rPr lang="en-US" baseline="0" dirty="0" smtClean="0"/>
              <a:t> specifies that you should keep development, staging and production as similar as possible. </a:t>
            </a:r>
            <a:r>
              <a:rPr lang="en-US" baseline="0" dirty="0" err="1" smtClean="0"/>
              <a:t>Docker</a:t>
            </a:r>
            <a:r>
              <a:rPr lang="en-US" baseline="0" dirty="0" smtClean="0"/>
              <a:t> makes it easy for us to pull the same </a:t>
            </a:r>
            <a:r>
              <a:rPr lang="en-US" baseline="0" dirty="0" err="1" smtClean="0"/>
              <a:t>Docker</a:t>
            </a:r>
            <a:r>
              <a:rPr lang="en-US" baseline="0" dirty="0" smtClean="0"/>
              <a:t> image that we’re running in production onto our development machine, and we can run the image with the same environment variables that we use in production with a little </a:t>
            </a:r>
            <a:r>
              <a:rPr lang="en-US" baseline="0" dirty="0" err="1" smtClean="0"/>
              <a:t>unix</a:t>
            </a:r>
            <a:r>
              <a:rPr lang="en-US" baseline="0" dirty="0" smtClean="0"/>
              <a:t> magic and the empire CLI.</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28</a:t>
            </a:fld>
            <a:endParaRPr lang="en-US" dirty="0"/>
          </a:p>
        </p:txBody>
      </p:sp>
    </p:spTree>
    <p:extLst>
      <p:ext uri="{BB962C8B-B14F-4D97-AF65-F5344CB8AC3E}">
        <p14:creationId xmlns:p14="http://schemas.microsoft.com/office/powerpoint/2010/main" val="7575521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Twelve</a:t>
            </a:r>
            <a:r>
              <a:rPr lang="en-US" baseline="0" dirty="0" smtClean="0"/>
              <a:t>-factor says that you should treat logs as event streams. In Empire, we send all application logs to Amazon Kinesis streams. Service operators can then use the </a:t>
            </a:r>
            <a:r>
              <a:rPr lang="en-US" baseline="0" dirty="0" err="1" smtClean="0"/>
              <a:t>emp</a:t>
            </a:r>
            <a:r>
              <a:rPr lang="en-US" baseline="0" dirty="0" smtClean="0"/>
              <a:t> CLI to stream the logs on their terminal for easy debugging.</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505885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Arial"/>
                <a:ea typeface="+mn-ea"/>
                <a:cs typeface="+mn-cs"/>
              </a:rPr>
              <a:t>But first, I’m Mike Barrett, and this</a:t>
            </a:r>
            <a:r>
              <a:rPr lang="en-US" sz="1200" b="0" i="0" u="none" strike="noStrike" kern="1200" baseline="0" dirty="0" smtClean="0">
                <a:solidFill>
                  <a:schemeClr val="tx1"/>
                </a:solidFill>
                <a:effectLst/>
                <a:latin typeface="Arial"/>
                <a:ea typeface="+mn-ea"/>
                <a:cs typeface="+mn-cs"/>
              </a:rPr>
              <a:t> is Eric Holmes.  We’re infrastructure engineers at Remind.  I’m going to give you a little history, then Eric’s going to go ahead and get into the design &amp; architecture of Empire, the platform we built and open sourced.</a:t>
            </a:r>
            <a:endParaRPr lang="en-US" sz="1200" b="0" i="0" u="none" strike="noStrike" kern="1200" dirty="0" smtClean="0">
              <a:solidFill>
                <a:schemeClr val="tx1"/>
              </a:solidFill>
              <a:effectLst/>
              <a:latin typeface="Arial"/>
              <a:ea typeface="+mn-ea"/>
              <a:cs typeface="+mn-cs"/>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3</a:t>
            </a:fld>
            <a:endParaRPr lang="en-US" dirty="0"/>
          </a:p>
        </p:txBody>
      </p:sp>
    </p:spTree>
    <p:extLst>
      <p:ext uri="{BB962C8B-B14F-4D97-AF65-F5344CB8AC3E}">
        <p14:creationId xmlns:p14="http://schemas.microsoft.com/office/powerpoint/2010/main" val="17647996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lastly </a:t>
            </a:r>
            <a:r>
              <a:rPr lang="en-US" dirty="0" smtClean="0"/>
              <a:t>twelve-factor specifies that you should run</a:t>
            </a:r>
            <a:r>
              <a:rPr lang="en-US" baseline="0" dirty="0" smtClean="0"/>
              <a:t> admin tasks, like database migrations, as one-off </a:t>
            </a:r>
            <a:r>
              <a:rPr lang="en-US" baseline="0" dirty="0" smtClean="0"/>
              <a:t>processes. </a:t>
            </a:r>
            <a:r>
              <a:rPr lang="en-US" baseline="0" dirty="0" smtClean="0"/>
              <a:t>Empire supports this by running the container directly with </a:t>
            </a:r>
            <a:r>
              <a:rPr lang="en-US" baseline="0" dirty="0" err="1" smtClean="0"/>
              <a:t>docker</a:t>
            </a:r>
            <a:r>
              <a:rPr lang="en-US" baseline="0" dirty="0" smtClean="0"/>
              <a:t> and </a:t>
            </a:r>
            <a:r>
              <a:rPr lang="en-US" baseline="0" dirty="0" smtClean="0"/>
              <a:t>connecting </a:t>
            </a:r>
            <a:r>
              <a:rPr lang="en-US" baseline="0" dirty="0" err="1" smtClean="0"/>
              <a:t>stdin</a:t>
            </a:r>
            <a:r>
              <a:rPr lang="en-US" baseline="0" dirty="0" smtClean="0"/>
              <a:t> and </a:t>
            </a:r>
            <a:r>
              <a:rPr lang="en-US" baseline="0" dirty="0" err="1" smtClean="0"/>
              <a:t>stdout</a:t>
            </a:r>
            <a:r>
              <a:rPr lang="en-US" baseline="0" dirty="0" smtClean="0"/>
              <a:t> of the users shell to the container</a:t>
            </a:r>
            <a:r>
              <a:rPr lang="en-US" baseline="0" dirty="0" smtClean="0"/>
              <a:t>. This allows you to have an interactive session with the same image and environment running in production, which can be very useful for debugging.</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30</a:t>
            </a:fld>
            <a:endParaRPr lang="en-US" dirty="0"/>
          </a:p>
        </p:txBody>
      </p:sp>
    </p:spTree>
    <p:extLst>
      <p:ext uri="{BB962C8B-B14F-4D97-AF65-F5344CB8AC3E}">
        <p14:creationId xmlns:p14="http://schemas.microsoft.com/office/powerpoint/2010/main" val="11247831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jump into a demo of ho</a:t>
            </a:r>
            <a:r>
              <a:rPr lang="en-US" baseline="0" dirty="0" smtClean="0"/>
              <a:t>w we can setup an Empire environment on AWS and then build and deploy an application.</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31</a:t>
            </a:fld>
            <a:endParaRPr lang="en-US" dirty="0"/>
          </a:p>
        </p:txBody>
      </p:sp>
    </p:spTree>
    <p:extLst>
      <p:ext uri="{BB962C8B-B14F-4D97-AF65-F5344CB8AC3E}">
        <p14:creationId xmlns:p14="http://schemas.microsoft.com/office/powerpoint/2010/main" val="1638460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Overall, </a:t>
            </a:r>
            <a:r>
              <a:rPr lang="en-US" dirty="0" err="1" smtClean="0"/>
              <a:t>Docker</a:t>
            </a:r>
            <a:r>
              <a:rPr lang="en-US" dirty="0" smtClean="0"/>
              <a:t> and Amazon ECS ha</a:t>
            </a:r>
            <a:r>
              <a:rPr lang="en-US" baseline="0" dirty="0" smtClean="0"/>
              <a:t>s been an amazing combination for us, allowing us to quickly build and scale our 12 factor applications while giving us the flexibility and control that we needed.</a:t>
            </a:r>
          </a:p>
          <a:p>
            <a:endParaRPr lang="en-US" baseline="0" dirty="0" smtClean="0"/>
          </a:p>
          <a:p>
            <a:r>
              <a:rPr lang="en-US" baseline="0" dirty="0" smtClean="0"/>
              <a:t>But, having been running </a:t>
            </a:r>
            <a:r>
              <a:rPr lang="en-US" baseline="0" dirty="0" err="1" smtClean="0"/>
              <a:t>Docker</a:t>
            </a:r>
            <a:r>
              <a:rPr lang="en-US" baseline="0" dirty="0" smtClean="0"/>
              <a:t> in production for over 4 months now, we’ve run into issues and learned a few things along the way.</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32</a:t>
            </a:fld>
            <a:endParaRPr lang="en-US" dirty="0"/>
          </a:p>
        </p:txBody>
      </p:sp>
    </p:spTree>
    <p:extLst>
      <p:ext uri="{BB962C8B-B14F-4D97-AF65-F5344CB8AC3E}">
        <p14:creationId xmlns:p14="http://schemas.microsoft.com/office/powerpoint/2010/main" val="20808014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pain</a:t>
            </a:r>
            <a:r>
              <a:rPr lang="en-US" baseline="0" dirty="0" smtClean="0"/>
              <a:t> point that we’ve discovered is rolling out updates to our base container instances.</a:t>
            </a:r>
            <a:endParaRPr lang="en-US" dirty="0" smtClean="0"/>
          </a:p>
          <a:p>
            <a:endParaRPr lang="en-US" dirty="0" smtClean="0"/>
          </a:p>
          <a:p>
            <a:r>
              <a:rPr lang="en-US" dirty="0" smtClean="0"/>
              <a:t>Within</a:t>
            </a:r>
            <a:r>
              <a:rPr lang="en-US" baseline="0" dirty="0" smtClean="0"/>
              <a:t> our ECS cluster, we keep a pool of EC2 hosts that run our base AMI. This AMI includes </a:t>
            </a:r>
            <a:r>
              <a:rPr lang="en-US" baseline="0" dirty="0" err="1" smtClean="0"/>
              <a:t>Docker</a:t>
            </a:r>
            <a:r>
              <a:rPr lang="en-US" baseline="0" dirty="0" smtClean="0"/>
              <a:t>, the ECS agent, </a:t>
            </a:r>
            <a:r>
              <a:rPr lang="en-US" baseline="0" dirty="0" err="1" smtClean="0"/>
              <a:t>statsd</a:t>
            </a:r>
            <a:r>
              <a:rPr lang="en-US" baseline="0" dirty="0" smtClean="0"/>
              <a:t> and some logging infrastructure components. One pain point that we discovered is that when we want to update the AMI we’re running, it can take a very long time to roll it out safely across a large ECS cluster.</a:t>
            </a:r>
          </a:p>
          <a:p>
            <a:endParaRPr lang="en-US" baseline="0" dirty="0" smtClean="0"/>
          </a:p>
          <a:p>
            <a:r>
              <a:rPr lang="en-US" baseline="0" dirty="0" smtClean="0"/>
              <a:t>When we update the AMI, we have to ensure that we don’t tear down too many hosts at once, because it could take some time for the existing ECS tasks to be moved to another container instance.</a:t>
            </a:r>
            <a:endParaRPr lang="en-US" dirty="0" smtClean="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33</a:t>
            </a:fld>
            <a:endParaRPr lang="en-US" dirty="0"/>
          </a:p>
        </p:txBody>
      </p:sp>
    </p:spTree>
    <p:extLst>
      <p:ext uri="{BB962C8B-B14F-4D97-AF65-F5344CB8AC3E}">
        <p14:creationId xmlns:p14="http://schemas.microsoft.com/office/powerpoint/2010/main" val="11991161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pain point we’ve had is logging.</a:t>
            </a:r>
          </a:p>
          <a:p>
            <a:endParaRPr lang="en-US" dirty="0" smtClean="0"/>
          </a:p>
          <a:p>
            <a:r>
              <a:rPr lang="en-US" dirty="0" smtClean="0"/>
              <a:t>Unfortunately, logging</a:t>
            </a:r>
            <a:r>
              <a:rPr lang="en-US" baseline="0" dirty="0" smtClean="0"/>
              <a:t> in </a:t>
            </a:r>
            <a:r>
              <a:rPr lang="en-US" baseline="0" dirty="0" err="1" smtClean="0"/>
              <a:t>Docker</a:t>
            </a:r>
            <a:r>
              <a:rPr lang="en-US" baseline="0" dirty="0" smtClean="0"/>
              <a:t> leaves a lot to be desired. At Remind, we use </a:t>
            </a:r>
            <a:r>
              <a:rPr lang="en-US" baseline="0" dirty="0" err="1" smtClean="0"/>
              <a:t>Sumologic</a:t>
            </a:r>
            <a:r>
              <a:rPr lang="en-US" baseline="0" dirty="0" smtClean="0"/>
              <a:t> to aggregate all of our logs in a central location. In order to get our logs out of </a:t>
            </a:r>
            <a:r>
              <a:rPr lang="en-US" baseline="0" dirty="0" err="1" smtClean="0"/>
              <a:t>Docker</a:t>
            </a:r>
            <a:r>
              <a:rPr lang="en-US" baseline="0" dirty="0" smtClean="0"/>
              <a:t>, we run the </a:t>
            </a:r>
            <a:r>
              <a:rPr lang="en-US" baseline="0" dirty="0" err="1" smtClean="0"/>
              <a:t>Sumologic</a:t>
            </a:r>
            <a:r>
              <a:rPr lang="en-US" baseline="0" dirty="0" smtClean="0"/>
              <a:t> agent and </a:t>
            </a:r>
            <a:r>
              <a:rPr lang="en-US" baseline="0" dirty="0" err="1" smtClean="0"/>
              <a:t>Logspout</a:t>
            </a:r>
            <a:r>
              <a:rPr lang="en-US" baseline="0" dirty="0" smtClean="0"/>
              <a:t> on all the container instances. </a:t>
            </a:r>
            <a:r>
              <a:rPr lang="en-US" baseline="0" dirty="0" err="1" smtClean="0"/>
              <a:t>Logspout</a:t>
            </a:r>
            <a:r>
              <a:rPr lang="en-US" baseline="0" dirty="0" smtClean="0"/>
              <a:t> simply connects to the </a:t>
            </a:r>
            <a:r>
              <a:rPr lang="en-US" baseline="0" dirty="0" err="1" smtClean="0"/>
              <a:t>Docker</a:t>
            </a:r>
            <a:r>
              <a:rPr lang="en-US" baseline="0" dirty="0" smtClean="0"/>
              <a:t> daemon and streams logs for applications to the </a:t>
            </a:r>
            <a:r>
              <a:rPr lang="en-US" baseline="0" dirty="0" err="1" smtClean="0"/>
              <a:t>sumologic</a:t>
            </a:r>
            <a:r>
              <a:rPr lang="en-US" baseline="0" dirty="0" smtClean="0"/>
              <a:t> agent, which then forwards them to </a:t>
            </a:r>
            <a:r>
              <a:rPr lang="en-US" baseline="0" dirty="0" err="1" smtClean="0"/>
              <a:t>Sumologic</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34</a:t>
            </a:fld>
            <a:endParaRPr lang="en-US" dirty="0"/>
          </a:p>
        </p:txBody>
      </p:sp>
    </p:spTree>
    <p:extLst>
      <p:ext uri="{BB962C8B-B14F-4D97-AF65-F5344CB8AC3E}">
        <p14:creationId xmlns:p14="http://schemas.microsoft.com/office/powerpoint/2010/main" val="9850192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When you have a large number of containers from different sources like we do, it can be difficult to know where the log line originated from.</a:t>
            </a:r>
          </a:p>
          <a:p>
            <a:endParaRPr lang="en-US" baseline="0" dirty="0" smtClean="0"/>
          </a:p>
          <a:p>
            <a:r>
              <a:rPr lang="en-US" baseline="0" dirty="0" smtClean="0"/>
              <a:t>Empire will include a SOURCE environment variable in every container, which includes the name of the app, the process type, and the release version.</a:t>
            </a:r>
          </a:p>
          <a:p>
            <a:endParaRPr lang="en-US" baseline="0" dirty="0" smtClean="0"/>
          </a:p>
          <a:p>
            <a:r>
              <a:rPr lang="en-US" baseline="0" dirty="0" err="1" smtClean="0"/>
              <a:t>Logspout</a:t>
            </a:r>
            <a:r>
              <a:rPr lang="en-US" baseline="0" dirty="0" smtClean="0"/>
              <a:t> also allows us to attach metadata to the logs, so that we can identify the application that the line originated from.</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35</a:t>
            </a:fld>
            <a:endParaRPr lang="en-US" dirty="0"/>
          </a:p>
        </p:txBody>
      </p:sp>
    </p:spTree>
    <p:extLst>
      <p:ext uri="{BB962C8B-B14F-4D97-AF65-F5344CB8AC3E}">
        <p14:creationId xmlns:p14="http://schemas.microsoft.com/office/powerpoint/2010/main" val="16514913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Docker</a:t>
            </a:r>
            <a:r>
              <a:rPr lang="en-US" dirty="0" smtClean="0"/>
              <a:t> runs as a single daemon on every host.</a:t>
            </a:r>
            <a:r>
              <a:rPr lang="en-US" baseline="0" dirty="0" smtClean="0"/>
              <a:t> This means that if </a:t>
            </a:r>
            <a:r>
              <a:rPr lang="en-US" baseline="0" dirty="0" err="1" smtClean="0"/>
              <a:t>Docker</a:t>
            </a:r>
            <a:r>
              <a:rPr lang="en-US" baseline="0" dirty="0" smtClean="0"/>
              <a:t> panics and crashes, all of your containers will go down. Fortunately, ECS shields us from a lot of instability within </a:t>
            </a:r>
            <a:r>
              <a:rPr lang="en-US" baseline="0" dirty="0" err="1" smtClean="0"/>
              <a:t>Docker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36</a:t>
            </a:fld>
            <a:endParaRPr lang="en-US" dirty="0"/>
          </a:p>
        </p:txBody>
      </p:sp>
    </p:spTree>
    <p:extLst>
      <p:ext uri="{BB962C8B-B14F-4D97-AF65-F5344CB8AC3E}">
        <p14:creationId xmlns:p14="http://schemas.microsoft.com/office/powerpoint/2010/main" val="12644282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we first started using </a:t>
            </a:r>
            <a:r>
              <a:rPr lang="en-US" baseline="0" dirty="0" err="1" smtClean="0"/>
              <a:t>Docker</a:t>
            </a:r>
            <a:r>
              <a:rPr lang="en-US" baseline="0" dirty="0" smtClean="0"/>
              <a:t>, we built our images within </a:t>
            </a:r>
            <a:r>
              <a:rPr lang="en-US" baseline="0" dirty="0" err="1" smtClean="0"/>
              <a:t>CircleCI</a:t>
            </a:r>
            <a:r>
              <a:rPr lang="en-US" baseline="0" dirty="0" smtClean="0"/>
              <a:t>. Because we were using an earlier version of </a:t>
            </a:r>
            <a:r>
              <a:rPr lang="en-US" baseline="0" dirty="0" err="1" smtClean="0"/>
              <a:t>Docker</a:t>
            </a:r>
            <a:r>
              <a:rPr lang="en-US" baseline="0" dirty="0" smtClean="0"/>
              <a:t>, and not maximizing the layer cache, our </a:t>
            </a:r>
            <a:r>
              <a:rPr lang="en-US" baseline="0" dirty="0" err="1" smtClean="0"/>
              <a:t>Docker</a:t>
            </a:r>
            <a:r>
              <a:rPr lang="en-US" baseline="0" dirty="0" smtClean="0"/>
              <a:t> images were being built in about 6-7 minutes on average. We eventually built our own build pipeline, called Conveyor, based on </a:t>
            </a:r>
            <a:r>
              <a:rPr lang="en-US" baseline="0" dirty="0" err="1" smtClean="0"/>
              <a:t>Docker</a:t>
            </a:r>
            <a:r>
              <a:rPr lang="en-US" baseline="0" dirty="0" smtClean="0"/>
              <a:t> 1.8.1, optimized our </a:t>
            </a:r>
            <a:r>
              <a:rPr lang="en-US" baseline="0" dirty="0" err="1" smtClean="0"/>
              <a:t>Dockerfiles</a:t>
            </a:r>
            <a:r>
              <a:rPr lang="en-US" baseline="0" dirty="0" smtClean="0"/>
              <a:t> to use cached layers as much as possible and now our build times are almost always under 2 minutes.</a:t>
            </a:r>
          </a:p>
        </p:txBody>
      </p:sp>
      <p:sp>
        <p:nvSpPr>
          <p:cNvPr id="4" name="Slide Number Placeholder 3"/>
          <p:cNvSpPr>
            <a:spLocks noGrp="1"/>
          </p:cNvSpPr>
          <p:nvPr>
            <p:ph type="sldNum" sz="quarter" idx="10"/>
          </p:nvPr>
        </p:nvSpPr>
        <p:spPr/>
        <p:txBody>
          <a:bodyPr/>
          <a:lstStyle/>
          <a:p>
            <a:fld id="{69C3F2ED-74C5-7D4F-8560-0CC253E9A436}" type="slidenum">
              <a:rPr lang="en-US" smtClean="0"/>
              <a:pPr/>
              <a:t>37</a:t>
            </a:fld>
            <a:endParaRPr lang="en-US" dirty="0"/>
          </a:p>
        </p:txBody>
      </p:sp>
    </p:spTree>
    <p:extLst>
      <p:ext uri="{BB962C8B-B14F-4D97-AF65-F5344CB8AC3E}">
        <p14:creationId xmlns:p14="http://schemas.microsoft.com/office/powerpoint/2010/main" val="521962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lastly,</a:t>
            </a:r>
            <a:r>
              <a:rPr lang="en-US" baseline="0" dirty="0" smtClean="0"/>
              <a:t> this space moves really fast! It has been incredibly fun keeping up to speed with the pace of innovation that has been happening </a:t>
            </a:r>
            <a:r>
              <a:rPr lang="en-US" baseline="0" smtClean="0"/>
              <a:t>with containerization, </a:t>
            </a:r>
            <a:r>
              <a:rPr lang="en-US" baseline="0" dirty="0" smtClean="0"/>
              <a:t>and we’ve been consistently impressed with the stability and feature set of AWS’s offerings in this space.</a:t>
            </a:r>
          </a:p>
        </p:txBody>
      </p:sp>
      <p:sp>
        <p:nvSpPr>
          <p:cNvPr id="4" name="Slide Number Placeholder 3"/>
          <p:cNvSpPr>
            <a:spLocks noGrp="1"/>
          </p:cNvSpPr>
          <p:nvPr>
            <p:ph type="sldNum" sz="quarter" idx="10"/>
          </p:nvPr>
        </p:nvSpPr>
        <p:spPr/>
        <p:txBody>
          <a:bodyPr/>
          <a:lstStyle/>
          <a:p>
            <a:fld id="{69C3F2ED-74C5-7D4F-8560-0CC253E9A436}" type="slidenum">
              <a:rPr lang="en-US" smtClean="0"/>
              <a:pPr/>
              <a:t>38</a:t>
            </a:fld>
            <a:endParaRPr lang="en-US" dirty="0"/>
          </a:p>
        </p:txBody>
      </p:sp>
    </p:spTree>
    <p:extLst>
      <p:ext uri="{BB962C8B-B14F-4D97-AF65-F5344CB8AC3E}">
        <p14:creationId xmlns:p14="http://schemas.microsoft.com/office/powerpoint/2010/main" val="2096419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Arial"/>
                <a:ea typeface="+mn-ea"/>
                <a:cs typeface="+mn-cs"/>
              </a:rPr>
              <a:t>So, we work for this company called Remind. Remind is a product for teachers that makes it easier for them to communicate with their students and parents. We have 3 major features, which is real-time Chat, announcements and we support attaching files.</a:t>
            </a:r>
          </a:p>
          <a:p>
            <a:endParaRPr lang="en-US" sz="1200" b="0" i="0" u="none" strike="noStrike" kern="1200" dirty="0" smtClean="0">
              <a:solidFill>
                <a:schemeClr val="tx1"/>
              </a:solidFill>
              <a:effectLst/>
              <a:latin typeface="Arial"/>
              <a:ea typeface="+mn-ea"/>
              <a:cs typeface="+mn-cs"/>
            </a:endParaRPr>
          </a:p>
          <a:p>
            <a:r>
              <a:rPr lang="en-US" sz="1200" b="0" i="0" u="none" strike="noStrike" kern="1200" dirty="0" smtClean="0">
                <a:solidFill>
                  <a:schemeClr val="tx1"/>
                </a:solidFill>
                <a:effectLst/>
                <a:latin typeface="Arial"/>
                <a:ea typeface="+mn-ea"/>
                <a:cs typeface="+mn-cs"/>
              </a:rPr>
              <a:t>We have about 30 million users right now</a:t>
            </a:r>
            <a:r>
              <a:rPr lang="en-US" sz="1200" b="0" i="0" u="none" strike="noStrike" kern="1200" baseline="0" dirty="0" smtClean="0">
                <a:solidFill>
                  <a:schemeClr val="tx1"/>
                </a:solidFill>
                <a:effectLst/>
                <a:latin typeface="Arial"/>
                <a:ea typeface="+mn-ea"/>
                <a:cs typeface="+mn-cs"/>
              </a:rPr>
              <a:t> and we’re used actively by about 50% of all public schools in the US. Over 2 billion messages have been sent over Remind since we started, and we’ve done all of this with about 50 employees.</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a:t>
            </a:fld>
            <a:endParaRPr lang="en-US" dirty="0"/>
          </a:p>
        </p:txBody>
      </p:sp>
    </p:spTree>
    <p:extLst>
      <p:ext uri="{BB962C8B-B14F-4D97-AF65-F5344CB8AC3E}">
        <p14:creationId xmlns:p14="http://schemas.microsoft.com/office/powerpoint/2010/main" val="1443755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5</a:t>
            </a:fld>
            <a:endParaRPr lang="en-US" dirty="0"/>
          </a:p>
        </p:txBody>
      </p:sp>
    </p:spTree>
    <p:extLst>
      <p:ext uri="{BB962C8B-B14F-4D97-AF65-F5344CB8AC3E}">
        <p14:creationId xmlns:p14="http://schemas.microsoft.com/office/powerpoint/2010/main" val="1418377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Remind started back in 2011 as what could be called a monorail, or a monolithic</a:t>
            </a:r>
            <a:r>
              <a:rPr lang="en-US" baseline="0" dirty="0" smtClean="0"/>
              <a:t> Ruby on Rails application. When we started, having a monolithic code base was great because it’s a lot easier to refactor across API </a:t>
            </a:r>
            <a:r>
              <a:rPr lang="en-US" baseline="0" dirty="0" err="1" smtClean="0"/>
              <a:t>boundries</a:t>
            </a:r>
            <a:r>
              <a:rPr lang="en-US" baseline="0" dirty="0" smtClean="0"/>
              <a:t> within a single code base, than refactoring across a socket.</a:t>
            </a:r>
          </a:p>
          <a:p>
            <a:endParaRPr lang="en-US" baseline="0" dirty="0" smtClean="0"/>
          </a:p>
          <a:p>
            <a:r>
              <a:rPr lang="en-US" baseline="0" dirty="0" smtClean="0"/>
              <a:t>But as we started to grow, having a monolith performing all responsibilities of the application became challenging to scale. About 2 years ago we reached a point where we were either going to have to shard our primary database, or break out the message delivery subsystem into it’s own isolated service.</a:t>
            </a:r>
          </a:p>
          <a:p>
            <a:endParaRPr lang="en-US" baseline="0" dirty="0" smtClean="0"/>
          </a:p>
          <a:p>
            <a:r>
              <a:rPr lang="en-US" baseline="0" dirty="0" smtClean="0"/>
              <a:t>We opted down the route of breaking out a service and we’ve continued to use this pattern as we come across scaling or maintenance challenges. As of right now, we have about 30 services that are core to the product.</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6</a:t>
            </a:fld>
            <a:endParaRPr lang="en-US" dirty="0"/>
          </a:p>
        </p:txBody>
      </p:sp>
    </p:spTree>
    <p:extLst>
      <p:ext uri="{BB962C8B-B14F-4D97-AF65-F5344CB8AC3E}">
        <p14:creationId xmlns:p14="http://schemas.microsoft.com/office/powerpoint/2010/main" val="2086426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 until</a:t>
            </a:r>
            <a:r>
              <a:rPr lang="en-US" baseline="0" dirty="0" smtClean="0"/>
              <a:t> recently all of Remind was hosted on </a:t>
            </a:r>
            <a:r>
              <a:rPr lang="en-US" baseline="0" dirty="0" err="1" smtClean="0"/>
              <a:t>Heroku</a:t>
            </a:r>
            <a:r>
              <a:rPr lang="en-US" baseline="0" dirty="0" smtClean="0"/>
              <a:t>. </a:t>
            </a:r>
            <a:r>
              <a:rPr lang="en-US" baseline="0" dirty="0" err="1" smtClean="0"/>
              <a:t>Heroku</a:t>
            </a:r>
            <a:r>
              <a:rPr lang="en-US" baseline="0" dirty="0" smtClean="0"/>
              <a:t> worked out really well for us in the beginning because it allowed us to focus on building the product rather than the infrastructure to run it. But as we moved to a micro-services architecture, some of </a:t>
            </a:r>
            <a:r>
              <a:rPr lang="en-US" baseline="0" dirty="0" err="1" smtClean="0"/>
              <a:t>Heroku’s</a:t>
            </a:r>
            <a:r>
              <a:rPr lang="en-US" baseline="0" dirty="0" smtClean="0"/>
              <a:t> constraints started to break down for us.</a:t>
            </a:r>
          </a:p>
          <a:p>
            <a:endParaRPr lang="en-US" baseline="0" dirty="0" smtClean="0"/>
          </a:p>
          <a:p>
            <a:pPr marL="171450" indent="-171450">
              <a:buFont typeface="Arial" charset="0"/>
              <a:buChar char="•"/>
            </a:pPr>
            <a:r>
              <a:rPr lang="en-US" baseline="0" dirty="0" smtClean="0"/>
              <a:t>Every app on </a:t>
            </a:r>
            <a:r>
              <a:rPr lang="en-US" baseline="0" dirty="0" err="1" smtClean="0"/>
              <a:t>Heroku</a:t>
            </a:r>
            <a:r>
              <a:rPr lang="en-US" baseline="0" dirty="0" smtClean="0"/>
              <a:t> is publicly accessible on the internet, which widened our surface area and opened us up for Denial of Service attacks and security vulnerabilities.</a:t>
            </a:r>
          </a:p>
          <a:p>
            <a:pPr marL="171450" indent="-171450">
              <a:buFont typeface="Arial" charset="0"/>
              <a:buChar char="•"/>
            </a:pPr>
            <a:r>
              <a:rPr lang="en-US" baseline="0" dirty="0" smtClean="0"/>
              <a:t>Databases needed to be exposed to internet traffic instead of being able to lock down access to a specific app.</a:t>
            </a:r>
          </a:p>
          <a:p>
            <a:pPr marL="171450" indent="-171450">
              <a:buFont typeface="Arial" charset="0"/>
              <a:buChar char="•"/>
            </a:pPr>
            <a:r>
              <a:rPr lang="en-US" baseline="0" dirty="0" smtClean="0"/>
              <a:t>We also didn’t have a lot of visibility into the underlying hosts and had no control over the routing layer.</a:t>
            </a:r>
          </a:p>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7</a:t>
            </a:fld>
            <a:endParaRPr lang="en-US" dirty="0"/>
          </a:p>
        </p:txBody>
      </p:sp>
    </p:spTree>
    <p:extLst>
      <p:ext uri="{BB962C8B-B14F-4D97-AF65-F5344CB8AC3E}">
        <p14:creationId xmlns:p14="http://schemas.microsoft.com/office/powerpoint/2010/main" val="801220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About 9 months ago we took a step back and asked ourselves</a:t>
            </a:r>
            <a:r>
              <a:rPr lang="en-US" baseline="0" dirty="0" smtClean="0"/>
              <a:t> what we really wanted from a platform.</a:t>
            </a:r>
          </a:p>
          <a:p>
            <a:endParaRPr lang="en-US" baseline="0" dirty="0" smtClean="0"/>
          </a:p>
          <a:p>
            <a:pPr marL="171450" indent="-171450">
              <a:buFont typeface="Arial" charset="0"/>
              <a:buChar char="•"/>
            </a:pPr>
            <a:r>
              <a:rPr lang="en-US" baseline="0" dirty="0" smtClean="0"/>
              <a:t>We wanted something that was going to be easy to run and used AWS services when possible.</a:t>
            </a:r>
          </a:p>
          <a:p>
            <a:pPr marL="171450" indent="-171450">
              <a:buFont typeface="Arial" charset="0"/>
              <a:buChar char="•"/>
            </a:pPr>
            <a:r>
              <a:rPr lang="en-US" baseline="0" dirty="0" smtClean="0"/>
              <a:t>We wanted something that was going to be flexible and give us control over what software is installed on the underlying hosts.</a:t>
            </a:r>
          </a:p>
          <a:p>
            <a:pPr marL="171450" indent="-171450">
              <a:buFont typeface="Arial" charset="0"/>
              <a:buChar char="•"/>
            </a:pPr>
            <a:r>
              <a:rPr lang="en-US" baseline="0" dirty="0" smtClean="0"/>
              <a:t>We wanted to maintain shared patterns for deployment, so that all of our services could be deployed exactly the same way.</a:t>
            </a:r>
          </a:p>
          <a:p>
            <a:pPr marL="171450" indent="-171450">
              <a:buFont typeface="Arial" charset="0"/>
              <a:buChar char="•"/>
            </a:pPr>
            <a:r>
              <a:rPr lang="en-US" baseline="0" dirty="0" smtClean="0"/>
              <a:t>We wanted to maintain the ease of operation that we had grown accustomed to on </a:t>
            </a:r>
            <a:r>
              <a:rPr lang="en-US" baseline="0" dirty="0" err="1" smtClean="0"/>
              <a:t>Heroku</a:t>
            </a:r>
            <a:r>
              <a:rPr lang="en-US" baseline="0" dirty="0" smtClean="0"/>
              <a:t>.</a:t>
            </a:r>
          </a:p>
          <a:p>
            <a:pPr marL="171450" indent="-171450">
              <a:buFont typeface="Arial" charset="0"/>
              <a:buChar char="•"/>
            </a:pPr>
            <a:r>
              <a:rPr lang="en-US" baseline="0" dirty="0" smtClean="0"/>
              <a:t>And if we could, we wanted to use </a:t>
            </a:r>
            <a:r>
              <a:rPr lang="en-US" baseline="0" dirty="0" err="1" smtClean="0"/>
              <a:t>Docker</a:t>
            </a:r>
            <a:r>
              <a:rPr lang="en-US" baseline="0" dirty="0" smtClean="0"/>
              <a:t> or some other form of containerization.</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8</a:t>
            </a:fld>
            <a:endParaRPr lang="en-US" dirty="0"/>
          </a:p>
        </p:txBody>
      </p:sp>
    </p:spTree>
    <p:extLst>
      <p:ext uri="{BB962C8B-B14F-4D97-AF65-F5344CB8AC3E}">
        <p14:creationId xmlns:p14="http://schemas.microsoft.com/office/powerpoint/2010/main" val="1448925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why containers?</a:t>
            </a:r>
          </a:p>
          <a:p>
            <a:endParaRPr lang="en-US" dirty="0" smtClean="0"/>
          </a:p>
          <a:p>
            <a:pPr marL="171450" indent="-171450">
              <a:buFont typeface="Arial" charset="0"/>
              <a:buChar char="•"/>
            </a:pPr>
            <a:r>
              <a:rPr lang="en-US" dirty="0" smtClean="0"/>
              <a:t>Containers can be built and deployed really fast. Our build + release time is around</a:t>
            </a:r>
            <a:r>
              <a:rPr lang="en-US" baseline="0" dirty="0" smtClean="0"/>
              <a:t> 1-2 minutes right now for every service.</a:t>
            </a:r>
          </a:p>
          <a:p>
            <a:pPr marL="171450" indent="-171450">
              <a:buFont typeface="Arial" charset="0"/>
              <a:buChar char="•"/>
            </a:pPr>
            <a:r>
              <a:rPr lang="en-US" baseline="0" dirty="0" smtClean="0"/>
              <a:t>Containers allow us to isolate dependencies and provide a common abstraction for how to run a program. I think the best way to think about containers is that they’re like statically linked binaries. It helps conceptually to think of </a:t>
            </a:r>
            <a:r>
              <a:rPr lang="en-US" baseline="0" dirty="0" err="1" smtClean="0"/>
              <a:t>Docker</a:t>
            </a:r>
            <a:r>
              <a:rPr lang="en-US" baseline="0" dirty="0" smtClean="0"/>
              <a:t> more like a linker.</a:t>
            </a:r>
          </a:p>
          <a:p>
            <a:pPr marL="171450" indent="-171450">
              <a:buFont typeface="Arial" charset="0"/>
              <a:buChar char="•"/>
            </a:pPr>
            <a:r>
              <a:rPr lang="en-US" baseline="0" dirty="0" err="1" smtClean="0"/>
              <a:t>Docker</a:t>
            </a:r>
            <a:r>
              <a:rPr lang="en-US" baseline="0" dirty="0" smtClean="0"/>
              <a:t> and containers allow for better </a:t>
            </a:r>
            <a:r>
              <a:rPr lang="en-US" baseline="0" dirty="0" err="1" smtClean="0"/>
              <a:t>dev</a:t>
            </a:r>
            <a:r>
              <a:rPr lang="en-US" baseline="0" dirty="0" smtClean="0"/>
              <a:t>/prod parity. The same image that we build and run in production can be pulled and run on the developers machine.</a:t>
            </a:r>
          </a:p>
          <a:p>
            <a:pPr marL="171450" indent="-171450">
              <a:buFont typeface="Arial" charset="0"/>
              <a:buChar char="•"/>
            </a:pPr>
            <a:r>
              <a:rPr lang="en-US" baseline="0" dirty="0" smtClean="0"/>
              <a:t>Immutable infrastructure is talked about a lot and containers get us most of the way there. We can build an image and we know that wherever we run it, the contents are going to be exactly the same. This allows us to easily throw away running containers and replace them with fresh instances.</a:t>
            </a:r>
          </a:p>
          <a:p>
            <a:pPr marL="171450" indent="-171450">
              <a:buFont typeface="Arial" charset="0"/>
              <a:buChar char="•"/>
            </a:pPr>
            <a:r>
              <a:rPr lang="en-US" baseline="0" dirty="0" smtClean="0"/>
              <a:t>Containers allow us to utilize our resources better. We can pack 20-30 containers onto a host easily, which keeps our costs down significantly.</a:t>
            </a:r>
          </a:p>
        </p:txBody>
      </p:sp>
      <p:sp>
        <p:nvSpPr>
          <p:cNvPr id="4" name="Slide Number Placeholder 3"/>
          <p:cNvSpPr>
            <a:spLocks noGrp="1"/>
          </p:cNvSpPr>
          <p:nvPr>
            <p:ph type="sldNum" sz="quarter" idx="10"/>
          </p:nvPr>
        </p:nvSpPr>
        <p:spPr/>
        <p:txBody>
          <a:bodyPr/>
          <a:lstStyle/>
          <a:p>
            <a:fld id="{69C3F2ED-74C5-7D4F-8560-0CC253E9A436}" type="slidenum">
              <a:rPr lang="en-US" smtClean="0"/>
              <a:pPr/>
              <a:t>9</a:t>
            </a:fld>
            <a:endParaRPr lang="en-US" dirty="0"/>
          </a:p>
        </p:txBody>
      </p:sp>
    </p:spTree>
    <p:extLst>
      <p:ext uri="{BB962C8B-B14F-4D97-AF65-F5344CB8AC3E}">
        <p14:creationId xmlns:p14="http://schemas.microsoft.com/office/powerpoint/2010/main" val="2031048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2730500" y="3482770"/>
            <a:ext cx="3683000" cy="433387"/>
          </a:xfrm>
        </p:spPr>
        <p:txBody>
          <a:bodyPr>
            <a:normAutofit/>
          </a:bodyPr>
          <a:lstStyle>
            <a:lvl1pPr marL="0" indent="0" algn="ctr">
              <a:buNone/>
              <a:defRPr sz="1600" baseline="0"/>
            </a:lvl1pPr>
          </a:lstStyle>
          <a:p>
            <a:pPr lvl="0"/>
            <a:r>
              <a:rPr lang="en-US" dirty="0" smtClean="0"/>
              <a:t>Click to edit Presenter, Team</a:t>
            </a:r>
            <a:endParaRPr lang="en-US" dirty="0"/>
          </a:p>
        </p:txBody>
      </p:sp>
      <p:sp>
        <p:nvSpPr>
          <p:cNvPr id="7" name="Text Placeholder 11"/>
          <p:cNvSpPr>
            <a:spLocks noGrp="1"/>
          </p:cNvSpPr>
          <p:nvPr>
            <p:ph type="body" sz="quarter" idx="11" hasCustomPrompt="1"/>
          </p:nvPr>
        </p:nvSpPr>
        <p:spPr>
          <a:xfrm>
            <a:off x="2730500" y="3863771"/>
            <a:ext cx="3683000" cy="369888"/>
          </a:xfrm>
        </p:spPr>
        <p:txBody>
          <a:bodyPr>
            <a:normAutofit/>
          </a:bodyPr>
          <a:lstStyle>
            <a:lvl1pPr marL="0" indent="0" algn="ctr">
              <a:buNone/>
              <a:defRPr sz="1600" baseline="0">
                <a:solidFill>
                  <a:schemeClr val="accent6"/>
                </a:solidFill>
              </a:defRPr>
            </a:lvl1pPr>
          </a:lstStyle>
          <a:p>
            <a:pPr lvl="0"/>
            <a:r>
              <a:rPr lang="en-US" dirty="0" smtClean="0"/>
              <a:t>Click to edit Date</a:t>
            </a:r>
            <a:endParaRPr lang="en-US" dirty="0"/>
          </a:p>
        </p:txBody>
      </p:sp>
      <p:sp>
        <p:nvSpPr>
          <p:cNvPr id="10" name="Text Placeholder 8"/>
          <p:cNvSpPr>
            <a:spLocks noGrp="1"/>
          </p:cNvSpPr>
          <p:nvPr>
            <p:ph type="body" sz="quarter" idx="12" hasCustomPrompt="1"/>
          </p:nvPr>
        </p:nvSpPr>
        <p:spPr>
          <a:xfrm>
            <a:off x="909506" y="1749415"/>
            <a:ext cx="7324988" cy="744537"/>
          </a:xfrm>
        </p:spPr>
        <p:txBody>
          <a:bodyPr>
            <a:noAutofit/>
          </a:bodyPr>
          <a:lstStyle>
            <a:lvl1pPr marL="0" indent="0" algn="ctr">
              <a:buNone/>
              <a:defRPr sz="4000" b="1" baseline="0"/>
            </a:lvl1pPr>
          </a:lstStyle>
          <a:p>
            <a:pPr lvl="0"/>
            <a:r>
              <a:rPr lang="en-US" dirty="0" smtClean="0"/>
              <a:t>Session Title</a:t>
            </a:r>
            <a:endParaRPr lang="en-US" dirty="0"/>
          </a:p>
        </p:txBody>
      </p:sp>
      <p:sp>
        <p:nvSpPr>
          <p:cNvPr id="12" name="Text Placeholder 11"/>
          <p:cNvSpPr>
            <a:spLocks noGrp="1"/>
          </p:cNvSpPr>
          <p:nvPr>
            <p:ph type="body" sz="quarter" idx="13" hasCustomPrompt="1"/>
          </p:nvPr>
        </p:nvSpPr>
        <p:spPr>
          <a:xfrm>
            <a:off x="1551209" y="2499762"/>
            <a:ext cx="6041582" cy="487849"/>
          </a:xfrm>
        </p:spPr>
        <p:txBody>
          <a:bodyPr/>
          <a:lstStyle>
            <a:lvl1pPr marL="0" indent="0" algn="ctr">
              <a:buNone/>
              <a:defRPr/>
            </a:lvl1pPr>
          </a:lstStyle>
          <a:p>
            <a:pPr lvl="0"/>
            <a:r>
              <a:rPr lang="en-US" dirty="0" smtClean="0"/>
              <a:t>Subtitle</a:t>
            </a:r>
          </a:p>
        </p:txBody>
      </p:sp>
      <p:sp>
        <p:nvSpPr>
          <p:cNvPr id="13" name="TextBox 12"/>
          <p:cNvSpPr txBox="1"/>
          <p:nvPr userDrawn="1"/>
        </p:nvSpPr>
        <p:spPr>
          <a:xfrm>
            <a:off x="489150" y="4891341"/>
            <a:ext cx="3027774" cy="107722"/>
          </a:xfrm>
          <a:prstGeom prst="rect">
            <a:avLst/>
          </a:prstGeom>
          <a:noFill/>
        </p:spPr>
        <p:txBody>
          <a:bodyPr wrap="square" lIns="0" tIns="0" rIns="0" bIns="0" rtlCol="0">
            <a:spAutoFit/>
          </a:bodyPr>
          <a:lstStyle/>
          <a:p>
            <a:r>
              <a:rPr lang="en-US" sz="700" dirty="0" smtClean="0">
                <a:solidFill>
                  <a:schemeClr val="bg1">
                    <a:lumMod val="75000"/>
                  </a:schemeClr>
                </a:solidFill>
              </a:rPr>
              <a:t>© 2015, Amazon Web Services, Inc. or its Affiliates. All rights reserved.</a:t>
            </a:r>
            <a:endParaRPr lang="en-US" sz="700" dirty="0">
              <a:solidFill>
                <a:schemeClr val="bg1">
                  <a:lumMod val="75000"/>
                </a:schemeClr>
              </a:solidFill>
            </a:endParaRPr>
          </a:p>
        </p:txBody>
      </p:sp>
      <p:sp>
        <p:nvSpPr>
          <p:cNvPr id="3" name="TextBox 2"/>
          <p:cNvSpPr txBox="1"/>
          <p:nvPr userDrawn="1"/>
        </p:nvSpPr>
        <p:spPr>
          <a:xfrm>
            <a:off x="8766256" y="2839590"/>
            <a:ext cx="184666" cy="369332"/>
          </a:xfrm>
          <a:prstGeom prst="rect">
            <a:avLst/>
          </a:prstGeom>
          <a:noFill/>
        </p:spPr>
        <p:txBody>
          <a:bodyPr wrap="none" rtlCol="0">
            <a:spAutoFit/>
          </a:bodyPr>
          <a:lstStyle/>
          <a:p>
            <a:endParaRPr lang="en-US" dirty="0"/>
          </a:p>
        </p:txBody>
      </p:sp>
      <p:pic>
        <p:nvPicPr>
          <p:cNvPr id="14" name="Picture 13" descr="375px-AWS_Logo_Web-Color.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81521" y="4708274"/>
            <a:ext cx="778707" cy="311483"/>
          </a:xfrm>
          <a:prstGeom prst="rect">
            <a:avLst/>
          </a:prstGeom>
        </p:spPr>
      </p:pic>
    </p:spTree>
    <p:extLst>
      <p:ext uri="{BB962C8B-B14F-4D97-AF65-F5344CB8AC3E}">
        <p14:creationId xmlns:p14="http://schemas.microsoft.com/office/powerpoint/2010/main" val="2005314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a:p>
        </p:txBody>
      </p:sp>
      <p:sp>
        <p:nvSpPr>
          <p:cNvPr id="3" name="Text Placeholder 3"/>
          <p:cNvSpPr>
            <a:spLocks noGrp="1"/>
          </p:cNvSpPr>
          <p:nvPr>
            <p:ph type="body" sz="half" idx="2"/>
          </p:nvPr>
        </p:nvSpPr>
        <p:spPr>
          <a:xfrm>
            <a:off x="339933" y="2151897"/>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Text Placeholder 3"/>
          <p:cNvSpPr>
            <a:spLocks noGrp="1"/>
          </p:cNvSpPr>
          <p:nvPr>
            <p:ph type="body" sz="half" idx="11"/>
          </p:nvPr>
        </p:nvSpPr>
        <p:spPr>
          <a:xfrm>
            <a:off x="3479308" y="2151897"/>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3"/>
          <p:cNvSpPr>
            <a:spLocks noGrp="1"/>
          </p:cNvSpPr>
          <p:nvPr>
            <p:ph type="body" sz="half" idx="13"/>
          </p:nvPr>
        </p:nvSpPr>
        <p:spPr>
          <a:xfrm>
            <a:off x="6624974" y="2151897"/>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Text Placeholder 3"/>
          <p:cNvSpPr>
            <a:spLocks noGrp="1"/>
          </p:cNvSpPr>
          <p:nvPr>
            <p:ph type="body" sz="half" idx="15"/>
          </p:nvPr>
        </p:nvSpPr>
        <p:spPr>
          <a:xfrm>
            <a:off x="339933" y="3963640"/>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Text Placeholder 3"/>
          <p:cNvSpPr>
            <a:spLocks noGrp="1"/>
          </p:cNvSpPr>
          <p:nvPr>
            <p:ph type="body" sz="half" idx="17"/>
          </p:nvPr>
        </p:nvSpPr>
        <p:spPr>
          <a:xfrm>
            <a:off x="3479308" y="3963640"/>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ext Placeholder 3"/>
          <p:cNvSpPr>
            <a:spLocks noGrp="1"/>
          </p:cNvSpPr>
          <p:nvPr>
            <p:ph type="body" sz="half" idx="19"/>
          </p:nvPr>
        </p:nvSpPr>
        <p:spPr>
          <a:xfrm>
            <a:off x="6624974" y="3963640"/>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Picture Placeholder 2"/>
          <p:cNvSpPr>
            <a:spLocks noGrp="1"/>
          </p:cNvSpPr>
          <p:nvPr>
            <p:ph type="pic" sz="quarter" idx="20"/>
          </p:nvPr>
        </p:nvSpPr>
        <p:spPr>
          <a:xfrm>
            <a:off x="339939" y="928298"/>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
        <p:nvSpPr>
          <p:cNvPr id="10" name="Picture Placeholder 2"/>
          <p:cNvSpPr>
            <a:spLocks noGrp="1"/>
          </p:cNvSpPr>
          <p:nvPr>
            <p:ph type="pic" sz="quarter" idx="21"/>
          </p:nvPr>
        </p:nvSpPr>
        <p:spPr>
          <a:xfrm>
            <a:off x="3479308" y="928298"/>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
        <p:nvSpPr>
          <p:cNvPr id="11" name="Picture Placeholder 2"/>
          <p:cNvSpPr>
            <a:spLocks noGrp="1"/>
          </p:cNvSpPr>
          <p:nvPr>
            <p:ph type="pic" sz="quarter" idx="22"/>
          </p:nvPr>
        </p:nvSpPr>
        <p:spPr>
          <a:xfrm>
            <a:off x="6624974" y="928298"/>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
        <p:nvSpPr>
          <p:cNvPr id="12" name="Picture Placeholder 2"/>
          <p:cNvSpPr>
            <a:spLocks noGrp="1"/>
          </p:cNvSpPr>
          <p:nvPr>
            <p:ph type="pic" sz="quarter" idx="23"/>
          </p:nvPr>
        </p:nvSpPr>
        <p:spPr>
          <a:xfrm>
            <a:off x="339939" y="2782372"/>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
        <p:nvSpPr>
          <p:cNvPr id="13" name="Picture Placeholder 2"/>
          <p:cNvSpPr>
            <a:spLocks noGrp="1"/>
          </p:cNvSpPr>
          <p:nvPr>
            <p:ph type="pic" sz="quarter" idx="24"/>
          </p:nvPr>
        </p:nvSpPr>
        <p:spPr>
          <a:xfrm>
            <a:off x="3479308" y="2782372"/>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
        <p:nvSpPr>
          <p:cNvPr id="14" name="Picture Placeholder 2"/>
          <p:cNvSpPr>
            <a:spLocks noGrp="1"/>
          </p:cNvSpPr>
          <p:nvPr>
            <p:ph type="pic" sz="quarter" idx="25"/>
          </p:nvPr>
        </p:nvSpPr>
        <p:spPr>
          <a:xfrm>
            <a:off x="6624974" y="2782372"/>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Tree>
    <p:extLst>
      <p:ext uri="{BB962C8B-B14F-4D97-AF65-F5344CB8AC3E}">
        <p14:creationId xmlns:p14="http://schemas.microsoft.com/office/powerpoint/2010/main" val="3273093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4670690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3074459" y="1674428"/>
            <a:ext cx="6069541" cy="1250668"/>
          </a:xfrm>
        </p:spPr>
        <p:txBody>
          <a:bodyPr anchor="ctr" anchorCtr="0">
            <a:noAutofit/>
          </a:bodyPr>
          <a:lstStyle>
            <a:lvl1pPr>
              <a:defRPr sz="3000"/>
            </a:lvl1pPr>
          </a:lstStyle>
          <a:p>
            <a:r>
              <a:rPr lang="en-US" smtClean="0"/>
              <a:t>Click to edit Master title style</a:t>
            </a:r>
            <a:endParaRPr lang="en-US" dirty="0"/>
          </a:p>
        </p:txBody>
      </p:sp>
    </p:spTree>
    <p:extLst>
      <p:ext uri="{BB962C8B-B14F-4D97-AF65-F5344CB8AC3E}">
        <p14:creationId xmlns:p14="http://schemas.microsoft.com/office/powerpoint/2010/main" val="40068826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54024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3" name="Text Placeholder 11"/>
          <p:cNvSpPr>
            <a:spLocks noGrp="1"/>
          </p:cNvSpPr>
          <p:nvPr>
            <p:ph type="body" sz="quarter" idx="10"/>
          </p:nvPr>
        </p:nvSpPr>
        <p:spPr>
          <a:xfrm>
            <a:off x="2730500" y="3294306"/>
            <a:ext cx="3683000" cy="433387"/>
          </a:xfrm>
        </p:spPr>
        <p:txBody>
          <a:bodyPr>
            <a:normAutofit/>
          </a:bodyPr>
          <a:lstStyle>
            <a:lvl1pPr marL="0" indent="0" algn="ctr">
              <a:buNone/>
              <a:defRPr sz="1600" baseline="0">
                <a:solidFill>
                  <a:schemeClr val="tx1"/>
                </a:solidFill>
              </a:defRPr>
            </a:lvl1pPr>
          </a:lstStyle>
          <a:p>
            <a:pPr lvl="0"/>
            <a:r>
              <a:rPr lang="en-US" smtClean="0"/>
              <a:t>Click to edit Master text styles</a:t>
            </a:r>
          </a:p>
        </p:txBody>
      </p:sp>
      <p:sp>
        <p:nvSpPr>
          <p:cNvPr id="6" name="TextBox 5"/>
          <p:cNvSpPr txBox="1"/>
          <p:nvPr userDrawn="1"/>
        </p:nvSpPr>
        <p:spPr>
          <a:xfrm>
            <a:off x="1709616" y="1882207"/>
            <a:ext cx="5724769" cy="707886"/>
          </a:xfrm>
          <a:prstGeom prst="rect">
            <a:avLst/>
          </a:prstGeom>
          <a:noFill/>
        </p:spPr>
        <p:txBody>
          <a:bodyPr wrap="square" rtlCol="0">
            <a:spAutoFit/>
          </a:bodyPr>
          <a:lstStyle/>
          <a:p>
            <a:pPr algn="ctr"/>
            <a:r>
              <a:rPr lang="en-US" sz="4000" b="1" dirty="0" smtClean="0">
                <a:solidFill>
                  <a:schemeClr val="tx1"/>
                </a:solidFill>
              </a:rPr>
              <a:t>Thank you!</a:t>
            </a:r>
            <a:endParaRPr lang="en-US" sz="4000" b="1" dirty="0">
              <a:solidFill>
                <a:schemeClr val="tx1"/>
              </a:solidFill>
            </a:endParaRPr>
          </a:p>
        </p:txBody>
      </p:sp>
    </p:spTree>
    <p:extLst>
      <p:ext uri="{BB962C8B-B14F-4D97-AF65-F5344CB8AC3E}">
        <p14:creationId xmlns:p14="http://schemas.microsoft.com/office/powerpoint/2010/main" val="212483756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val Reminder">
    <p:spTree>
      <p:nvGrpSpPr>
        <p:cNvPr id="1" name=""/>
        <p:cNvGrpSpPr/>
        <p:nvPr/>
      </p:nvGrpSpPr>
      <p:grpSpPr>
        <a:xfrm>
          <a:off x="0" y="0"/>
          <a:ext cx="0" cy="0"/>
          <a:chOff x="0" y="0"/>
          <a:chExt cx="0" cy="0"/>
        </a:xfrm>
      </p:grpSpPr>
      <p:sp>
        <p:nvSpPr>
          <p:cNvPr id="5" name="TextBox 4"/>
          <p:cNvSpPr txBox="1"/>
          <p:nvPr userDrawn="1"/>
        </p:nvSpPr>
        <p:spPr>
          <a:xfrm>
            <a:off x="1709616" y="2474872"/>
            <a:ext cx="5724769" cy="1138773"/>
          </a:xfrm>
          <a:prstGeom prst="rect">
            <a:avLst/>
          </a:prstGeom>
          <a:noFill/>
        </p:spPr>
        <p:txBody>
          <a:bodyPr wrap="square" rtlCol="0">
            <a:spAutoFit/>
          </a:bodyPr>
          <a:lstStyle/>
          <a:p>
            <a:pPr algn="ctr"/>
            <a:r>
              <a:rPr lang="en-US" sz="3400" b="1" dirty="0" smtClean="0">
                <a:solidFill>
                  <a:schemeClr val="tx1"/>
                </a:solidFill>
              </a:rPr>
              <a:t>Remember to complete your evaluations!</a:t>
            </a:r>
            <a:endParaRPr lang="en-US" sz="3400" b="1" dirty="0">
              <a:solidFill>
                <a:schemeClr val="tx1"/>
              </a:solidFill>
            </a:endParaRPr>
          </a:p>
        </p:txBody>
      </p:sp>
      <p:pic>
        <p:nvPicPr>
          <p:cNvPr id="4" name="Picture 3"/>
          <p:cNvPicPr>
            <a:picLocks noChangeAspect="1"/>
          </p:cNvPicPr>
          <p:nvPr userDrawn="1"/>
        </p:nvPicPr>
        <p:blipFill>
          <a:blip r:embed="rId2"/>
          <a:stretch>
            <a:fillRect/>
          </a:stretch>
        </p:blipFill>
        <p:spPr>
          <a:xfrm>
            <a:off x="3990323" y="795976"/>
            <a:ext cx="1150655" cy="1532574"/>
          </a:xfrm>
          <a:prstGeom prst="rect">
            <a:avLst/>
          </a:prstGeom>
        </p:spPr>
      </p:pic>
    </p:spTree>
    <p:extLst>
      <p:ext uri="{BB962C8B-B14F-4D97-AF65-F5344CB8AC3E}">
        <p14:creationId xmlns:p14="http://schemas.microsoft.com/office/powerpoint/2010/main" val="656270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Related Sessions">
    <p:spTree>
      <p:nvGrpSpPr>
        <p:cNvPr id="1" name=""/>
        <p:cNvGrpSpPr/>
        <p:nvPr/>
      </p:nvGrpSpPr>
      <p:grpSpPr>
        <a:xfrm>
          <a:off x="0" y="0"/>
          <a:ext cx="0" cy="0"/>
          <a:chOff x="0" y="0"/>
          <a:chExt cx="0" cy="0"/>
        </a:xfrm>
      </p:grpSpPr>
      <p:sp>
        <p:nvSpPr>
          <p:cNvPr id="3" name="Content Placeholder 2"/>
          <p:cNvSpPr>
            <a:spLocks noGrp="1"/>
          </p:cNvSpPr>
          <p:nvPr>
            <p:ph idx="1"/>
          </p:nvPr>
        </p:nvSpPr>
        <p:spPr>
          <a:xfrm>
            <a:off x="340592" y="1009332"/>
            <a:ext cx="8205304" cy="3553926"/>
          </a:xfrm>
        </p:spPr>
        <p:txBody>
          <a:bodyPr/>
          <a:lstStyle>
            <a:lvl1pPr marL="0" indent="0">
              <a:buNone/>
              <a:defRPr>
                <a:solidFill>
                  <a:schemeClr val="tx1"/>
                </a:solidFill>
              </a:defRPr>
            </a:lvl1pPr>
            <a:lvl2pPr marL="742950" indent="-285750">
              <a:buFont typeface="Arial"/>
              <a:buChar char="•"/>
              <a:defRPr>
                <a:solidFill>
                  <a:schemeClr val="tx1"/>
                </a:solidFill>
              </a:defRPr>
            </a:lvl2pPr>
            <a:lvl3pPr marL="1143000" indent="-228600">
              <a:buFont typeface="Arial"/>
              <a:buChar cha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userDrawn="1"/>
        </p:nvSpPr>
        <p:spPr>
          <a:xfrm>
            <a:off x="328898" y="110720"/>
            <a:ext cx="8222435" cy="523220"/>
          </a:xfrm>
          <a:prstGeom prst="rect">
            <a:avLst/>
          </a:prstGeom>
          <a:noFill/>
        </p:spPr>
        <p:txBody>
          <a:bodyPr wrap="square" rtlCol="0">
            <a:spAutoFit/>
          </a:bodyPr>
          <a:lstStyle/>
          <a:p>
            <a:pPr algn="l"/>
            <a:r>
              <a:rPr lang="en-US" sz="2800" b="1" dirty="0" smtClean="0">
                <a:solidFill>
                  <a:schemeClr val="tx1"/>
                </a:solidFill>
              </a:rPr>
              <a:t>Related Sessions</a:t>
            </a:r>
            <a:endParaRPr lang="en-US" sz="2800" b="1" dirty="0">
              <a:solidFill>
                <a:schemeClr val="tx1"/>
              </a:solidFill>
            </a:endParaRPr>
          </a:p>
        </p:txBody>
      </p:sp>
    </p:spTree>
    <p:extLst>
      <p:ext uri="{BB962C8B-B14F-4D97-AF65-F5344CB8AC3E}">
        <p14:creationId xmlns:p14="http://schemas.microsoft.com/office/powerpoint/2010/main" val="3750702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ssion Pre-req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0" indent="0">
              <a:buNone/>
              <a:defRPr>
                <a:solidFill>
                  <a:schemeClr val="tx1"/>
                </a:solidFill>
              </a:defRPr>
            </a:lvl1pPr>
            <a:lvl2pPr marL="742950" indent="-285750">
              <a:buFont typeface="Arial"/>
              <a:buChar char="•"/>
              <a:defRPr>
                <a:solidFill>
                  <a:schemeClr val="tx1"/>
                </a:solidFill>
              </a:defRPr>
            </a:lvl2pPr>
            <a:lvl3pPr marL="1143000" indent="-228600">
              <a:buFont typeface="Arial"/>
              <a:buChar cha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Box 3"/>
          <p:cNvSpPr txBox="1"/>
          <p:nvPr userDrawn="1"/>
        </p:nvSpPr>
        <p:spPr>
          <a:xfrm>
            <a:off x="328898" y="110720"/>
            <a:ext cx="8222435" cy="523220"/>
          </a:xfrm>
          <a:prstGeom prst="rect">
            <a:avLst/>
          </a:prstGeom>
          <a:noFill/>
        </p:spPr>
        <p:txBody>
          <a:bodyPr wrap="square" rtlCol="0">
            <a:spAutoFit/>
          </a:bodyPr>
          <a:lstStyle/>
          <a:p>
            <a:pPr algn="l"/>
            <a:r>
              <a:rPr lang="en-US" sz="2800" b="1" dirty="0" smtClean="0">
                <a:solidFill>
                  <a:schemeClr val="tx1"/>
                </a:solidFill>
              </a:rPr>
              <a:t>What to Expect</a:t>
            </a:r>
            <a:r>
              <a:rPr lang="en-US" sz="2800" b="1" baseline="0" dirty="0" smtClean="0">
                <a:solidFill>
                  <a:schemeClr val="tx1"/>
                </a:solidFill>
              </a:rPr>
              <a:t> from the Session</a:t>
            </a:r>
            <a:endParaRPr lang="en-US" sz="2800" b="1" dirty="0">
              <a:solidFill>
                <a:schemeClr val="tx1"/>
              </a:solidFill>
            </a:endParaRPr>
          </a:p>
        </p:txBody>
      </p:sp>
    </p:spTree>
    <p:extLst>
      <p:ext uri="{BB962C8B-B14F-4D97-AF65-F5344CB8AC3E}">
        <p14:creationId xmlns:p14="http://schemas.microsoft.com/office/powerpoint/2010/main" val="2008725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baseline="0">
                <a:solidFill>
                  <a:schemeClr val="tx1"/>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chemeClr val="tx1"/>
                </a:solidFill>
              </a:defRPr>
            </a:lvl1pPr>
            <a:lvl2pPr marL="742950" indent="-285750">
              <a:buFont typeface="Arial"/>
              <a:buChar char="•"/>
              <a:defRPr>
                <a:solidFill>
                  <a:schemeClr val="tx1"/>
                </a:solidFill>
              </a:defRPr>
            </a:lvl2pPr>
            <a:lvl3pPr marL="1143000" indent="-228600">
              <a:buFont typeface="Arial"/>
              <a:buChar cha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08459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chemeClr val="tx1"/>
                </a:solidFill>
              </a:defRPr>
            </a:lvl1pPr>
          </a:lstStyle>
          <a:p>
            <a:r>
              <a:rPr lang="en-US" smtClean="0"/>
              <a:t>Click to edit Master title style</a:t>
            </a:r>
            <a:endParaRPr lang="en-US" dirty="0"/>
          </a:p>
        </p:txBody>
      </p:sp>
      <p:sp>
        <p:nvSpPr>
          <p:cNvPr id="4" name="Content Placeholder 2"/>
          <p:cNvSpPr>
            <a:spLocks noGrp="1"/>
          </p:cNvSpPr>
          <p:nvPr>
            <p:ph idx="1" hasCustomPrompt="1"/>
          </p:nvPr>
        </p:nvSpPr>
        <p:spPr>
          <a:xfrm>
            <a:off x="335998" y="1009332"/>
            <a:ext cx="8205304" cy="3651568"/>
          </a:xfrm>
        </p:spPr>
        <p:txBody>
          <a:bodyPr/>
          <a:lstStyle>
            <a:lvl1pPr marL="0" indent="0">
              <a:buNone/>
              <a:defRPr sz="2000" baseline="0">
                <a:solidFill>
                  <a:srgbClr val="3366FF"/>
                </a:solidFill>
                <a:latin typeface="Lucida Console"/>
                <a:cs typeface="Lucida Console"/>
              </a:defRPr>
            </a:lvl1pPr>
            <a:lvl2pPr marL="742950" indent="-285750">
              <a:buFont typeface="Arial"/>
              <a:buChar char="•"/>
              <a:defRPr>
                <a:solidFill>
                  <a:schemeClr val="tx1"/>
                </a:solidFill>
              </a:defRPr>
            </a:lvl2pPr>
            <a:lvl3pPr marL="1143000" indent="-228600">
              <a:buFont typeface="Arial"/>
              <a:buChar char="•"/>
              <a:defRPr>
                <a:solidFill>
                  <a:schemeClr val="tx1"/>
                </a:solidFill>
              </a:defRPr>
            </a:lvl3pPr>
            <a:lvl4pPr>
              <a:defRPr>
                <a:solidFill>
                  <a:schemeClr val="tx1"/>
                </a:solidFill>
              </a:defRPr>
            </a:lvl4pPr>
            <a:lvl5pPr>
              <a:defRPr>
                <a:solidFill>
                  <a:schemeClr val="tx1"/>
                </a:solidFill>
              </a:defRPr>
            </a:lvl5pPr>
          </a:lstStyle>
          <a:p>
            <a:pPr lvl="0"/>
            <a:r>
              <a:rPr lang="en-US" dirty="0" smtClean="0"/>
              <a:t>; Syntax Test file for 68k Assembly code</a:t>
            </a:r>
          </a:p>
          <a:p>
            <a:pPr lvl="0"/>
            <a:r>
              <a:rPr lang="en-US" dirty="0" smtClean="0"/>
              <a:t>; Some comments about this file</a:t>
            </a:r>
          </a:p>
          <a:p>
            <a:pPr lvl="0"/>
            <a:r>
              <a:rPr lang="en-US" dirty="0" smtClean="0"/>
              <a:t>.D0 00000000</a:t>
            </a:r>
          </a:p>
          <a:p>
            <a:pPr lvl="0"/>
            <a:r>
              <a:rPr lang="en-US" dirty="0" smtClean="0"/>
              <a:t>MS 2100 00000002</a:t>
            </a:r>
          </a:p>
          <a:p>
            <a:pPr lvl="0"/>
            <a:r>
              <a:rPr lang="en-US" dirty="0" smtClean="0"/>
              <a:t>MM 2000;DI</a:t>
            </a:r>
          </a:p>
          <a:p>
            <a:pPr lvl="0"/>
            <a:r>
              <a:rPr lang="en-US" dirty="0" smtClean="0"/>
              <a:t>  LEA.L $002100,A1</a:t>
            </a:r>
          </a:p>
          <a:p>
            <a:pPr lvl="0"/>
            <a:r>
              <a:rPr lang="en-US" dirty="0" smtClean="0"/>
              <a:t>  MOVE.L #2, -(A1)</a:t>
            </a:r>
          </a:p>
          <a:p>
            <a:pPr lvl="0"/>
            <a:r>
              <a:rPr lang="en-US" dirty="0" smtClean="0"/>
              <a:t>  BSR $00002050</a:t>
            </a:r>
          </a:p>
          <a:p>
            <a:pPr lvl="0"/>
            <a:r>
              <a:rPr lang="en-US" dirty="0" smtClean="0"/>
              <a:t>MM 2050;DI</a:t>
            </a:r>
          </a:p>
          <a:p>
            <a:pPr lvl="0"/>
            <a:r>
              <a:rPr lang="en-US" dirty="0" smtClean="0"/>
              <a:t>  MOVE.L (A1)+,D1</a:t>
            </a:r>
          </a:p>
        </p:txBody>
      </p:sp>
    </p:spTree>
    <p:extLst>
      <p:ext uri="{BB962C8B-B14F-4D97-AF65-F5344CB8AC3E}">
        <p14:creationId xmlns:p14="http://schemas.microsoft.com/office/powerpoint/2010/main" val="2636968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396394" y="1969202"/>
            <a:ext cx="7772400" cy="930105"/>
          </a:xfrm>
        </p:spPr>
        <p:txBody>
          <a:bodyPr anchor="ctr">
            <a:noAutofit/>
          </a:bodyPr>
          <a:lstStyle>
            <a:lvl1pPr algn="l">
              <a:defRPr sz="4000" b="1" cap="none">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12483756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normAutofit/>
          </a:bodyPr>
          <a:lstStyle>
            <a:lvl1pPr>
              <a:defRPr sz="2800">
                <a:solidFill>
                  <a:schemeClr val="tx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333575" y="1012507"/>
            <a:ext cx="4038600" cy="3472073"/>
          </a:xfrm>
        </p:spPr>
        <p:txBody>
          <a:bodyPr/>
          <a:lstStyle>
            <a:lvl1pPr>
              <a:defRPr sz="2200">
                <a:solidFill>
                  <a:schemeClr val="tx1"/>
                </a:solidFill>
              </a:defRPr>
            </a:lvl1pPr>
            <a:lvl2pPr>
              <a:defRPr sz="20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24575" y="1012507"/>
            <a:ext cx="4038600" cy="3472073"/>
          </a:xfrm>
        </p:spPr>
        <p:txBody>
          <a:bodyPr/>
          <a:lstStyle>
            <a:lvl1pPr>
              <a:defRPr sz="2200">
                <a:solidFill>
                  <a:schemeClr val="tx1"/>
                </a:solidFill>
              </a:defRPr>
            </a:lvl1pPr>
            <a:lvl2pPr>
              <a:defRPr sz="20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3519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7743" y="1008053"/>
            <a:ext cx="4040188"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37743" y="1487874"/>
            <a:ext cx="4040188"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1"/>
          <p:cNvSpPr>
            <a:spLocks noGrp="1"/>
          </p:cNvSpPr>
          <p:nvPr>
            <p:ph type="title"/>
          </p:nvPr>
        </p:nvSpPr>
        <p:spPr>
          <a:xfrm>
            <a:off x="336789" y="114936"/>
            <a:ext cx="8205304" cy="545741"/>
          </a:xfrm>
        </p:spPr>
        <p:txBody>
          <a:bodyPr>
            <a:normAutofit/>
          </a:bodyPr>
          <a:lstStyle>
            <a:lvl1pPr>
              <a:defRPr sz="2800">
                <a:solidFill>
                  <a:schemeClr val="tx1"/>
                </a:solidFill>
              </a:defRPr>
            </a:lvl1pPr>
          </a:lstStyle>
          <a:p>
            <a:r>
              <a:rPr lang="en-US" smtClean="0"/>
              <a:t>Click to edit Master title style</a:t>
            </a:r>
            <a:endParaRPr lang="en-US" dirty="0"/>
          </a:p>
        </p:txBody>
      </p:sp>
      <p:sp>
        <p:nvSpPr>
          <p:cNvPr id="15" name="Text Placeholder 4"/>
          <p:cNvSpPr>
            <a:spLocks noGrp="1"/>
          </p:cNvSpPr>
          <p:nvPr>
            <p:ph type="body" sz="quarter" idx="3"/>
          </p:nvPr>
        </p:nvSpPr>
        <p:spPr>
          <a:xfrm>
            <a:off x="4525569" y="1008053"/>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Content Placeholder 5"/>
          <p:cNvSpPr>
            <a:spLocks noGrp="1"/>
          </p:cNvSpPr>
          <p:nvPr>
            <p:ph sz="quarter" idx="4"/>
          </p:nvPr>
        </p:nvSpPr>
        <p:spPr>
          <a:xfrm>
            <a:off x="4525569" y="1487874"/>
            <a:ext cx="4041775"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01287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37518"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2"/>
          <p:cNvSpPr>
            <a:spLocks noGrp="1"/>
          </p:cNvSpPr>
          <p:nvPr>
            <p:ph sz="half" idx="10"/>
          </p:nvPr>
        </p:nvSpPr>
        <p:spPr>
          <a:xfrm>
            <a:off x="3231001"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Content Placeholder 2"/>
          <p:cNvSpPr>
            <a:spLocks noGrp="1"/>
          </p:cNvSpPr>
          <p:nvPr>
            <p:ph sz="half" idx="11"/>
          </p:nvPr>
        </p:nvSpPr>
        <p:spPr>
          <a:xfrm>
            <a:off x="6124485"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826396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dirty="0"/>
          </a:p>
        </p:txBody>
      </p:sp>
      <p:sp>
        <p:nvSpPr>
          <p:cNvPr id="11" name="Text Placeholder 3"/>
          <p:cNvSpPr>
            <a:spLocks noGrp="1"/>
          </p:cNvSpPr>
          <p:nvPr>
            <p:ph type="body" sz="half" idx="2"/>
          </p:nvPr>
        </p:nvSpPr>
        <p:spPr>
          <a:xfrm>
            <a:off x="337742" y="3127084"/>
            <a:ext cx="1797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Text Placeholder 3"/>
          <p:cNvSpPr>
            <a:spLocks noGrp="1"/>
          </p:cNvSpPr>
          <p:nvPr>
            <p:ph type="body" sz="half" idx="11"/>
          </p:nvPr>
        </p:nvSpPr>
        <p:spPr>
          <a:xfrm>
            <a:off x="2496747" y="3127084"/>
            <a:ext cx="1797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ext Placeholder 3"/>
          <p:cNvSpPr>
            <a:spLocks noGrp="1"/>
          </p:cNvSpPr>
          <p:nvPr>
            <p:ph type="body" sz="half" idx="13"/>
          </p:nvPr>
        </p:nvSpPr>
        <p:spPr>
          <a:xfrm>
            <a:off x="4634585" y="3127084"/>
            <a:ext cx="1797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3"/>
          <p:cNvSpPr>
            <a:spLocks noGrp="1"/>
          </p:cNvSpPr>
          <p:nvPr>
            <p:ph type="body" sz="half" idx="15"/>
          </p:nvPr>
        </p:nvSpPr>
        <p:spPr>
          <a:xfrm>
            <a:off x="6990345" y="3127084"/>
            <a:ext cx="1797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Picture Placeholder 2"/>
          <p:cNvSpPr>
            <a:spLocks noGrp="1"/>
          </p:cNvSpPr>
          <p:nvPr>
            <p:ph type="pic" sz="quarter" idx="16"/>
          </p:nvPr>
        </p:nvSpPr>
        <p:spPr>
          <a:xfrm>
            <a:off x="337742" y="1604354"/>
            <a:ext cx="1797050" cy="1344612"/>
          </a:xfrm>
        </p:spPr>
        <p:txBody>
          <a:bodyPr>
            <a:normAutofit/>
          </a:bodyPr>
          <a:lstStyle>
            <a:lvl1pPr>
              <a:defRPr sz="1400">
                <a:solidFill>
                  <a:schemeClr val="accent6">
                    <a:lumMod val="60000"/>
                    <a:lumOff val="40000"/>
                  </a:schemeClr>
                </a:solidFill>
              </a:defRPr>
            </a:lvl1pPr>
          </a:lstStyle>
          <a:p>
            <a:r>
              <a:rPr lang="en-US" smtClean="0"/>
              <a:t>Drag picture to placeholder or click icon to add</a:t>
            </a:r>
            <a:endParaRPr lang="en-US" dirty="0"/>
          </a:p>
        </p:txBody>
      </p:sp>
      <p:sp>
        <p:nvSpPr>
          <p:cNvPr id="16" name="Picture Placeholder 2"/>
          <p:cNvSpPr>
            <a:spLocks noGrp="1"/>
          </p:cNvSpPr>
          <p:nvPr>
            <p:ph type="pic" sz="quarter" idx="17"/>
          </p:nvPr>
        </p:nvSpPr>
        <p:spPr>
          <a:xfrm>
            <a:off x="2496747" y="1604354"/>
            <a:ext cx="1797050" cy="1344612"/>
          </a:xfrm>
        </p:spPr>
        <p:txBody>
          <a:bodyPr>
            <a:normAutofit/>
          </a:bodyPr>
          <a:lstStyle>
            <a:lvl1pPr>
              <a:defRPr sz="1400">
                <a:solidFill>
                  <a:schemeClr val="accent6">
                    <a:lumMod val="60000"/>
                    <a:lumOff val="40000"/>
                  </a:schemeClr>
                </a:solidFill>
              </a:defRPr>
            </a:lvl1pPr>
          </a:lstStyle>
          <a:p>
            <a:r>
              <a:rPr lang="en-US" smtClean="0"/>
              <a:t>Drag picture to placeholder or click icon to add</a:t>
            </a:r>
            <a:endParaRPr lang="en-US" dirty="0"/>
          </a:p>
        </p:txBody>
      </p:sp>
      <p:sp>
        <p:nvSpPr>
          <p:cNvPr id="17" name="Picture Placeholder 2"/>
          <p:cNvSpPr>
            <a:spLocks noGrp="1"/>
          </p:cNvSpPr>
          <p:nvPr>
            <p:ph type="pic" sz="quarter" idx="18"/>
          </p:nvPr>
        </p:nvSpPr>
        <p:spPr>
          <a:xfrm>
            <a:off x="4634585" y="1604354"/>
            <a:ext cx="1797050" cy="1344612"/>
          </a:xfrm>
        </p:spPr>
        <p:txBody>
          <a:bodyPr>
            <a:normAutofit/>
          </a:bodyPr>
          <a:lstStyle>
            <a:lvl1pPr>
              <a:defRPr sz="1400">
                <a:solidFill>
                  <a:schemeClr val="accent6">
                    <a:lumMod val="60000"/>
                    <a:lumOff val="40000"/>
                  </a:schemeClr>
                </a:solidFill>
              </a:defRPr>
            </a:lvl1pPr>
          </a:lstStyle>
          <a:p>
            <a:r>
              <a:rPr lang="en-US" smtClean="0"/>
              <a:t>Drag picture to placeholder or click icon to add</a:t>
            </a:r>
            <a:endParaRPr lang="en-US" dirty="0"/>
          </a:p>
        </p:txBody>
      </p:sp>
      <p:sp>
        <p:nvSpPr>
          <p:cNvPr id="18" name="Picture Placeholder 2"/>
          <p:cNvSpPr>
            <a:spLocks noGrp="1"/>
          </p:cNvSpPr>
          <p:nvPr>
            <p:ph type="pic" sz="quarter" idx="19"/>
          </p:nvPr>
        </p:nvSpPr>
        <p:spPr>
          <a:xfrm>
            <a:off x="6990345" y="1604354"/>
            <a:ext cx="1797050" cy="1344612"/>
          </a:xfrm>
        </p:spPr>
        <p:txBody>
          <a:bodyPr>
            <a:normAutofit/>
          </a:bodyPr>
          <a:lstStyle>
            <a:lvl1pPr>
              <a:defRPr sz="1400">
                <a:solidFill>
                  <a:schemeClr val="accent6">
                    <a:lumMod val="60000"/>
                    <a:lumOff val="40000"/>
                  </a:schemeClr>
                </a:solidFill>
              </a:defRPr>
            </a:lvl1pPr>
          </a:lstStyle>
          <a:p>
            <a:r>
              <a:rPr lang="en-US" smtClean="0"/>
              <a:t>Drag picture to placeholder or click icon to add</a:t>
            </a:r>
            <a:endParaRPr lang="en-US" dirty="0"/>
          </a:p>
        </p:txBody>
      </p:sp>
    </p:spTree>
    <p:extLst>
      <p:ext uri="{BB962C8B-B14F-4D97-AF65-F5344CB8AC3E}">
        <p14:creationId xmlns:p14="http://schemas.microsoft.com/office/powerpoint/2010/main" val="230250567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8"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6789" y="114936"/>
            <a:ext cx="8205304" cy="85725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40592" y="1009332"/>
            <a:ext cx="8205304" cy="3553926"/>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311777"/>
      </p:ext>
    </p:extLst>
  </p:cSld>
  <p:clrMap bg1="lt1" tx1="dk1" bg2="lt2" tx2="dk2" accent1="accent1" accent2="accent2" accent3="accent3" accent4="accent4" accent5="accent5" accent6="accent6" hlink="hlink" folHlink="folHlink"/>
  <p:sldLayoutIdLst>
    <p:sldLayoutId id="2147483675" r:id="rId1"/>
    <p:sldLayoutId id="2147483695" r:id="rId2"/>
    <p:sldLayoutId id="2147483676" r:id="rId3"/>
    <p:sldLayoutId id="2147483692" r:id="rId4"/>
    <p:sldLayoutId id="2147483677" r:id="rId5"/>
    <p:sldLayoutId id="2147483678" r:id="rId6"/>
    <p:sldLayoutId id="2147483679" r:id="rId7"/>
    <p:sldLayoutId id="2147483689" r:id="rId8"/>
    <p:sldLayoutId id="2147483690" r:id="rId9"/>
    <p:sldLayoutId id="2147483691" r:id="rId10"/>
    <p:sldLayoutId id="2147483680" r:id="rId11"/>
    <p:sldLayoutId id="2147483686" r:id="rId12"/>
    <p:sldLayoutId id="2147483681" r:id="rId13"/>
    <p:sldLayoutId id="2147483687" r:id="rId14"/>
    <p:sldLayoutId id="2147483693" r:id="rId15"/>
    <p:sldLayoutId id="2147483694" r:id="rId16"/>
  </p:sldLayoutIdLst>
  <p:txStyles>
    <p:titleStyle>
      <a:lvl1pPr algn="l" defTabSz="457200" rtl="0" eaLnBrk="1" latinLnBrk="0" hangingPunct="1">
        <a:spcBef>
          <a:spcPct val="0"/>
        </a:spcBef>
        <a:buNone/>
        <a:defRPr sz="2800" b="1" i="0" kern="1200">
          <a:solidFill>
            <a:schemeClr val="tx1"/>
          </a:solidFill>
          <a:latin typeface="Arial"/>
          <a:ea typeface="+mj-ea"/>
          <a:cs typeface="Arial"/>
        </a:defRPr>
      </a:lvl1pPr>
    </p:titleStyle>
    <p:body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12factor.net/"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0.emf"/><Relationship Id="rId5" Type="http://schemas.openxmlformats.org/officeDocument/2006/relationships/image" Target="../media/image11.emf"/><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4" Type="http://schemas.openxmlformats.org/officeDocument/2006/relationships/image" Target="../media/image13.emf"/><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4.emf"/><Relationship Id="rId4" Type="http://schemas.openxmlformats.org/officeDocument/2006/relationships/image" Target="../media/image15.emf"/><Relationship Id="rId5" Type="http://schemas.openxmlformats.org/officeDocument/2006/relationships/image" Target="../media/image16.emf"/><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0.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1.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22.emf"/></Relationships>
</file>

<file path=ppt/slides/_rels/slide22.xml.rels><?xml version="1.0" encoding="UTF-8" standalone="yes"?>
<Relationships xmlns="http://schemas.openxmlformats.org/package/2006/relationships"><Relationship Id="rId3" Type="http://schemas.openxmlformats.org/officeDocument/2006/relationships/image" Target="../media/image23.emf"/><Relationship Id="rId4" Type="http://schemas.openxmlformats.org/officeDocument/2006/relationships/image" Target="../media/image11.emf"/><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 Id="rId3" Type="http://schemas.openxmlformats.org/officeDocument/2006/relationships/image" Target="../media/image24.tiff"/></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9.emf"/><Relationship Id="rId5" Type="http://schemas.openxmlformats.org/officeDocument/2006/relationships/image" Target="../media/image16.emf"/><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image" Target="../media/image30.tiff"/><Relationship Id="rId4" Type="http://schemas.openxmlformats.org/officeDocument/2006/relationships/image" Target="../media/image29.emf"/><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31.png"/><Relationship Id="rId1" Type="http://schemas.openxmlformats.org/officeDocument/2006/relationships/slideLayout" Target="../slideLayouts/slideLayout1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image" Target="../media/image32.png"/></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33.png"/><Relationship Id="rId1" Type="http://schemas.openxmlformats.org/officeDocument/2006/relationships/slideLayout" Target="../slideLayouts/slideLayout1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s://github.com/remind101/conveyor"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789" y="1171162"/>
            <a:ext cx="8205304" cy="545741"/>
          </a:xfrm>
        </p:spPr>
        <p:txBody>
          <a:bodyPr/>
          <a:lstStyle/>
          <a:p>
            <a:pPr algn="ctr"/>
            <a:r>
              <a:rPr lang="en-US" dirty="0" err="1" smtClean="0"/>
              <a:t>Docker</a:t>
            </a:r>
            <a:r>
              <a:rPr lang="en-US" dirty="0" smtClean="0"/>
              <a:t> &amp; ECS in Production</a:t>
            </a:r>
            <a:endParaRPr lang="en-US" dirty="0"/>
          </a:p>
        </p:txBody>
      </p:sp>
      <p:sp>
        <p:nvSpPr>
          <p:cNvPr id="4" name="Content Placeholder 3"/>
          <p:cNvSpPr>
            <a:spLocks noGrp="1"/>
          </p:cNvSpPr>
          <p:nvPr>
            <p:ph idx="1"/>
          </p:nvPr>
        </p:nvSpPr>
        <p:spPr>
          <a:xfrm>
            <a:off x="336789" y="1716903"/>
            <a:ext cx="8205304" cy="558211"/>
          </a:xfrm>
        </p:spPr>
        <p:txBody>
          <a:bodyPr/>
          <a:lstStyle/>
          <a:p>
            <a:r>
              <a:rPr lang="en-US" dirty="0"/>
              <a:t>How We Migrated Our Infrastructure from </a:t>
            </a:r>
            <a:r>
              <a:rPr lang="en-US" dirty="0" err="1"/>
              <a:t>Heroku</a:t>
            </a:r>
            <a:r>
              <a:rPr lang="en-US" dirty="0"/>
              <a:t> to AWS</a:t>
            </a:r>
          </a:p>
          <a:p>
            <a:pPr algn="ctr"/>
            <a:endParaRPr lang="en-US" dirty="0"/>
          </a:p>
        </p:txBody>
      </p:sp>
      <p:sp>
        <p:nvSpPr>
          <p:cNvPr id="6" name="TextBox 5"/>
          <p:cNvSpPr txBox="1"/>
          <p:nvPr/>
        </p:nvSpPr>
        <p:spPr>
          <a:xfrm>
            <a:off x="1865659" y="3211285"/>
            <a:ext cx="5147563" cy="646331"/>
          </a:xfrm>
          <a:prstGeom prst="rect">
            <a:avLst/>
          </a:prstGeom>
          <a:noFill/>
        </p:spPr>
        <p:txBody>
          <a:bodyPr wrap="none" rtlCol="0">
            <a:spAutoFit/>
          </a:bodyPr>
          <a:lstStyle/>
          <a:p>
            <a:r>
              <a:rPr lang="en-US" dirty="0"/>
              <a:t>Michael Barrett, Ben Marini, Ben </a:t>
            </a:r>
            <a:r>
              <a:rPr lang="en-US" dirty="0" err="1"/>
              <a:t>Guillet</a:t>
            </a:r>
            <a:r>
              <a:rPr lang="en-US" dirty="0"/>
              <a:t>, Remind</a:t>
            </a:r>
          </a:p>
          <a:p>
            <a:endParaRPr lang="en-US" dirty="0"/>
          </a:p>
        </p:txBody>
      </p:sp>
    </p:spTree>
    <p:extLst>
      <p:ext uri="{BB962C8B-B14F-4D97-AF65-F5344CB8AC3E}">
        <p14:creationId xmlns:p14="http://schemas.microsoft.com/office/powerpoint/2010/main" val="5899065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Building an Empire</a:t>
            </a:r>
            <a:endParaRPr lang="en-US" dirty="0"/>
          </a:p>
        </p:txBody>
      </p:sp>
    </p:spTree>
    <p:extLst>
      <p:ext uri="{BB962C8B-B14F-4D97-AF65-F5344CB8AC3E}">
        <p14:creationId xmlns:p14="http://schemas.microsoft.com/office/powerpoint/2010/main" val="20050603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Goals</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Easy to operate</a:t>
            </a:r>
          </a:p>
          <a:p>
            <a:pPr marL="342900" indent="-342900">
              <a:buFont typeface="Arial" charset="0"/>
              <a:buChar char="•"/>
            </a:pPr>
            <a:r>
              <a:rPr lang="en-US" dirty="0" smtClean="0"/>
              <a:t>Open Source</a:t>
            </a:r>
          </a:p>
          <a:p>
            <a:pPr marL="342900" indent="-342900">
              <a:buFont typeface="Arial" charset="0"/>
              <a:buChar char="•"/>
            </a:pPr>
            <a:r>
              <a:rPr lang="en-US" dirty="0" smtClean="0"/>
              <a:t>Support 12 factor stateless apps (</a:t>
            </a:r>
            <a:r>
              <a:rPr lang="en-US" dirty="0" smtClean="0">
                <a:hlinkClick r:id="rId3"/>
              </a:rPr>
              <a:t>12factor.net</a:t>
            </a:r>
            <a:r>
              <a:rPr lang="en-US" dirty="0" smtClean="0"/>
              <a:t>)</a:t>
            </a:r>
          </a:p>
          <a:p>
            <a:pPr marL="342900" indent="-342900">
              <a:buFont typeface="Arial" charset="0"/>
              <a:buChar char="•"/>
            </a:pPr>
            <a:r>
              <a:rPr lang="en-US" dirty="0" smtClean="0"/>
              <a:t>Swappable scheduling interface</a:t>
            </a:r>
          </a:p>
          <a:p>
            <a:pPr marL="342900" indent="-342900">
              <a:buFont typeface="Arial" charset="0"/>
              <a:buChar char="•"/>
            </a:pPr>
            <a:r>
              <a:rPr lang="en-US" dirty="0" smtClean="0"/>
              <a:t>Stability!</a:t>
            </a:r>
          </a:p>
          <a:p>
            <a:pPr marL="342900" indent="-342900">
              <a:buFont typeface="Arial" charset="0"/>
              <a:buChar char="•"/>
            </a:pPr>
            <a:r>
              <a:rPr lang="en-US" dirty="0" err="1" smtClean="0"/>
              <a:t>Docker</a:t>
            </a:r>
            <a:r>
              <a:rPr lang="en-US" dirty="0" smtClean="0"/>
              <a:t> images as a unit of deployment</a:t>
            </a:r>
            <a:endParaRPr lang="en-US" dirty="0"/>
          </a:p>
        </p:txBody>
      </p:sp>
    </p:spTree>
    <p:extLst>
      <p:ext uri="{BB962C8B-B14F-4D97-AF65-F5344CB8AC3E}">
        <p14:creationId xmlns:p14="http://schemas.microsoft.com/office/powerpoint/2010/main" val="9045265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Empire</a:t>
            </a:r>
            <a:endParaRPr lang="en-US" dirty="0"/>
          </a:p>
        </p:txBody>
      </p:sp>
      <p:sp>
        <p:nvSpPr>
          <p:cNvPr id="3" name="Content Placeholder 2"/>
          <p:cNvSpPr>
            <a:spLocks noGrp="1"/>
          </p:cNvSpPr>
          <p:nvPr>
            <p:ph sz="half" idx="1"/>
          </p:nvPr>
        </p:nvSpPr>
        <p:spPr/>
        <p:txBody>
          <a:bodyPr/>
          <a:lstStyle/>
          <a:p>
            <a:pPr algn="ctr"/>
            <a:r>
              <a:rPr lang="en-US" b="1" dirty="0" smtClean="0"/>
              <a:t>Scheduler</a:t>
            </a:r>
            <a:endParaRPr lang="en-US" b="1" dirty="0"/>
          </a:p>
        </p:txBody>
      </p:sp>
      <p:sp>
        <p:nvSpPr>
          <p:cNvPr id="4" name="Content Placeholder 3"/>
          <p:cNvSpPr>
            <a:spLocks noGrp="1"/>
          </p:cNvSpPr>
          <p:nvPr>
            <p:ph sz="half" idx="10"/>
          </p:nvPr>
        </p:nvSpPr>
        <p:spPr/>
        <p:txBody>
          <a:bodyPr/>
          <a:lstStyle/>
          <a:p>
            <a:pPr algn="ctr"/>
            <a:r>
              <a:rPr lang="en-US" b="1" dirty="0" smtClean="0"/>
              <a:t>Router</a:t>
            </a:r>
            <a:endParaRPr lang="en-US" b="1" dirty="0"/>
          </a:p>
        </p:txBody>
      </p:sp>
      <p:sp>
        <p:nvSpPr>
          <p:cNvPr id="5" name="Content Placeholder 4"/>
          <p:cNvSpPr>
            <a:spLocks noGrp="1"/>
          </p:cNvSpPr>
          <p:nvPr>
            <p:ph sz="half" idx="11"/>
          </p:nvPr>
        </p:nvSpPr>
        <p:spPr/>
        <p:txBody>
          <a:bodyPr/>
          <a:lstStyle/>
          <a:p>
            <a:pPr algn="ctr"/>
            <a:r>
              <a:rPr lang="en-US" b="1" dirty="0" smtClean="0"/>
              <a:t>Controller</a:t>
            </a:r>
            <a:endParaRPr lang="en-US" b="1" dirty="0"/>
          </a:p>
        </p:txBody>
      </p:sp>
      <p:pic>
        <p:nvPicPr>
          <p:cNvPr id="13" name="Picture 12"/>
          <p:cNvPicPr>
            <a:picLocks noChangeAspect="1"/>
          </p:cNvPicPr>
          <p:nvPr/>
        </p:nvPicPr>
        <p:blipFill>
          <a:blip r:embed="rId3"/>
          <a:stretch>
            <a:fillRect/>
          </a:stretch>
        </p:blipFill>
        <p:spPr>
          <a:xfrm>
            <a:off x="757115" y="2069006"/>
            <a:ext cx="1605086" cy="1728553"/>
          </a:xfrm>
          <a:prstGeom prst="rect">
            <a:avLst/>
          </a:prstGeom>
        </p:spPr>
      </p:pic>
      <p:pic>
        <p:nvPicPr>
          <p:cNvPr id="14" name="Picture 13"/>
          <p:cNvPicPr>
            <a:picLocks noChangeAspect="1"/>
          </p:cNvPicPr>
          <p:nvPr/>
        </p:nvPicPr>
        <p:blipFill>
          <a:blip r:embed="rId4"/>
          <a:stretch>
            <a:fillRect/>
          </a:stretch>
        </p:blipFill>
        <p:spPr>
          <a:xfrm>
            <a:off x="3592617" y="2069006"/>
            <a:ext cx="1717797" cy="1717797"/>
          </a:xfrm>
          <a:prstGeom prst="rect">
            <a:avLst/>
          </a:prstGeom>
        </p:spPr>
      </p:pic>
      <p:pic>
        <p:nvPicPr>
          <p:cNvPr id="15" name="Picture 14"/>
          <p:cNvPicPr>
            <a:picLocks noChangeAspect="1"/>
          </p:cNvPicPr>
          <p:nvPr/>
        </p:nvPicPr>
        <p:blipFill>
          <a:blip r:embed="rId5"/>
          <a:stretch>
            <a:fillRect/>
          </a:stretch>
        </p:blipFill>
        <p:spPr>
          <a:xfrm>
            <a:off x="6487982" y="2069006"/>
            <a:ext cx="1717797" cy="1717797"/>
          </a:xfrm>
          <a:prstGeom prst="rect">
            <a:avLst/>
          </a:prstGeom>
        </p:spPr>
      </p:pic>
    </p:spTree>
    <p:extLst>
      <p:ext uri="{BB962C8B-B14F-4D97-AF65-F5344CB8AC3E}">
        <p14:creationId xmlns:p14="http://schemas.microsoft.com/office/powerpoint/2010/main" val="6035895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Scheduler :: Cluster Management</a:t>
            </a:r>
            <a:endParaRPr lang="en-US" dirty="0"/>
          </a:p>
        </p:txBody>
      </p:sp>
      <p:cxnSp>
        <p:nvCxnSpPr>
          <p:cNvPr id="8" name="Straight Arrow Connector 7"/>
          <p:cNvCxnSpPr/>
          <p:nvPr/>
        </p:nvCxnSpPr>
        <p:spPr>
          <a:xfrm>
            <a:off x="1947931" y="2818720"/>
            <a:ext cx="132569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a:off x="5741322" y="2818720"/>
            <a:ext cx="153419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1" name="TextBox 10"/>
          <p:cNvSpPr txBox="1"/>
          <p:nvPr/>
        </p:nvSpPr>
        <p:spPr>
          <a:xfrm>
            <a:off x="2351315" y="2482269"/>
            <a:ext cx="607859" cy="369332"/>
          </a:xfrm>
          <a:prstGeom prst="rect">
            <a:avLst/>
          </a:prstGeom>
          <a:noFill/>
        </p:spPr>
        <p:txBody>
          <a:bodyPr wrap="none" rtlCol="0">
            <a:spAutoFit/>
          </a:bodyPr>
          <a:lstStyle/>
          <a:p>
            <a:r>
              <a:rPr lang="en-US" dirty="0" smtClean="0"/>
              <a:t>Join</a:t>
            </a:r>
            <a:endParaRPr lang="en-US" dirty="0"/>
          </a:p>
        </p:txBody>
      </p:sp>
      <p:sp>
        <p:nvSpPr>
          <p:cNvPr id="15" name="TextBox 14"/>
          <p:cNvSpPr txBox="1"/>
          <p:nvPr/>
        </p:nvSpPr>
        <p:spPr>
          <a:xfrm>
            <a:off x="6093590" y="2482269"/>
            <a:ext cx="813043" cy="369332"/>
          </a:xfrm>
          <a:prstGeom prst="rect">
            <a:avLst/>
          </a:prstGeom>
          <a:noFill/>
        </p:spPr>
        <p:txBody>
          <a:bodyPr wrap="none" rtlCol="0">
            <a:spAutoFit/>
          </a:bodyPr>
          <a:lstStyle/>
          <a:p>
            <a:r>
              <a:rPr lang="en-US" smtClean="0"/>
              <a:t>Leave</a:t>
            </a:r>
            <a:endParaRPr lang="en-US" dirty="0"/>
          </a:p>
        </p:txBody>
      </p:sp>
      <p:pic>
        <p:nvPicPr>
          <p:cNvPr id="3" name="Picture 2"/>
          <p:cNvPicPr>
            <a:picLocks noChangeAspect="1"/>
          </p:cNvPicPr>
          <p:nvPr/>
        </p:nvPicPr>
        <p:blipFill>
          <a:blip r:embed="rId3"/>
          <a:stretch>
            <a:fillRect/>
          </a:stretch>
        </p:blipFill>
        <p:spPr>
          <a:xfrm>
            <a:off x="3273628" y="1643517"/>
            <a:ext cx="2327503" cy="2405738"/>
          </a:xfrm>
          <a:prstGeom prst="rect">
            <a:avLst/>
          </a:prstGeom>
        </p:spPr>
      </p:pic>
      <p:pic>
        <p:nvPicPr>
          <p:cNvPr id="4" name="Picture 3"/>
          <p:cNvPicPr>
            <a:picLocks noChangeAspect="1"/>
          </p:cNvPicPr>
          <p:nvPr/>
        </p:nvPicPr>
        <p:blipFill>
          <a:blip r:embed="rId4"/>
          <a:stretch>
            <a:fillRect/>
          </a:stretch>
        </p:blipFill>
        <p:spPr>
          <a:xfrm>
            <a:off x="600367" y="2199301"/>
            <a:ext cx="1143000" cy="990600"/>
          </a:xfrm>
          <a:prstGeom prst="rect">
            <a:avLst/>
          </a:prstGeom>
        </p:spPr>
      </p:pic>
      <p:pic>
        <p:nvPicPr>
          <p:cNvPr id="14" name="Picture 13"/>
          <p:cNvPicPr>
            <a:picLocks noChangeAspect="1"/>
          </p:cNvPicPr>
          <p:nvPr/>
        </p:nvPicPr>
        <p:blipFill>
          <a:blip r:embed="rId4"/>
          <a:stretch>
            <a:fillRect/>
          </a:stretch>
        </p:blipFill>
        <p:spPr>
          <a:xfrm>
            <a:off x="7399093" y="2199301"/>
            <a:ext cx="1143000" cy="990600"/>
          </a:xfrm>
          <a:prstGeom prst="rect">
            <a:avLst/>
          </a:prstGeom>
        </p:spPr>
      </p:pic>
    </p:spTree>
    <p:extLst>
      <p:ext uri="{BB962C8B-B14F-4D97-AF65-F5344CB8AC3E}">
        <p14:creationId xmlns:p14="http://schemas.microsoft.com/office/powerpoint/2010/main" val="10116639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Scheduler :: Task Placement</a:t>
            </a:r>
            <a:endParaRPr lang="en-US" dirty="0"/>
          </a:p>
        </p:txBody>
      </p:sp>
      <p:cxnSp>
        <p:nvCxnSpPr>
          <p:cNvPr id="10" name="Straight Arrow Connector 9"/>
          <p:cNvCxnSpPr/>
          <p:nvPr/>
        </p:nvCxnSpPr>
        <p:spPr>
          <a:xfrm>
            <a:off x="2459035" y="2827178"/>
            <a:ext cx="119096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a:off x="5047356" y="2827178"/>
            <a:ext cx="119197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2446693" y="2361883"/>
            <a:ext cx="1172117" cy="369332"/>
          </a:xfrm>
          <a:prstGeom prst="rect">
            <a:avLst/>
          </a:prstGeom>
          <a:noFill/>
        </p:spPr>
        <p:txBody>
          <a:bodyPr wrap="none" rtlCol="0">
            <a:spAutoFit/>
          </a:bodyPr>
          <a:lstStyle/>
          <a:p>
            <a:pPr algn="ctr"/>
            <a:r>
              <a:rPr lang="en-US" dirty="0" smtClean="0"/>
              <a:t>Find Host</a:t>
            </a:r>
            <a:endParaRPr lang="en-US" dirty="0"/>
          </a:p>
        </p:txBody>
      </p:sp>
      <p:sp>
        <p:nvSpPr>
          <p:cNvPr id="19" name="TextBox 18"/>
          <p:cNvSpPr txBox="1"/>
          <p:nvPr/>
        </p:nvSpPr>
        <p:spPr>
          <a:xfrm>
            <a:off x="5112670" y="2361883"/>
            <a:ext cx="1043877" cy="369332"/>
          </a:xfrm>
          <a:prstGeom prst="rect">
            <a:avLst/>
          </a:prstGeom>
          <a:noFill/>
        </p:spPr>
        <p:txBody>
          <a:bodyPr wrap="none" rtlCol="0">
            <a:spAutoFit/>
          </a:bodyPr>
          <a:lstStyle/>
          <a:p>
            <a:pPr algn="ctr"/>
            <a:r>
              <a:rPr lang="en-US" dirty="0" smtClean="0"/>
              <a:t>Run Job</a:t>
            </a:r>
            <a:endParaRPr lang="en-US" dirty="0"/>
          </a:p>
        </p:txBody>
      </p:sp>
      <p:sp>
        <p:nvSpPr>
          <p:cNvPr id="21" name="TextBox 20"/>
          <p:cNvSpPr txBox="1"/>
          <p:nvPr/>
        </p:nvSpPr>
        <p:spPr>
          <a:xfrm>
            <a:off x="3833896" y="3573627"/>
            <a:ext cx="1018227" cy="646331"/>
          </a:xfrm>
          <a:prstGeom prst="rect">
            <a:avLst/>
          </a:prstGeom>
          <a:noFill/>
        </p:spPr>
        <p:txBody>
          <a:bodyPr wrap="none" rtlCol="0">
            <a:spAutoFit/>
          </a:bodyPr>
          <a:lstStyle/>
          <a:p>
            <a:pPr algn="ctr"/>
            <a:r>
              <a:rPr lang="en-US" dirty="0" smtClean="0"/>
              <a:t>CPU/</a:t>
            </a:r>
          </a:p>
          <a:p>
            <a:pPr algn="ctr"/>
            <a:r>
              <a:rPr lang="en-US" dirty="0" smtClean="0"/>
              <a:t>Memory</a:t>
            </a:r>
            <a:endParaRPr lang="en-US" dirty="0"/>
          </a:p>
        </p:txBody>
      </p:sp>
      <p:sp>
        <p:nvSpPr>
          <p:cNvPr id="6" name="TextBox 5"/>
          <p:cNvSpPr txBox="1"/>
          <p:nvPr/>
        </p:nvSpPr>
        <p:spPr>
          <a:xfrm>
            <a:off x="1274095" y="3573627"/>
            <a:ext cx="1184940" cy="369332"/>
          </a:xfrm>
          <a:prstGeom prst="rect">
            <a:avLst/>
          </a:prstGeom>
          <a:noFill/>
        </p:spPr>
        <p:txBody>
          <a:bodyPr wrap="none" rtlCol="0">
            <a:spAutoFit/>
          </a:bodyPr>
          <a:lstStyle/>
          <a:p>
            <a:r>
              <a:rPr lang="en-US" smtClean="0"/>
              <a:t>Container</a:t>
            </a:r>
            <a:endParaRPr lang="en-US"/>
          </a:p>
        </p:txBody>
      </p:sp>
      <p:sp>
        <p:nvSpPr>
          <p:cNvPr id="7" name="TextBox 6"/>
          <p:cNvSpPr txBox="1"/>
          <p:nvPr/>
        </p:nvSpPr>
        <p:spPr>
          <a:xfrm>
            <a:off x="6756559" y="3573627"/>
            <a:ext cx="915635" cy="369332"/>
          </a:xfrm>
          <a:prstGeom prst="rect">
            <a:avLst/>
          </a:prstGeom>
          <a:noFill/>
        </p:spPr>
        <p:txBody>
          <a:bodyPr wrap="none" rtlCol="0">
            <a:spAutoFit/>
          </a:bodyPr>
          <a:lstStyle/>
          <a:p>
            <a:r>
              <a:rPr lang="en-US" dirty="0" smtClean="0"/>
              <a:t>Cluster</a:t>
            </a:r>
            <a:endParaRPr lang="en-US" dirty="0"/>
          </a:p>
        </p:txBody>
      </p:sp>
      <p:pic>
        <p:nvPicPr>
          <p:cNvPr id="8" name="Picture 7"/>
          <p:cNvPicPr>
            <a:picLocks noChangeAspect="1"/>
          </p:cNvPicPr>
          <p:nvPr/>
        </p:nvPicPr>
        <p:blipFill>
          <a:blip r:embed="rId3"/>
          <a:stretch>
            <a:fillRect/>
          </a:stretch>
        </p:blipFill>
        <p:spPr>
          <a:xfrm>
            <a:off x="1447289" y="2308554"/>
            <a:ext cx="813869" cy="877082"/>
          </a:xfrm>
          <a:prstGeom prst="rect">
            <a:avLst/>
          </a:prstGeom>
        </p:spPr>
      </p:pic>
      <p:pic>
        <p:nvPicPr>
          <p:cNvPr id="11" name="Picture 10"/>
          <p:cNvPicPr>
            <a:picLocks noChangeAspect="1"/>
          </p:cNvPicPr>
          <p:nvPr/>
        </p:nvPicPr>
        <p:blipFill>
          <a:blip r:embed="rId4"/>
          <a:stretch>
            <a:fillRect/>
          </a:stretch>
        </p:blipFill>
        <p:spPr>
          <a:xfrm>
            <a:off x="3728679" y="2406983"/>
            <a:ext cx="1228663" cy="864179"/>
          </a:xfrm>
          <a:prstGeom prst="rect">
            <a:avLst/>
          </a:prstGeom>
        </p:spPr>
      </p:pic>
      <p:pic>
        <p:nvPicPr>
          <p:cNvPr id="12" name="Picture 11"/>
          <p:cNvPicPr>
            <a:picLocks noChangeAspect="1"/>
          </p:cNvPicPr>
          <p:nvPr/>
        </p:nvPicPr>
        <p:blipFill>
          <a:blip r:embed="rId5"/>
          <a:stretch>
            <a:fillRect/>
          </a:stretch>
        </p:blipFill>
        <p:spPr>
          <a:xfrm>
            <a:off x="6239328" y="1754091"/>
            <a:ext cx="1760364" cy="1819536"/>
          </a:xfrm>
          <a:prstGeom prst="rect">
            <a:avLst/>
          </a:prstGeom>
        </p:spPr>
      </p:pic>
    </p:spTree>
    <p:extLst>
      <p:ext uri="{BB962C8B-B14F-4D97-AF65-F5344CB8AC3E}">
        <p14:creationId xmlns:p14="http://schemas.microsoft.com/office/powerpoint/2010/main" val="12219381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Empire :: V1</a:t>
            </a:r>
            <a:endParaRPr lang="en-US" dirty="0"/>
          </a:p>
        </p:txBody>
      </p:sp>
      <p:sp>
        <p:nvSpPr>
          <p:cNvPr id="3" name="Content Placeholder 2"/>
          <p:cNvSpPr>
            <a:spLocks noGrp="1"/>
          </p:cNvSpPr>
          <p:nvPr>
            <p:ph sz="half" idx="1"/>
          </p:nvPr>
        </p:nvSpPr>
        <p:spPr/>
        <p:txBody>
          <a:bodyPr/>
          <a:lstStyle/>
          <a:p>
            <a:pPr algn="ctr"/>
            <a:r>
              <a:rPr lang="en-US" b="1" dirty="0" smtClean="0"/>
              <a:t>Scheduler</a:t>
            </a:r>
            <a:endParaRPr lang="en-US" b="1" dirty="0"/>
          </a:p>
        </p:txBody>
      </p:sp>
      <p:sp>
        <p:nvSpPr>
          <p:cNvPr id="4" name="Content Placeholder 3"/>
          <p:cNvSpPr>
            <a:spLocks noGrp="1"/>
          </p:cNvSpPr>
          <p:nvPr>
            <p:ph sz="half" idx="10"/>
          </p:nvPr>
        </p:nvSpPr>
        <p:spPr/>
        <p:txBody>
          <a:bodyPr/>
          <a:lstStyle/>
          <a:p>
            <a:pPr algn="ctr"/>
            <a:r>
              <a:rPr lang="en-US" b="1" dirty="0" smtClean="0"/>
              <a:t>Router</a:t>
            </a:r>
            <a:endParaRPr lang="en-US" b="1" dirty="0"/>
          </a:p>
        </p:txBody>
      </p:sp>
      <p:sp>
        <p:nvSpPr>
          <p:cNvPr id="5" name="Content Placeholder 4"/>
          <p:cNvSpPr>
            <a:spLocks noGrp="1"/>
          </p:cNvSpPr>
          <p:nvPr>
            <p:ph sz="half" idx="11"/>
          </p:nvPr>
        </p:nvSpPr>
        <p:spPr/>
        <p:txBody>
          <a:bodyPr/>
          <a:lstStyle/>
          <a:p>
            <a:pPr algn="ctr"/>
            <a:r>
              <a:rPr lang="en-US" b="1" dirty="0" smtClean="0"/>
              <a:t>Controller</a:t>
            </a:r>
            <a:endParaRPr lang="en-US" b="1"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631" y="2332653"/>
            <a:ext cx="865203" cy="1119674"/>
          </a:xfrm>
          <a:prstGeom prst="rect">
            <a:avLst/>
          </a:prstGeom>
        </p:spPr>
      </p:pic>
      <p:sp>
        <p:nvSpPr>
          <p:cNvPr id="10" name="TextBox 9"/>
          <p:cNvSpPr txBox="1"/>
          <p:nvPr/>
        </p:nvSpPr>
        <p:spPr>
          <a:xfrm>
            <a:off x="1558834" y="2612571"/>
            <a:ext cx="896399" cy="369332"/>
          </a:xfrm>
          <a:prstGeom prst="rect">
            <a:avLst/>
          </a:prstGeom>
          <a:noFill/>
        </p:spPr>
        <p:txBody>
          <a:bodyPr wrap="none" rtlCol="0">
            <a:spAutoFit/>
          </a:bodyPr>
          <a:lstStyle/>
          <a:p>
            <a:r>
              <a:rPr lang="en-US" dirty="0" smtClean="0"/>
              <a:t>+ Fleet</a:t>
            </a:r>
            <a:endParaRPr lang="en-US" dirty="0"/>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6989" y="2602676"/>
            <a:ext cx="1304903" cy="275253"/>
          </a:xfrm>
          <a:prstGeom prst="rect">
            <a:avLst/>
          </a:prstGeom>
        </p:spPr>
      </p:pic>
      <p:sp>
        <p:nvSpPr>
          <p:cNvPr id="12" name="TextBox 11"/>
          <p:cNvSpPr txBox="1"/>
          <p:nvPr/>
        </p:nvSpPr>
        <p:spPr>
          <a:xfrm>
            <a:off x="3064704" y="2953911"/>
            <a:ext cx="2749471" cy="369332"/>
          </a:xfrm>
          <a:prstGeom prst="rect">
            <a:avLst/>
          </a:prstGeom>
          <a:noFill/>
        </p:spPr>
        <p:txBody>
          <a:bodyPr wrap="none" rtlCol="0">
            <a:spAutoFit/>
          </a:bodyPr>
          <a:lstStyle/>
          <a:p>
            <a:r>
              <a:rPr lang="en-US" dirty="0" err="1"/>
              <a:t>e</a:t>
            </a:r>
            <a:r>
              <a:rPr lang="en-US" dirty="0" err="1" smtClean="0"/>
              <a:t>tcd</a:t>
            </a:r>
            <a:r>
              <a:rPr lang="en-US" dirty="0" smtClean="0"/>
              <a:t> + </a:t>
            </a:r>
            <a:r>
              <a:rPr lang="en-US" dirty="0" err="1" smtClean="0"/>
              <a:t>registrator</a:t>
            </a:r>
            <a:r>
              <a:rPr lang="en-US" dirty="0" smtClean="0"/>
              <a:t> + </a:t>
            </a:r>
            <a:r>
              <a:rPr lang="en-US" dirty="0" err="1" smtClean="0"/>
              <a:t>confd</a:t>
            </a:r>
            <a:endParaRPr lang="en-US" dirty="0"/>
          </a:p>
        </p:txBody>
      </p:sp>
      <p:sp>
        <p:nvSpPr>
          <p:cNvPr id="15" name="TextBox 14"/>
          <p:cNvSpPr txBox="1"/>
          <p:nvPr/>
        </p:nvSpPr>
        <p:spPr>
          <a:xfrm>
            <a:off x="6202863" y="2150906"/>
            <a:ext cx="2339230" cy="646331"/>
          </a:xfrm>
          <a:prstGeom prst="rect">
            <a:avLst/>
          </a:prstGeom>
          <a:noFill/>
        </p:spPr>
        <p:txBody>
          <a:bodyPr wrap="none" rtlCol="0">
            <a:spAutoFit/>
          </a:bodyPr>
          <a:lstStyle/>
          <a:p>
            <a:pPr algn="ctr"/>
            <a:r>
              <a:rPr lang="en-US" dirty="0" err="1" smtClean="0"/>
              <a:t>Heroku</a:t>
            </a:r>
            <a:r>
              <a:rPr lang="en-US" dirty="0" smtClean="0"/>
              <a:t> Platform API </a:t>
            </a:r>
          </a:p>
          <a:p>
            <a:pPr algn="ctr"/>
            <a:r>
              <a:rPr lang="en-US" dirty="0" smtClean="0"/>
              <a:t>Spec + </a:t>
            </a:r>
            <a:r>
              <a:rPr lang="en-US" dirty="0" err="1" smtClean="0"/>
              <a:t>hk</a:t>
            </a:r>
            <a:r>
              <a:rPr lang="en-US" dirty="0" smtClean="0"/>
              <a:t> CLI</a:t>
            </a:r>
            <a:endParaRPr lang="en-US" dirty="0"/>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96090" y="2698422"/>
            <a:ext cx="1552775" cy="1552775"/>
          </a:xfrm>
          <a:prstGeom prst="rect">
            <a:avLst/>
          </a:prstGeom>
        </p:spPr>
      </p:pic>
    </p:spTree>
    <p:extLst>
      <p:ext uri="{BB962C8B-B14F-4D97-AF65-F5344CB8AC3E}">
        <p14:creationId xmlns:p14="http://schemas.microsoft.com/office/powerpoint/2010/main" val="7210095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Container Service</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Container management service</a:t>
            </a:r>
            <a:endParaRPr lang="en-US" dirty="0" smtClean="0"/>
          </a:p>
          <a:p>
            <a:pPr marL="342900" indent="-342900">
              <a:buFont typeface="Arial" charset="0"/>
              <a:buChar char="•"/>
            </a:pPr>
            <a:r>
              <a:rPr lang="en-US" dirty="0" smtClean="0"/>
              <a:t>Supports </a:t>
            </a:r>
            <a:r>
              <a:rPr lang="en-US" dirty="0" err="1" smtClean="0"/>
              <a:t>Docker</a:t>
            </a:r>
            <a:r>
              <a:rPr lang="en-US" dirty="0" smtClean="0"/>
              <a:t> containers</a:t>
            </a:r>
            <a:endParaRPr lang="en-US" dirty="0" smtClean="0"/>
          </a:p>
          <a:p>
            <a:pPr marL="342900" indent="-342900">
              <a:buFont typeface="Arial" charset="0"/>
              <a:buChar char="•"/>
            </a:pPr>
            <a:r>
              <a:rPr lang="en-US" dirty="0" smtClean="0"/>
              <a:t>Handles cluster management</a:t>
            </a:r>
          </a:p>
          <a:p>
            <a:pPr marL="342900" indent="-342900">
              <a:buFont typeface="Arial" charset="0"/>
              <a:buChar char="•"/>
            </a:pPr>
            <a:r>
              <a:rPr lang="en-US" dirty="0" smtClean="0"/>
              <a:t>Handles task placement</a:t>
            </a:r>
            <a:endParaRPr lang="en-US" dirty="0" smtClean="0"/>
          </a:p>
          <a:p>
            <a:pPr marL="342900" indent="-342900">
              <a:buFont typeface="Arial" charset="0"/>
              <a:buChar char="•"/>
            </a:pPr>
            <a:r>
              <a:rPr lang="en-US" dirty="0" smtClean="0"/>
              <a:t>Handles routing through ELB integration</a:t>
            </a:r>
            <a:endParaRPr lang="en-US" dirty="0"/>
          </a:p>
        </p:txBody>
      </p:sp>
    </p:spTree>
    <p:extLst>
      <p:ext uri="{BB962C8B-B14F-4D97-AF65-F5344CB8AC3E}">
        <p14:creationId xmlns:p14="http://schemas.microsoft.com/office/powerpoint/2010/main" val="10139699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Container Service :: Resources</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Clusters</a:t>
            </a:r>
          </a:p>
          <a:p>
            <a:pPr marL="342900" indent="-342900">
              <a:buFont typeface="Arial" charset="0"/>
              <a:buChar char="•"/>
            </a:pPr>
            <a:r>
              <a:rPr lang="en-US" dirty="0" smtClean="0"/>
              <a:t>Services</a:t>
            </a:r>
            <a:endParaRPr lang="en-US" dirty="0" smtClean="0"/>
          </a:p>
          <a:p>
            <a:pPr marL="342900" indent="-342900">
              <a:buFont typeface="Arial" charset="0"/>
              <a:buChar char="•"/>
            </a:pPr>
            <a:r>
              <a:rPr lang="en-US" dirty="0" smtClean="0"/>
              <a:t>Task Definitions</a:t>
            </a:r>
          </a:p>
          <a:p>
            <a:pPr marL="342900" indent="-342900">
              <a:buFont typeface="Arial" charset="0"/>
              <a:buChar char="•"/>
            </a:pPr>
            <a:r>
              <a:rPr lang="en-US" dirty="0" smtClean="0"/>
              <a:t>Tasks</a:t>
            </a:r>
            <a:endParaRPr lang="en-US" dirty="0" smtClean="0"/>
          </a:p>
        </p:txBody>
      </p:sp>
      <p:pic>
        <p:nvPicPr>
          <p:cNvPr id="4" name="Picture 3"/>
          <p:cNvPicPr>
            <a:picLocks noChangeAspect="1"/>
          </p:cNvPicPr>
          <p:nvPr/>
        </p:nvPicPr>
        <p:blipFill>
          <a:blip r:embed="rId3"/>
          <a:stretch>
            <a:fillRect/>
          </a:stretch>
        </p:blipFill>
        <p:spPr>
          <a:xfrm>
            <a:off x="2933700" y="1009332"/>
            <a:ext cx="5867400" cy="3136900"/>
          </a:xfrm>
          <a:prstGeom prst="rect">
            <a:avLst/>
          </a:prstGeom>
        </p:spPr>
      </p:pic>
      <p:sp>
        <p:nvSpPr>
          <p:cNvPr id="5" name="TextBox 4"/>
          <p:cNvSpPr txBox="1"/>
          <p:nvPr/>
        </p:nvSpPr>
        <p:spPr>
          <a:xfrm>
            <a:off x="3418114" y="4146232"/>
            <a:ext cx="2327753" cy="338554"/>
          </a:xfrm>
          <a:prstGeom prst="rect">
            <a:avLst/>
          </a:prstGeom>
          <a:noFill/>
        </p:spPr>
        <p:txBody>
          <a:bodyPr wrap="none" rtlCol="0">
            <a:spAutoFit/>
          </a:bodyPr>
          <a:lstStyle/>
          <a:p>
            <a:r>
              <a:rPr lang="en-US" sz="1600" dirty="0" smtClean="0"/>
              <a:t>Tasks running in cluster</a:t>
            </a:r>
            <a:endParaRPr lang="en-US" sz="1600" dirty="0"/>
          </a:p>
        </p:txBody>
      </p:sp>
    </p:spTree>
    <p:extLst>
      <p:ext uri="{BB962C8B-B14F-4D97-AF65-F5344CB8AC3E}">
        <p14:creationId xmlns:p14="http://schemas.microsoft.com/office/powerpoint/2010/main" val="5577097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Empire </a:t>
            </a:r>
            <a:r>
              <a:rPr lang="en-US" dirty="0" smtClean="0"/>
              <a:t>:: Resources</a:t>
            </a:r>
            <a:endParaRPr lang="en-US" dirty="0"/>
          </a:p>
        </p:txBody>
      </p:sp>
      <p:pic>
        <p:nvPicPr>
          <p:cNvPr id="6" name="Picture 5"/>
          <p:cNvPicPr>
            <a:picLocks noChangeAspect="1"/>
          </p:cNvPicPr>
          <p:nvPr/>
        </p:nvPicPr>
        <p:blipFill>
          <a:blip r:embed="rId3"/>
          <a:stretch>
            <a:fillRect/>
          </a:stretch>
        </p:blipFill>
        <p:spPr>
          <a:xfrm>
            <a:off x="1054891" y="1584003"/>
            <a:ext cx="6769100" cy="3136900"/>
          </a:xfrm>
          <a:prstGeom prst="rect">
            <a:avLst/>
          </a:prstGeom>
        </p:spPr>
      </p:pic>
      <p:sp>
        <p:nvSpPr>
          <p:cNvPr id="8" name="TextBox 7"/>
          <p:cNvSpPr txBox="1"/>
          <p:nvPr/>
        </p:nvSpPr>
        <p:spPr>
          <a:xfrm>
            <a:off x="3026228" y="936563"/>
            <a:ext cx="1057149" cy="369332"/>
          </a:xfrm>
          <a:prstGeom prst="rect">
            <a:avLst/>
          </a:prstGeom>
          <a:noFill/>
        </p:spPr>
        <p:txBody>
          <a:bodyPr wrap="square" rtlCol="0">
            <a:spAutoFit/>
          </a:bodyPr>
          <a:lstStyle/>
          <a:p>
            <a:r>
              <a:rPr lang="en-US" b="1" dirty="0" smtClean="0"/>
              <a:t>Empire</a:t>
            </a:r>
            <a:endParaRPr lang="en-US" b="1" dirty="0"/>
          </a:p>
        </p:txBody>
      </p:sp>
      <p:sp>
        <p:nvSpPr>
          <p:cNvPr id="9" name="TextBox 8"/>
          <p:cNvSpPr txBox="1"/>
          <p:nvPr/>
        </p:nvSpPr>
        <p:spPr>
          <a:xfrm>
            <a:off x="5464629" y="938785"/>
            <a:ext cx="659155" cy="369332"/>
          </a:xfrm>
          <a:prstGeom prst="rect">
            <a:avLst/>
          </a:prstGeom>
          <a:noFill/>
        </p:spPr>
        <p:txBody>
          <a:bodyPr wrap="none" rtlCol="0">
            <a:spAutoFit/>
          </a:bodyPr>
          <a:lstStyle/>
          <a:p>
            <a:r>
              <a:rPr lang="en-US" b="1" dirty="0" smtClean="0"/>
              <a:t>ECS</a:t>
            </a:r>
            <a:endParaRPr lang="en-US" b="1" dirty="0"/>
          </a:p>
        </p:txBody>
      </p:sp>
    </p:spTree>
    <p:extLst>
      <p:ext uri="{BB962C8B-B14F-4D97-AF65-F5344CB8AC3E}">
        <p14:creationId xmlns:p14="http://schemas.microsoft.com/office/powerpoint/2010/main" val="15533212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Empire’s Scheduler Interface</a:t>
            </a:r>
            <a:endParaRPr lang="en-US" dirty="0"/>
          </a:p>
        </p:txBody>
      </p:sp>
      <p:sp>
        <p:nvSpPr>
          <p:cNvPr id="3" name="Content Placeholder 2"/>
          <p:cNvSpPr>
            <a:spLocks noGrp="1"/>
          </p:cNvSpPr>
          <p:nvPr>
            <p:ph idx="1"/>
          </p:nvPr>
        </p:nvSpPr>
        <p:spPr/>
        <p:txBody>
          <a:bodyPr/>
          <a:lstStyle/>
          <a:p>
            <a:r>
              <a:rPr lang="en-US" dirty="0">
                <a:solidFill>
                  <a:schemeClr val="tx2"/>
                </a:solidFill>
              </a:rPr>
              <a:t>t</a:t>
            </a:r>
            <a:r>
              <a:rPr lang="en-US" dirty="0" smtClean="0">
                <a:solidFill>
                  <a:schemeClr val="tx2"/>
                </a:solidFill>
              </a:rPr>
              <a:t>ype App []Process</a:t>
            </a:r>
          </a:p>
          <a:p>
            <a:endParaRPr lang="en-US" dirty="0" smtClean="0"/>
          </a:p>
          <a:p>
            <a:r>
              <a:rPr lang="en-US" dirty="0">
                <a:solidFill>
                  <a:schemeClr val="tx2"/>
                </a:solidFill>
              </a:rPr>
              <a:t>t</a:t>
            </a:r>
            <a:r>
              <a:rPr lang="en-US" dirty="0" smtClean="0">
                <a:solidFill>
                  <a:schemeClr val="tx2"/>
                </a:solidFill>
              </a:rPr>
              <a:t>ype Scheduler interface {</a:t>
            </a:r>
          </a:p>
          <a:p>
            <a:r>
              <a:rPr lang="en-US" dirty="0" smtClean="0"/>
              <a:t>	 Submit</a:t>
            </a:r>
            <a:r>
              <a:rPr lang="en-US" dirty="0" smtClean="0">
                <a:solidFill>
                  <a:schemeClr val="tx2"/>
                </a:solidFill>
              </a:rPr>
              <a:t>(App)</a:t>
            </a:r>
            <a:r>
              <a:rPr lang="en-US" dirty="0" smtClean="0"/>
              <a:t>            </a:t>
            </a:r>
            <a:r>
              <a:rPr lang="en-US" dirty="0" smtClean="0">
                <a:solidFill>
                  <a:schemeClr val="accent6"/>
                </a:solidFill>
              </a:rPr>
              <a:t>// Create/Update an app</a:t>
            </a:r>
          </a:p>
          <a:p>
            <a:r>
              <a:rPr lang="en-US" dirty="0" smtClean="0"/>
              <a:t>    </a:t>
            </a:r>
            <a:r>
              <a:rPr lang="en-US" dirty="0"/>
              <a:t>Remove</a:t>
            </a:r>
            <a:r>
              <a:rPr lang="en-US" dirty="0">
                <a:solidFill>
                  <a:schemeClr val="tx2"/>
                </a:solidFill>
              </a:rPr>
              <a:t>(App</a:t>
            </a:r>
            <a:r>
              <a:rPr lang="en-US" dirty="0" smtClean="0">
                <a:solidFill>
                  <a:schemeClr val="tx2"/>
                </a:solidFill>
              </a:rPr>
              <a:t>)</a:t>
            </a:r>
            <a:r>
              <a:rPr lang="en-US" dirty="0" smtClean="0"/>
              <a:t>            </a:t>
            </a:r>
            <a:r>
              <a:rPr lang="en-US" dirty="0" smtClean="0">
                <a:solidFill>
                  <a:schemeClr val="accent6"/>
                </a:solidFill>
              </a:rPr>
              <a:t>// Remove an app</a:t>
            </a:r>
          </a:p>
          <a:p>
            <a:r>
              <a:rPr lang="en-US" dirty="0" smtClean="0"/>
              <a:t>    Scale</a:t>
            </a:r>
            <a:r>
              <a:rPr lang="en-US" dirty="0" smtClean="0">
                <a:solidFill>
                  <a:schemeClr val="tx2"/>
                </a:solidFill>
              </a:rPr>
              <a:t>(App, Process)</a:t>
            </a:r>
            <a:r>
              <a:rPr lang="en-US" dirty="0" smtClean="0"/>
              <a:t>    </a:t>
            </a:r>
            <a:r>
              <a:rPr lang="en-US" dirty="0" smtClean="0">
                <a:solidFill>
                  <a:schemeClr val="accent6"/>
                </a:solidFill>
              </a:rPr>
              <a:t>// Scale out a process</a:t>
            </a:r>
            <a:endParaRPr lang="en-US" dirty="0" smtClean="0">
              <a:solidFill>
                <a:schemeClr val="accent6"/>
              </a:solidFill>
            </a:endParaRPr>
          </a:p>
          <a:p>
            <a:r>
              <a:rPr lang="en-US" dirty="0"/>
              <a:t> </a:t>
            </a:r>
            <a:r>
              <a:rPr lang="en-US" dirty="0" smtClean="0"/>
              <a:t>   Tasks</a:t>
            </a:r>
            <a:r>
              <a:rPr lang="en-US" dirty="0" smtClean="0">
                <a:solidFill>
                  <a:schemeClr val="tx2"/>
                </a:solidFill>
              </a:rPr>
              <a:t>(App</a:t>
            </a:r>
            <a:r>
              <a:rPr lang="en-US" dirty="0">
                <a:solidFill>
                  <a:schemeClr val="tx2"/>
                </a:solidFill>
              </a:rPr>
              <a:t>) </a:t>
            </a:r>
            <a:r>
              <a:rPr lang="en-US" dirty="0" smtClean="0">
                <a:solidFill>
                  <a:schemeClr val="tx2"/>
                </a:solidFill>
              </a:rPr>
              <a:t>[]</a:t>
            </a:r>
            <a:r>
              <a:rPr lang="en-US" dirty="0" smtClean="0">
                <a:solidFill>
                  <a:schemeClr val="tx2"/>
                </a:solidFill>
              </a:rPr>
              <a:t>Task</a:t>
            </a:r>
            <a:r>
              <a:rPr lang="en-US" dirty="0" smtClean="0"/>
              <a:t>      </a:t>
            </a:r>
            <a:r>
              <a:rPr lang="en-US" dirty="0" smtClean="0">
                <a:solidFill>
                  <a:schemeClr val="accent6"/>
                </a:solidFill>
              </a:rPr>
              <a:t>// List process state</a:t>
            </a:r>
            <a:endParaRPr lang="en-US" dirty="0" smtClean="0">
              <a:solidFill>
                <a:schemeClr val="accent6"/>
              </a:solidFill>
            </a:endParaRPr>
          </a:p>
          <a:p>
            <a:r>
              <a:rPr lang="en-US" dirty="0" smtClean="0">
                <a:solidFill>
                  <a:schemeClr val="tx2"/>
                </a:solidFill>
              </a:rPr>
              <a:t>}</a:t>
            </a:r>
            <a:endParaRPr lang="en-US" dirty="0">
              <a:solidFill>
                <a:schemeClr val="tx2"/>
              </a:solidFill>
            </a:endParaRPr>
          </a:p>
        </p:txBody>
      </p:sp>
    </p:spTree>
    <p:extLst>
      <p:ext uri="{BB962C8B-B14F-4D97-AF65-F5344CB8AC3E}">
        <p14:creationId xmlns:p14="http://schemas.microsoft.com/office/powerpoint/2010/main" val="2135493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Arial" charset="0"/>
              <a:buChar char="•"/>
            </a:pPr>
            <a:r>
              <a:rPr lang="en-US" dirty="0" smtClean="0"/>
              <a:t>A brief introduction about why we decided to build an internal platform at Remind, and the lessons we learned along the way</a:t>
            </a:r>
          </a:p>
          <a:p>
            <a:pPr marL="342900" indent="-342900">
              <a:buFont typeface="Arial" charset="0"/>
              <a:buChar char="•"/>
            </a:pPr>
            <a:r>
              <a:rPr lang="en-US" dirty="0" smtClean="0"/>
              <a:t>An introduction to the open source </a:t>
            </a:r>
            <a:r>
              <a:rPr lang="en-US" dirty="0" err="1" smtClean="0"/>
              <a:t>PaaS</a:t>
            </a:r>
            <a:r>
              <a:rPr lang="en-US" dirty="0" smtClean="0"/>
              <a:t> we built called Empire, and how we’re leveraging Amazon EC2 Container Service</a:t>
            </a:r>
          </a:p>
          <a:p>
            <a:pPr marL="342900" indent="-342900">
              <a:buFont typeface="Arial" charset="0"/>
              <a:buChar char="•"/>
            </a:pPr>
            <a:r>
              <a:rPr lang="en-US" dirty="0" smtClean="0"/>
              <a:t>Demo</a:t>
            </a:r>
          </a:p>
          <a:p>
            <a:pPr marL="342900" indent="-342900">
              <a:buFont typeface="Arial" charset="0"/>
              <a:buChar char="•"/>
            </a:pPr>
            <a:r>
              <a:rPr lang="en-US" dirty="0" smtClean="0"/>
              <a:t>Q&amp;A</a:t>
            </a:r>
          </a:p>
          <a:p>
            <a:pPr marL="342900" indent="-342900">
              <a:buFont typeface="Arial" charset="0"/>
              <a:buChar char="•"/>
            </a:pPr>
            <a:endParaRPr lang="en-US" dirty="0"/>
          </a:p>
        </p:txBody>
      </p:sp>
    </p:spTree>
    <p:extLst>
      <p:ext uri="{BB962C8B-B14F-4D97-AF65-F5344CB8AC3E}">
        <p14:creationId xmlns:p14="http://schemas.microsoft.com/office/powerpoint/2010/main" val="1671622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Scheduler Interface</a:t>
            </a:r>
            <a:endParaRPr lang="en-US" dirty="0"/>
          </a:p>
        </p:txBody>
      </p:sp>
      <p:sp>
        <p:nvSpPr>
          <p:cNvPr id="3" name="Content Placeholder 2"/>
          <p:cNvSpPr>
            <a:spLocks noGrp="1"/>
          </p:cNvSpPr>
          <p:nvPr>
            <p:ph sz="half" idx="2"/>
          </p:nvPr>
        </p:nvSpPr>
        <p:spPr/>
        <p:txBody>
          <a:bodyPr/>
          <a:lstStyle/>
          <a:p>
            <a:endParaRPr lang="en-US" dirty="0" smtClean="0"/>
          </a:p>
          <a:p>
            <a:r>
              <a:rPr lang="en-US" dirty="0" smtClean="0"/>
              <a:t>Submit(App)</a:t>
            </a:r>
          </a:p>
          <a:p>
            <a:endParaRPr lang="en-US" dirty="0" smtClean="0"/>
          </a:p>
          <a:p>
            <a:r>
              <a:rPr lang="en-US" dirty="0" smtClean="0"/>
              <a:t>Remove(App)</a:t>
            </a:r>
          </a:p>
          <a:p>
            <a:endParaRPr lang="en-US" dirty="0" smtClean="0"/>
          </a:p>
          <a:p>
            <a:r>
              <a:rPr lang="en-US" dirty="0" smtClean="0"/>
              <a:t>Scale(Process)</a:t>
            </a:r>
          </a:p>
          <a:p>
            <a:endParaRPr lang="en-US" dirty="0" smtClean="0"/>
          </a:p>
          <a:p>
            <a:r>
              <a:rPr lang="en-US" dirty="0" smtClean="0"/>
              <a:t>Tasks(App) []Task</a:t>
            </a:r>
            <a:endParaRPr lang="en-US" dirty="0" smtClean="0"/>
          </a:p>
        </p:txBody>
      </p:sp>
      <p:sp>
        <p:nvSpPr>
          <p:cNvPr id="4" name="Title 3"/>
          <p:cNvSpPr>
            <a:spLocks noGrp="1"/>
          </p:cNvSpPr>
          <p:nvPr>
            <p:ph type="title"/>
          </p:nvPr>
        </p:nvSpPr>
        <p:spPr/>
        <p:txBody>
          <a:bodyPr/>
          <a:lstStyle/>
          <a:p>
            <a:r>
              <a:rPr lang="en-US" dirty="0" smtClean="0"/>
              <a:t>ECS Scheduler Implementation</a:t>
            </a:r>
            <a:endParaRPr lang="en-US" dirty="0"/>
          </a:p>
        </p:txBody>
      </p:sp>
      <p:sp>
        <p:nvSpPr>
          <p:cNvPr id="5" name="Text Placeholder 4"/>
          <p:cNvSpPr>
            <a:spLocks noGrp="1"/>
          </p:cNvSpPr>
          <p:nvPr>
            <p:ph type="body" sz="quarter" idx="3"/>
          </p:nvPr>
        </p:nvSpPr>
        <p:spPr/>
        <p:txBody>
          <a:bodyPr/>
          <a:lstStyle/>
          <a:p>
            <a:r>
              <a:rPr lang="en-US" dirty="0" smtClean="0"/>
              <a:t>ECS API</a:t>
            </a:r>
            <a:endParaRPr lang="en-US" dirty="0"/>
          </a:p>
        </p:txBody>
      </p:sp>
      <p:sp>
        <p:nvSpPr>
          <p:cNvPr id="6" name="Content Placeholder 5"/>
          <p:cNvSpPr>
            <a:spLocks noGrp="1"/>
          </p:cNvSpPr>
          <p:nvPr>
            <p:ph sz="quarter" idx="4"/>
          </p:nvPr>
        </p:nvSpPr>
        <p:spPr/>
        <p:txBody>
          <a:bodyPr/>
          <a:lstStyle/>
          <a:p>
            <a:endParaRPr lang="en-US" dirty="0" smtClean="0"/>
          </a:p>
          <a:p>
            <a:r>
              <a:rPr lang="en-US" dirty="0" err="1" smtClean="0"/>
              <a:t>RegisterTaskDefinition</a:t>
            </a:r>
            <a:r>
              <a:rPr lang="en-US" dirty="0" smtClean="0"/>
              <a:t> -&gt; </a:t>
            </a:r>
            <a:r>
              <a:rPr lang="en-US" dirty="0" err="1" smtClean="0"/>
              <a:t>CreateService</a:t>
            </a:r>
            <a:r>
              <a:rPr lang="en-US" dirty="0" smtClean="0"/>
              <a:t>/</a:t>
            </a:r>
            <a:r>
              <a:rPr lang="en-US" dirty="0" err="1" smtClean="0"/>
              <a:t>UpdateService</a:t>
            </a:r>
            <a:endParaRPr lang="en-US" dirty="0" smtClean="0"/>
          </a:p>
          <a:p>
            <a:r>
              <a:rPr lang="en-US" dirty="0" err="1" smtClean="0"/>
              <a:t>DeleteService</a:t>
            </a:r>
            <a:endParaRPr lang="en-US" dirty="0" smtClean="0"/>
          </a:p>
          <a:p>
            <a:endParaRPr lang="en-US" dirty="0" smtClean="0"/>
          </a:p>
          <a:p>
            <a:r>
              <a:rPr lang="en-US" dirty="0" err="1" smtClean="0"/>
              <a:t>UpdateService</a:t>
            </a:r>
            <a:endParaRPr lang="en-US" dirty="0" smtClean="0"/>
          </a:p>
          <a:p>
            <a:endParaRPr lang="en-US" dirty="0" smtClean="0"/>
          </a:p>
          <a:p>
            <a:r>
              <a:rPr lang="en-US" dirty="0" err="1" smtClean="0"/>
              <a:t>ListTasks</a:t>
            </a:r>
            <a:endParaRPr lang="en-US" dirty="0" smtClean="0"/>
          </a:p>
        </p:txBody>
      </p:sp>
    </p:spTree>
    <p:extLst>
      <p:ext uri="{BB962C8B-B14F-4D97-AF65-F5344CB8AC3E}">
        <p14:creationId xmlns:p14="http://schemas.microsoft.com/office/powerpoint/2010/main" val="1789485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ECS ELB Integration</a:t>
            </a:r>
            <a:endParaRPr lang="en-US" dirty="0"/>
          </a:p>
        </p:txBody>
      </p:sp>
      <p:sp>
        <p:nvSpPr>
          <p:cNvPr id="6" name="Content Placeholder 9"/>
          <p:cNvSpPr>
            <a:spLocks noGrp="1"/>
          </p:cNvSpPr>
          <p:nvPr>
            <p:ph sz="quarter" idx="4"/>
          </p:nvPr>
        </p:nvSpPr>
        <p:spPr>
          <a:xfrm>
            <a:off x="336789" y="2021528"/>
            <a:ext cx="4126355" cy="937478"/>
          </a:xfrm>
        </p:spPr>
        <p:txBody>
          <a:bodyPr/>
          <a:lstStyle/>
          <a:p>
            <a:r>
              <a:rPr lang="en-US" dirty="0" smtClean="0">
                <a:solidFill>
                  <a:schemeClr val="accent6"/>
                </a:solidFill>
                <a:latin typeface="Lucida Console" charset="0"/>
                <a:ea typeface="Lucida Console" charset="0"/>
                <a:cs typeface="Lucida Console" charset="0"/>
              </a:rPr>
              <a:t>$ </a:t>
            </a:r>
            <a:r>
              <a:rPr lang="en-US" dirty="0" smtClean="0">
                <a:latin typeface="Lucida Console" charset="0"/>
                <a:ea typeface="Lucida Console" charset="0"/>
                <a:cs typeface="Lucida Console" charset="0"/>
              </a:rPr>
              <a:t>curl http://</a:t>
            </a:r>
            <a:r>
              <a:rPr lang="en-US" dirty="0" err="1" smtClean="0">
                <a:latin typeface="Lucida Console" charset="0"/>
                <a:ea typeface="Lucida Console" charset="0"/>
                <a:cs typeface="Lucida Console" charset="0"/>
              </a:rPr>
              <a:t>api</a:t>
            </a:r>
            <a:endParaRPr lang="en-US" dirty="0">
              <a:latin typeface="Lucida Console" charset="0"/>
              <a:ea typeface="Lucida Console" charset="0"/>
              <a:cs typeface="Lucida Console" charset="0"/>
            </a:endParaRPr>
          </a:p>
          <a:p>
            <a:r>
              <a:rPr lang="en-US" dirty="0" smtClean="0">
                <a:latin typeface="Lucida Console" charset="0"/>
                <a:ea typeface="Lucida Console" charset="0"/>
                <a:cs typeface="Lucida Console" charset="0"/>
              </a:rPr>
              <a:t>Ok</a:t>
            </a:r>
            <a:endParaRPr lang="en-US" dirty="0">
              <a:latin typeface="Lucida Console" charset="0"/>
              <a:ea typeface="Lucida Console" charset="0"/>
              <a:cs typeface="Lucida Console" charset="0"/>
            </a:endParaRPr>
          </a:p>
        </p:txBody>
      </p:sp>
      <p:pic>
        <p:nvPicPr>
          <p:cNvPr id="2" name="Picture 1"/>
          <p:cNvPicPr>
            <a:picLocks noChangeAspect="1"/>
          </p:cNvPicPr>
          <p:nvPr/>
        </p:nvPicPr>
        <p:blipFill>
          <a:blip r:embed="rId3"/>
          <a:stretch>
            <a:fillRect/>
          </a:stretch>
        </p:blipFill>
        <p:spPr>
          <a:xfrm>
            <a:off x="4463144" y="346034"/>
            <a:ext cx="4078949" cy="4487980"/>
          </a:xfrm>
          <a:prstGeom prst="rect">
            <a:avLst/>
          </a:prstGeom>
        </p:spPr>
      </p:pic>
    </p:spTree>
    <p:extLst>
      <p:ext uri="{BB962C8B-B14F-4D97-AF65-F5344CB8AC3E}">
        <p14:creationId xmlns:p14="http://schemas.microsoft.com/office/powerpoint/2010/main" val="2477007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Empire :: V2</a:t>
            </a:r>
            <a:endParaRPr lang="en-US" dirty="0"/>
          </a:p>
        </p:txBody>
      </p:sp>
      <p:sp>
        <p:nvSpPr>
          <p:cNvPr id="3" name="Content Placeholder 2"/>
          <p:cNvSpPr>
            <a:spLocks noGrp="1"/>
          </p:cNvSpPr>
          <p:nvPr>
            <p:ph sz="half" idx="1"/>
          </p:nvPr>
        </p:nvSpPr>
        <p:spPr/>
        <p:txBody>
          <a:bodyPr/>
          <a:lstStyle/>
          <a:p>
            <a:pPr algn="ctr"/>
            <a:r>
              <a:rPr lang="en-US" b="1" dirty="0" smtClean="0"/>
              <a:t>Scheduler</a:t>
            </a:r>
            <a:endParaRPr lang="en-US" b="1" dirty="0"/>
          </a:p>
        </p:txBody>
      </p:sp>
      <p:sp>
        <p:nvSpPr>
          <p:cNvPr id="4" name="Content Placeholder 3"/>
          <p:cNvSpPr>
            <a:spLocks noGrp="1"/>
          </p:cNvSpPr>
          <p:nvPr>
            <p:ph sz="half" idx="10"/>
          </p:nvPr>
        </p:nvSpPr>
        <p:spPr/>
        <p:txBody>
          <a:bodyPr/>
          <a:lstStyle/>
          <a:p>
            <a:pPr algn="ctr"/>
            <a:r>
              <a:rPr lang="en-US" b="1" dirty="0" smtClean="0"/>
              <a:t>Router</a:t>
            </a:r>
            <a:endParaRPr lang="en-US" b="1" dirty="0"/>
          </a:p>
        </p:txBody>
      </p:sp>
      <p:sp>
        <p:nvSpPr>
          <p:cNvPr id="5" name="Content Placeholder 4"/>
          <p:cNvSpPr>
            <a:spLocks noGrp="1"/>
          </p:cNvSpPr>
          <p:nvPr>
            <p:ph sz="half" idx="11"/>
          </p:nvPr>
        </p:nvSpPr>
        <p:spPr/>
        <p:txBody>
          <a:bodyPr/>
          <a:lstStyle/>
          <a:p>
            <a:pPr algn="ctr"/>
            <a:r>
              <a:rPr lang="en-US" b="1" dirty="0" smtClean="0"/>
              <a:t>Controller</a:t>
            </a:r>
            <a:endParaRPr lang="en-US" b="1" dirty="0"/>
          </a:p>
        </p:txBody>
      </p:sp>
      <p:sp>
        <p:nvSpPr>
          <p:cNvPr id="13" name="TextBox 12"/>
          <p:cNvSpPr txBox="1"/>
          <p:nvPr/>
        </p:nvSpPr>
        <p:spPr>
          <a:xfrm>
            <a:off x="6227888" y="1422675"/>
            <a:ext cx="2339230" cy="646331"/>
          </a:xfrm>
          <a:prstGeom prst="rect">
            <a:avLst/>
          </a:prstGeom>
          <a:noFill/>
        </p:spPr>
        <p:txBody>
          <a:bodyPr wrap="none" rtlCol="0">
            <a:spAutoFit/>
          </a:bodyPr>
          <a:lstStyle/>
          <a:p>
            <a:pPr algn="ctr"/>
            <a:r>
              <a:rPr lang="en-US" dirty="0" err="1" smtClean="0"/>
              <a:t>Heroku</a:t>
            </a:r>
            <a:r>
              <a:rPr lang="en-US" dirty="0" smtClean="0"/>
              <a:t> Platform API </a:t>
            </a:r>
          </a:p>
          <a:p>
            <a:pPr algn="ctr"/>
            <a:r>
              <a:rPr lang="en-US" dirty="0" smtClean="0"/>
              <a:t>Spec + </a:t>
            </a:r>
            <a:r>
              <a:rPr lang="en-US" dirty="0" smtClean="0"/>
              <a:t>CLI</a:t>
            </a:r>
            <a:endParaRPr lang="en-US" dirty="0"/>
          </a:p>
        </p:txBody>
      </p:sp>
      <p:pic>
        <p:nvPicPr>
          <p:cNvPr id="6" name="Picture 5"/>
          <p:cNvPicPr>
            <a:picLocks noChangeAspect="1"/>
          </p:cNvPicPr>
          <p:nvPr/>
        </p:nvPicPr>
        <p:blipFill>
          <a:blip r:embed="rId3"/>
          <a:stretch>
            <a:fillRect/>
          </a:stretch>
        </p:blipFill>
        <p:spPr>
          <a:xfrm>
            <a:off x="602336" y="2371879"/>
            <a:ext cx="2079840" cy="1186617"/>
          </a:xfrm>
          <a:prstGeom prst="rect">
            <a:avLst/>
          </a:prstGeom>
        </p:spPr>
      </p:pic>
      <p:pic>
        <p:nvPicPr>
          <p:cNvPr id="15" name="Picture 14"/>
          <p:cNvPicPr>
            <a:picLocks noChangeAspect="1"/>
          </p:cNvPicPr>
          <p:nvPr/>
        </p:nvPicPr>
        <p:blipFill>
          <a:blip r:embed="rId3"/>
          <a:stretch>
            <a:fillRect/>
          </a:stretch>
        </p:blipFill>
        <p:spPr>
          <a:xfrm>
            <a:off x="3593794" y="2371878"/>
            <a:ext cx="2079840" cy="1186617"/>
          </a:xfrm>
          <a:prstGeom prst="rect">
            <a:avLst/>
          </a:prstGeom>
        </p:spPr>
      </p:pic>
      <p:sp>
        <p:nvSpPr>
          <p:cNvPr id="7" name="TextBox 6"/>
          <p:cNvSpPr txBox="1"/>
          <p:nvPr/>
        </p:nvSpPr>
        <p:spPr>
          <a:xfrm>
            <a:off x="1229256" y="2965186"/>
            <a:ext cx="659155" cy="369332"/>
          </a:xfrm>
          <a:prstGeom prst="rect">
            <a:avLst/>
          </a:prstGeom>
          <a:noFill/>
        </p:spPr>
        <p:txBody>
          <a:bodyPr wrap="none" rtlCol="0">
            <a:spAutoFit/>
          </a:bodyPr>
          <a:lstStyle/>
          <a:p>
            <a:r>
              <a:rPr lang="en-US" b="1" dirty="0" smtClean="0">
                <a:solidFill>
                  <a:schemeClr val="bg1"/>
                </a:solidFill>
              </a:rPr>
              <a:t>ECS</a:t>
            </a:r>
            <a:endParaRPr lang="en-US" b="1" dirty="0">
              <a:solidFill>
                <a:schemeClr val="bg1"/>
              </a:solidFill>
            </a:endParaRPr>
          </a:p>
        </p:txBody>
      </p:sp>
      <p:sp>
        <p:nvSpPr>
          <p:cNvPr id="8" name="TextBox 7"/>
          <p:cNvSpPr txBox="1"/>
          <p:nvPr/>
        </p:nvSpPr>
        <p:spPr>
          <a:xfrm>
            <a:off x="4310548" y="2965186"/>
            <a:ext cx="646331" cy="369332"/>
          </a:xfrm>
          <a:prstGeom prst="rect">
            <a:avLst/>
          </a:prstGeom>
          <a:noFill/>
        </p:spPr>
        <p:txBody>
          <a:bodyPr wrap="none" rtlCol="0">
            <a:spAutoFit/>
          </a:bodyPr>
          <a:lstStyle/>
          <a:p>
            <a:r>
              <a:rPr lang="en-US" b="1" dirty="0" smtClean="0">
                <a:solidFill>
                  <a:schemeClr val="bg1"/>
                </a:solidFill>
              </a:rPr>
              <a:t>ELB</a:t>
            </a:r>
            <a:endParaRPr lang="en-US" b="1" dirty="0">
              <a:solidFill>
                <a:schemeClr val="bg1"/>
              </a:solidFill>
            </a:endParaRPr>
          </a:p>
        </p:txBody>
      </p:sp>
      <p:pic>
        <p:nvPicPr>
          <p:cNvPr id="16" name="Picture 15"/>
          <p:cNvPicPr>
            <a:picLocks noChangeAspect="1"/>
          </p:cNvPicPr>
          <p:nvPr/>
        </p:nvPicPr>
        <p:blipFill>
          <a:blip r:embed="rId4"/>
          <a:stretch>
            <a:fillRect/>
          </a:stretch>
        </p:blipFill>
        <p:spPr>
          <a:xfrm>
            <a:off x="6487982" y="2069006"/>
            <a:ext cx="1717797" cy="1717797"/>
          </a:xfrm>
          <a:prstGeom prst="rect">
            <a:avLst/>
          </a:prstGeom>
          <a:noFill/>
        </p:spPr>
      </p:pic>
    </p:spTree>
    <p:extLst>
      <p:ext uri="{BB962C8B-B14F-4D97-AF65-F5344CB8AC3E}">
        <p14:creationId xmlns:p14="http://schemas.microsoft.com/office/powerpoint/2010/main" val="17056044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Empire :: V2</a:t>
            </a:r>
            <a:endParaRPr lang="en-US" dirty="0"/>
          </a:p>
        </p:txBody>
      </p:sp>
      <p:sp>
        <p:nvSpPr>
          <p:cNvPr id="6" name="Content Placeholder 5"/>
          <p:cNvSpPr>
            <a:spLocks noGrp="1"/>
          </p:cNvSpPr>
          <p:nvPr>
            <p:ph sz="half" idx="1"/>
          </p:nvPr>
        </p:nvSpPr>
        <p:spPr>
          <a:xfrm>
            <a:off x="337518" y="2121885"/>
            <a:ext cx="8204575" cy="1261395"/>
          </a:xfrm>
        </p:spPr>
        <p:txBody>
          <a:bodyPr>
            <a:noAutofit/>
          </a:bodyPr>
          <a:lstStyle/>
          <a:p>
            <a:pPr algn="ctr"/>
            <a:r>
              <a:rPr lang="en-US" sz="2800" i="1" dirty="0" smtClean="0"/>
              <a:t>An Open Source self hosted </a:t>
            </a:r>
            <a:r>
              <a:rPr lang="en-US" sz="2800" i="1" dirty="0" err="1" smtClean="0"/>
              <a:t>PaaS</a:t>
            </a:r>
            <a:r>
              <a:rPr lang="en-US" sz="2800" i="1" dirty="0" smtClean="0"/>
              <a:t> for running twelve-factor </a:t>
            </a:r>
            <a:r>
              <a:rPr lang="en-US" sz="2800" i="1" dirty="0" err="1" smtClean="0"/>
              <a:t>Docker</a:t>
            </a:r>
            <a:r>
              <a:rPr lang="en-US" sz="2800" i="1" dirty="0" smtClean="0"/>
              <a:t> apps backed by AWS services</a:t>
            </a:r>
            <a:endParaRPr lang="en-US" sz="2800" i="1" dirty="0"/>
          </a:p>
        </p:txBody>
      </p:sp>
      <p:pic>
        <p:nvPicPr>
          <p:cNvPr id="3" name="Picture 2"/>
          <p:cNvPicPr>
            <a:picLocks noChangeAspect="1"/>
          </p:cNvPicPr>
          <p:nvPr/>
        </p:nvPicPr>
        <p:blipFill>
          <a:blip r:embed="rId3"/>
          <a:stretch>
            <a:fillRect/>
          </a:stretch>
        </p:blipFill>
        <p:spPr>
          <a:xfrm>
            <a:off x="3601241" y="445485"/>
            <a:ext cx="1676400" cy="1676400"/>
          </a:xfrm>
          <a:prstGeom prst="rect">
            <a:avLst/>
          </a:prstGeom>
        </p:spPr>
      </p:pic>
    </p:spTree>
    <p:extLst>
      <p:ext uri="{BB962C8B-B14F-4D97-AF65-F5344CB8AC3E}">
        <p14:creationId xmlns:p14="http://schemas.microsoft.com/office/powerpoint/2010/main" val="20457365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0174" y="901337"/>
            <a:ext cx="2033814" cy="181617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2517" y="2323265"/>
            <a:ext cx="788489" cy="788489"/>
          </a:xfrm>
          <a:prstGeom prst="rect">
            <a:avLst/>
          </a:prstGeom>
        </p:spPr>
      </p:pic>
      <p:sp>
        <p:nvSpPr>
          <p:cNvPr id="6" name="TextBox 5"/>
          <p:cNvSpPr txBox="1"/>
          <p:nvPr/>
        </p:nvSpPr>
        <p:spPr>
          <a:xfrm>
            <a:off x="3008082" y="3188643"/>
            <a:ext cx="2757358" cy="584775"/>
          </a:xfrm>
          <a:prstGeom prst="rect">
            <a:avLst/>
          </a:prstGeom>
          <a:noFill/>
        </p:spPr>
        <p:txBody>
          <a:bodyPr wrap="none" rtlCol="0">
            <a:spAutoFit/>
          </a:bodyPr>
          <a:lstStyle/>
          <a:p>
            <a:r>
              <a:rPr lang="en-US" sz="3200" dirty="0" smtClean="0"/>
              <a:t>Twelve-Factor</a:t>
            </a:r>
            <a:endParaRPr lang="en-US" sz="3200" dirty="0"/>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46321" y="1556875"/>
            <a:ext cx="1612900" cy="609600"/>
          </a:xfrm>
          <a:prstGeom prst="rect">
            <a:avLst/>
          </a:prstGeom>
        </p:spPr>
      </p:pic>
    </p:spTree>
    <p:extLst>
      <p:ext uri="{BB962C8B-B14F-4D97-AF65-F5344CB8AC3E}">
        <p14:creationId xmlns:p14="http://schemas.microsoft.com/office/powerpoint/2010/main" val="2316763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Twelve-Factor Tenants</a:t>
            </a:r>
            <a:endParaRPr lang="en-US" dirty="0"/>
          </a:p>
        </p:txBody>
      </p:sp>
      <p:sp>
        <p:nvSpPr>
          <p:cNvPr id="3" name="Content Placeholder 2"/>
          <p:cNvSpPr>
            <a:spLocks noGrp="1"/>
          </p:cNvSpPr>
          <p:nvPr>
            <p:ph sz="half" idx="1"/>
          </p:nvPr>
        </p:nvSpPr>
        <p:spPr/>
        <p:txBody>
          <a:bodyPr/>
          <a:lstStyle/>
          <a:p>
            <a:pPr marL="514350" indent="-514350">
              <a:buClr>
                <a:schemeClr val="accent6"/>
              </a:buClr>
              <a:buFont typeface="+mj-lt"/>
              <a:buAutoNum type="romanUcPeriod"/>
            </a:pPr>
            <a:r>
              <a:rPr lang="en-US" sz="2400" i="1" dirty="0" smtClean="0"/>
              <a:t>Codebase</a:t>
            </a:r>
          </a:p>
          <a:p>
            <a:pPr marL="457200" indent="-457200">
              <a:buClr>
                <a:schemeClr val="accent6"/>
              </a:buClr>
              <a:buFont typeface="+mj-lt"/>
              <a:buAutoNum type="romanUcPeriod"/>
            </a:pPr>
            <a:r>
              <a:rPr lang="en-US" sz="2400" i="1" dirty="0" smtClean="0"/>
              <a:t>Dependencies</a:t>
            </a:r>
          </a:p>
          <a:p>
            <a:pPr marL="457200" indent="-457200">
              <a:buClr>
                <a:schemeClr val="accent6"/>
              </a:buClr>
              <a:buFont typeface="+mj-lt"/>
              <a:buAutoNum type="romanUcPeriod"/>
            </a:pPr>
            <a:r>
              <a:rPr lang="en-US" sz="2400" i="1" dirty="0" err="1" smtClean="0"/>
              <a:t>Config</a:t>
            </a:r>
            <a:endParaRPr lang="en-US" sz="2400" i="1" dirty="0" smtClean="0"/>
          </a:p>
          <a:p>
            <a:pPr marL="457200" indent="-457200">
              <a:buClr>
                <a:schemeClr val="accent6"/>
              </a:buClr>
              <a:buFont typeface="+mj-lt"/>
              <a:buAutoNum type="romanUcPeriod"/>
            </a:pPr>
            <a:r>
              <a:rPr lang="en-US" sz="2400" i="1" dirty="0" smtClean="0"/>
              <a:t>Backing Services</a:t>
            </a:r>
          </a:p>
          <a:p>
            <a:pPr marL="457200" indent="-457200">
              <a:buClr>
                <a:schemeClr val="accent6"/>
              </a:buClr>
              <a:buFont typeface="+mj-lt"/>
              <a:buAutoNum type="romanUcPeriod"/>
            </a:pPr>
            <a:r>
              <a:rPr lang="en-US" sz="2400" i="1" dirty="0" smtClean="0"/>
              <a:t>Build, release, run</a:t>
            </a:r>
          </a:p>
          <a:p>
            <a:pPr marL="457200" indent="-457200">
              <a:buClr>
                <a:schemeClr val="accent6"/>
              </a:buClr>
              <a:buFont typeface="+mj-lt"/>
              <a:buAutoNum type="romanUcPeriod"/>
            </a:pPr>
            <a:r>
              <a:rPr lang="en-US" sz="2400" i="1" dirty="0" smtClean="0"/>
              <a:t>Processes</a:t>
            </a:r>
            <a:endParaRPr lang="en-US" sz="2400" i="1" dirty="0"/>
          </a:p>
        </p:txBody>
      </p:sp>
      <p:sp>
        <p:nvSpPr>
          <p:cNvPr id="4" name="Content Placeholder 3"/>
          <p:cNvSpPr>
            <a:spLocks noGrp="1"/>
          </p:cNvSpPr>
          <p:nvPr>
            <p:ph sz="half" idx="2"/>
          </p:nvPr>
        </p:nvSpPr>
        <p:spPr/>
        <p:txBody>
          <a:bodyPr/>
          <a:lstStyle/>
          <a:p>
            <a:pPr marL="514350" indent="-514350">
              <a:buClr>
                <a:schemeClr val="accent6"/>
              </a:buClr>
              <a:buFont typeface="+mj-lt"/>
              <a:buAutoNum type="romanUcPeriod" startAt="7"/>
            </a:pPr>
            <a:r>
              <a:rPr lang="en-US" sz="2400" i="1" dirty="0" smtClean="0"/>
              <a:t>Port binding</a:t>
            </a:r>
          </a:p>
          <a:p>
            <a:pPr marL="514350" indent="-514350">
              <a:buClr>
                <a:schemeClr val="accent6"/>
              </a:buClr>
              <a:buFont typeface="+mj-lt"/>
              <a:buAutoNum type="romanUcPeriod" startAt="7"/>
            </a:pPr>
            <a:r>
              <a:rPr lang="en-US" sz="2400" i="1" dirty="0" smtClean="0"/>
              <a:t>Concurrency</a:t>
            </a:r>
          </a:p>
          <a:p>
            <a:pPr marL="514350" indent="-514350">
              <a:buClr>
                <a:schemeClr val="accent6"/>
              </a:buClr>
              <a:buFont typeface="+mj-lt"/>
              <a:buAutoNum type="romanUcPeriod" startAt="7"/>
            </a:pPr>
            <a:r>
              <a:rPr lang="en-US" sz="2400" i="1" dirty="0" smtClean="0"/>
              <a:t>Disposability</a:t>
            </a:r>
          </a:p>
          <a:p>
            <a:pPr marL="514350" indent="-514350">
              <a:buClr>
                <a:schemeClr val="accent6"/>
              </a:buClr>
              <a:buFont typeface="+mj-lt"/>
              <a:buAutoNum type="romanUcPeriod" startAt="7"/>
            </a:pPr>
            <a:r>
              <a:rPr lang="en-US" sz="2400" i="1" dirty="0" smtClean="0"/>
              <a:t>Dev/prod parity</a:t>
            </a:r>
          </a:p>
          <a:p>
            <a:pPr marL="514350" indent="-514350">
              <a:buClr>
                <a:schemeClr val="accent6"/>
              </a:buClr>
              <a:buFont typeface="+mj-lt"/>
              <a:buAutoNum type="romanUcPeriod" startAt="7"/>
            </a:pPr>
            <a:r>
              <a:rPr lang="en-US" sz="2400" i="1" dirty="0" smtClean="0"/>
              <a:t>Logs</a:t>
            </a:r>
          </a:p>
          <a:p>
            <a:pPr marL="514350" indent="-514350">
              <a:buClr>
                <a:schemeClr val="accent6"/>
              </a:buClr>
              <a:buFont typeface="+mj-lt"/>
              <a:buAutoNum type="romanUcPeriod" startAt="7"/>
            </a:pPr>
            <a:r>
              <a:rPr lang="en-US" sz="2400" i="1" dirty="0" smtClean="0"/>
              <a:t>Admin processes</a:t>
            </a:r>
            <a:endParaRPr lang="en-US" sz="2400" i="1" dirty="0"/>
          </a:p>
        </p:txBody>
      </p:sp>
    </p:spTree>
    <p:extLst>
      <p:ext uri="{BB962C8B-B14F-4D97-AF65-F5344CB8AC3E}">
        <p14:creationId xmlns:p14="http://schemas.microsoft.com/office/powerpoint/2010/main" val="7016886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12factor :: </a:t>
            </a:r>
            <a:r>
              <a:rPr lang="en-US" dirty="0" smtClean="0"/>
              <a:t>Build, Release, Run</a:t>
            </a:r>
            <a:endParaRPr lang="en-US" dirty="0"/>
          </a:p>
        </p:txBody>
      </p:sp>
      <p:sp>
        <p:nvSpPr>
          <p:cNvPr id="9" name="Content Placeholder 9"/>
          <p:cNvSpPr txBox="1">
            <a:spLocks/>
          </p:cNvSpPr>
          <p:nvPr/>
        </p:nvSpPr>
        <p:spPr>
          <a:xfrm>
            <a:off x="397666" y="968398"/>
            <a:ext cx="8144427" cy="591870"/>
          </a:xfrm>
          <a:prstGeom prst="rect">
            <a:avLst/>
          </a:prstGeom>
        </p:spPr>
        <p:txBody>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solidFill>
                  <a:schemeClr val="accent6"/>
                </a:solidFill>
                <a:latin typeface="Lucida Console" charset="0"/>
                <a:ea typeface="Lucida Console" charset="0"/>
                <a:cs typeface="Lucida Console" charset="0"/>
              </a:rPr>
              <a:t>$ </a:t>
            </a:r>
            <a:r>
              <a:rPr lang="en-US" dirty="0" err="1" smtClean="0">
                <a:latin typeface="Lucida Console" charset="0"/>
                <a:ea typeface="Lucida Console" charset="0"/>
                <a:cs typeface="Lucida Console" charset="0"/>
              </a:rPr>
              <a:t>git</a:t>
            </a:r>
            <a:r>
              <a:rPr lang="en-US" dirty="0" smtClean="0">
                <a:latin typeface="Lucida Console" charset="0"/>
                <a:ea typeface="Lucida Console" charset="0"/>
                <a:cs typeface="Lucida Console" charset="0"/>
              </a:rPr>
              <a:t> push</a:t>
            </a:r>
            <a:endParaRPr lang="en-US" dirty="0">
              <a:latin typeface="Lucida Console" charset="0"/>
              <a:ea typeface="Lucida Console" charset="0"/>
              <a:cs typeface="Lucida Console"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789" y="1560267"/>
            <a:ext cx="8332520" cy="3416682"/>
          </a:xfrm>
          <a:prstGeom prst="rect">
            <a:avLst/>
          </a:prstGeom>
        </p:spPr>
      </p:pic>
      <p:sp>
        <p:nvSpPr>
          <p:cNvPr id="3" name="TextBox 2"/>
          <p:cNvSpPr txBox="1"/>
          <p:nvPr/>
        </p:nvSpPr>
        <p:spPr>
          <a:xfrm>
            <a:off x="368584" y="566929"/>
            <a:ext cx="4134465" cy="369332"/>
          </a:xfrm>
          <a:prstGeom prst="rect">
            <a:avLst/>
          </a:prstGeom>
          <a:noFill/>
        </p:spPr>
        <p:txBody>
          <a:bodyPr wrap="none" rtlCol="0">
            <a:spAutoFit/>
          </a:bodyPr>
          <a:lstStyle/>
          <a:p>
            <a:r>
              <a:rPr lang="en-US" i="1" dirty="0" smtClean="0">
                <a:solidFill>
                  <a:schemeClr val="accent6"/>
                </a:solidFill>
              </a:rPr>
              <a:t>“Strictly separate build and run stages”</a:t>
            </a:r>
            <a:endParaRPr lang="en-US" i="1" dirty="0">
              <a:solidFill>
                <a:schemeClr val="accent6"/>
              </a:solidFill>
            </a:endParaRPr>
          </a:p>
        </p:txBody>
      </p:sp>
    </p:spTree>
    <p:extLst>
      <p:ext uri="{BB962C8B-B14F-4D97-AF65-F5344CB8AC3E}">
        <p14:creationId xmlns:p14="http://schemas.microsoft.com/office/powerpoint/2010/main" val="7464249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12factor :: </a:t>
            </a:r>
            <a:r>
              <a:rPr lang="en-US" dirty="0" smtClean="0"/>
              <a:t>Build, Release</a:t>
            </a:r>
            <a:r>
              <a:rPr lang="en-US" dirty="0" smtClean="0"/>
              <a:t>, Run</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789" y="1784586"/>
            <a:ext cx="1726132" cy="1541417"/>
          </a:xfrm>
          <a:prstGeom prst="rect">
            <a:avLst/>
          </a:prstGeom>
        </p:spPr>
      </p:pic>
      <p:sp>
        <p:nvSpPr>
          <p:cNvPr id="7" name="TextBox 6"/>
          <p:cNvSpPr txBox="1"/>
          <p:nvPr/>
        </p:nvSpPr>
        <p:spPr>
          <a:xfrm>
            <a:off x="689138" y="3351089"/>
            <a:ext cx="1021433" cy="861774"/>
          </a:xfrm>
          <a:prstGeom prst="rect">
            <a:avLst/>
          </a:prstGeom>
          <a:noFill/>
        </p:spPr>
        <p:txBody>
          <a:bodyPr wrap="none" rtlCol="0">
            <a:spAutoFit/>
          </a:bodyPr>
          <a:lstStyle/>
          <a:p>
            <a:pPr algn="ctr"/>
            <a:r>
              <a:rPr lang="en-US" dirty="0" err="1">
                <a:latin typeface="Lucida Console" charset="0"/>
                <a:ea typeface="Lucida Console" charset="0"/>
                <a:cs typeface="Lucida Console" charset="0"/>
              </a:rPr>
              <a:t>Config</a:t>
            </a:r>
            <a:endParaRPr lang="en-US" dirty="0" smtClean="0">
              <a:latin typeface="Lucida Console" charset="0"/>
              <a:ea typeface="Lucida Console" charset="0"/>
              <a:cs typeface="Lucida Console" charset="0"/>
            </a:endParaRPr>
          </a:p>
          <a:p>
            <a:pPr algn="ctr"/>
            <a:r>
              <a:rPr lang="en-US" sz="3200" dirty="0" smtClean="0">
                <a:latin typeface="Lucida Console" charset="0"/>
                <a:ea typeface="Lucida Console" charset="0"/>
                <a:cs typeface="Lucida Console" charset="0"/>
              </a:rPr>
              <a:t>{}</a:t>
            </a:r>
            <a:endParaRPr lang="en-US" sz="3200" dirty="0">
              <a:latin typeface="Lucida Console" charset="0"/>
              <a:ea typeface="Lucida Console" charset="0"/>
              <a:cs typeface="Lucida Console" charset="0"/>
            </a:endParaRPr>
          </a:p>
        </p:txBody>
      </p:sp>
      <p:cxnSp>
        <p:nvCxnSpPr>
          <p:cNvPr id="12" name="Straight Arrow Connector 11"/>
          <p:cNvCxnSpPr>
            <a:stCxn id="8" idx="3"/>
          </p:cNvCxnSpPr>
          <p:nvPr/>
        </p:nvCxnSpPr>
        <p:spPr>
          <a:xfrm>
            <a:off x="2062921" y="2555295"/>
            <a:ext cx="1420168" cy="25170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p:cNvCxnSpPr/>
          <p:nvPr/>
        </p:nvCxnSpPr>
        <p:spPr>
          <a:xfrm flipV="1">
            <a:off x="2058344" y="2918022"/>
            <a:ext cx="1424745" cy="5762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a:off x="5526460" y="2918020"/>
            <a:ext cx="991906"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6" name="TextBox 25"/>
          <p:cNvSpPr txBox="1"/>
          <p:nvPr/>
        </p:nvSpPr>
        <p:spPr>
          <a:xfrm>
            <a:off x="3969386" y="1604681"/>
            <a:ext cx="1031051" cy="369332"/>
          </a:xfrm>
          <a:prstGeom prst="rect">
            <a:avLst/>
          </a:prstGeom>
          <a:noFill/>
        </p:spPr>
        <p:txBody>
          <a:bodyPr wrap="none" rtlCol="0">
            <a:spAutoFit/>
          </a:bodyPr>
          <a:lstStyle/>
          <a:p>
            <a:r>
              <a:rPr lang="en-US" dirty="0" smtClean="0"/>
              <a:t>Release</a:t>
            </a:r>
            <a:endParaRPr lang="en-US" dirty="0"/>
          </a:p>
        </p:txBody>
      </p:sp>
      <p:sp>
        <p:nvSpPr>
          <p:cNvPr id="29" name="TextBox 28"/>
          <p:cNvSpPr txBox="1"/>
          <p:nvPr/>
        </p:nvSpPr>
        <p:spPr>
          <a:xfrm>
            <a:off x="7207862" y="1604682"/>
            <a:ext cx="659155" cy="369332"/>
          </a:xfrm>
          <a:prstGeom prst="rect">
            <a:avLst/>
          </a:prstGeom>
          <a:noFill/>
        </p:spPr>
        <p:txBody>
          <a:bodyPr wrap="none" rtlCol="0">
            <a:spAutoFit/>
          </a:bodyPr>
          <a:lstStyle/>
          <a:p>
            <a:r>
              <a:rPr lang="en-US" dirty="0" smtClean="0"/>
              <a:t>ECS</a:t>
            </a:r>
            <a:endParaRPr lang="en-US" dirty="0"/>
          </a:p>
        </p:txBody>
      </p:sp>
      <p:pic>
        <p:nvPicPr>
          <p:cNvPr id="3" name="Picture 2"/>
          <p:cNvPicPr>
            <a:picLocks noChangeAspect="1"/>
          </p:cNvPicPr>
          <p:nvPr/>
        </p:nvPicPr>
        <p:blipFill>
          <a:blip r:embed="rId4"/>
          <a:stretch>
            <a:fillRect/>
          </a:stretch>
        </p:blipFill>
        <p:spPr>
          <a:xfrm>
            <a:off x="3830862" y="2237013"/>
            <a:ext cx="1308100" cy="1409700"/>
          </a:xfrm>
          <a:prstGeom prst="rect">
            <a:avLst/>
          </a:prstGeom>
        </p:spPr>
      </p:pic>
      <p:pic>
        <p:nvPicPr>
          <p:cNvPr id="13" name="Picture 12"/>
          <p:cNvPicPr>
            <a:picLocks noChangeAspect="1"/>
          </p:cNvPicPr>
          <p:nvPr/>
        </p:nvPicPr>
        <p:blipFill>
          <a:blip r:embed="rId5"/>
          <a:stretch>
            <a:fillRect/>
          </a:stretch>
        </p:blipFill>
        <p:spPr>
          <a:xfrm>
            <a:off x="6657257" y="2072338"/>
            <a:ext cx="1760364" cy="1819536"/>
          </a:xfrm>
          <a:prstGeom prst="rect">
            <a:avLst/>
          </a:prstGeom>
        </p:spPr>
      </p:pic>
      <p:sp>
        <p:nvSpPr>
          <p:cNvPr id="4" name="TextBox 3"/>
          <p:cNvSpPr txBox="1"/>
          <p:nvPr/>
        </p:nvSpPr>
        <p:spPr>
          <a:xfrm>
            <a:off x="786920" y="1599920"/>
            <a:ext cx="825867" cy="369332"/>
          </a:xfrm>
          <a:prstGeom prst="rect">
            <a:avLst/>
          </a:prstGeom>
          <a:noFill/>
        </p:spPr>
        <p:txBody>
          <a:bodyPr wrap="none" rtlCol="0">
            <a:spAutoFit/>
          </a:bodyPr>
          <a:lstStyle/>
          <a:p>
            <a:r>
              <a:rPr lang="en-US" dirty="0" smtClean="0"/>
              <a:t>Image</a:t>
            </a:r>
            <a:endParaRPr lang="en-US" dirty="0"/>
          </a:p>
        </p:txBody>
      </p:sp>
      <p:sp>
        <p:nvSpPr>
          <p:cNvPr id="9" name="TextBox 8"/>
          <p:cNvSpPr txBox="1"/>
          <p:nvPr/>
        </p:nvSpPr>
        <p:spPr>
          <a:xfrm>
            <a:off x="369447" y="565982"/>
            <a:ext cx="4134465" cy="369332"/>
          </a:xfrm>
          <a:prstGeom prst="rect">
            <a:avLst/>
          </a:prstGeom>
          <a:noFill/>
        </p:spPr>
        <p:txBody>
          <a:bodyPr wrap="none" rtlCol="0">
            <a:spAutoFit/>
          </a:bodyPr>
          <a:lstStyle/>
          <a:p>
            <a:r>
              <a:rPr lang="en-US" i="1" dirty="0">
                <a:solidFill>
                  <a:schemeClr val="accent6"/>
                </a:solidFill>
              </a:rPr>
              <a:t>“Strictly separate build and run stages</a:t>
            </a:r>
            <a:r>
              <a:rPr lang="en-US" i="1" dirty="0" smtClean="0">
                <a:solidFill>
                  <a:schemeClr val="accent6"/>
                </a:solidFill>
              </a:rPr>
              <a:t>”</a:t>
            </a:r>
            <a:endParaRPr lang="en-US" i="1" dirty="0">
              <a:solidFill>
                <a:schemeClr val="accent6"/>
              </a:solidFill>
            </a:endParaRPr>
          </a:p>
        </p:txBody>
      </p:sp>
    </p:spTree>
    <p:extLst>
      <p:ext uri="{BB962C8B-B14F-4D97-AF65-F5344CB8AC3E}">
        <p14:creationId xmlns:p14="http://schemas.microsoft.com/office/powerpoint/2010/main" val="14290790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12factor :: </a:t>
            </a:r>
            <a:r>
              <a:rPr lang="en-US" dirty="0" smtClean="0"/>
              <a:t>Dev/prod </a:t>
            </a:r>
            <a:r>
              <a:rPr lang="en-US" dirty="0" smtClean="0"/>
              <a:t>parity</a:t>
            </a:r>
            <a:endParaRPr lang="en-US" dirty="0"/>
          </a:p>
        </p:txBody>
      </p:sp>
      <p:sp>
        <p:nvSpPr>
          <p:cNvPr id="3" name="Content Placeholder 2"/>
          <p:cNvSpPr>
            <a:spLocks noGrp="1"/>
          </p:cNvSpPr>
          <p:nvPr>
            <p:ph idx="1"/>
          </p:nvPr>
        </p:nvSpPr>
        <p:spPr>
          <a:xfrm>
            <a:off x="397666" y="657325"/>
            <a:ext cx="8205304" cy="449666"/>
          </a:xfrm>
        </p:spPr>
        <p:txBody>
          <a:bodyPr/>
          <a:lstStyle/>
          <a:p>
            <a:r>
              <a:rPr lang="en-US" sz="1800" i="1" dirty="0">
                <a:solidFill>
                  <a:schemeClr val="accent6"/>
                </a:solidFill>
              </a:rPr>
              <a:t>“Keep development, staging, and production as similar as possible”</a:t>
            </a:r>
          </a:p>
        </p:txBody>
      </p:sp>
      <p:sp>
        <p:nvSpPr>
          <p:cNvPr id="5" name="Content Placeholder 9"/>
          <p:cNvSpPr txBox="1">
            <a:spLocks/>
          </p:cNvSpPr>
          <p:nvPr/>
        </p:nvSpPr>
        <p:spPr>
          <a:xfrm>
            <a:off x="397666" y="2216644"/>
            <a:ext cx="8144427" cy="496388"/>
          </a:xfrm>
          <a:prstGeom prst="rect">
            <a:avLst/>
          </a:prstGeom>
        </p:spPr>
        <p:txBody>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solidFill>
                  <a:schemeClr val="accent6"/>
                </a:solidFill>
                <a:latin typeface="Lucida Console" charset="0"/>
                <a:ea typeface="Lucida Console" charset="0"/>
                <a:cs typeface="Lucida Console" charset="0"/>
              </a:rPr>
              <a:t>$ </a:t>
            </a:r>
            <a:r>
              <a:rPr lang="en-US" sz="2000" dirty="0" err="1" smtClean="0">
                <a:latin typeface="Lucida Console" charset="0"/>
                <a:ea typeface="Lucida Console" charset="0"/>
                <a:cs typeface="Lucida Console" charset="0"/>
              </a:rPr>
              <a:t>docker</a:t>
            </a:r>
            <a:r>
              <a:rPr lang="en-US" sz="2000" dirty="0" smtClean="0">
                <a:latin typeface="Lucida Console" charset="0"/>
                <a:ea typeface="Lucida Console" charset="0"/>
                <a:cs typeface="Lucida Console" charset="0"/>
              </a:rPr>
              <a:t> run --</a:t>
            </a:r>
            <a:r>
              <a:rPr lang="en-US" sz="2000" dirty="0" err="1" smtClean="0">
                <a:latin typeface="Lucida Console" charset="0"/>
                <a:ea typeface="Lucida Console" charset="0"/>
                <a:cs typeface="Lucida Console" charset="0"/>
              </a:rPr>
              <a:t>env</a:t>
            </a:r>
            <a:r>
              <a:rPr lang="en-US" sz="2000" dirty="0" smtClean="0">
                <a:latin typeface="Lucida Console" charset="0"/>
                <a:ea typeface="Lucida Console" charset="0"/>
                <a:cs typeface="Lucida Console" charset="0"/>
              </a:rPr>
              <a:t>-file &lt;(</a:t>
            </a:r>
            <a:r>
              <a:rPr lang="en-US" sz="2000" dirty="0" err="1" smtClean="0">
                <a:latin typeface="Lucida Console" charset="0"/>
                <a:ea typeface="Lucida Console" charset="0"/>
                <a:cs typeface="Lucida Console" charset="0"/>
              </a:rPr>
              <a:t>emp</a:t>
            </a:r>
            <a:r>
              <a:rPr lang="en-US" sz="2000" dirty="0" smtClean="0">
                <a:latin typeface="Lucida Console" charset="0"/>
                <a:ea typeface="Lucida Console" charset="0"/>
                <a:cs typeface="Lucida Console" charset="0"/>
              </a:rPr>
              <a:t> </a:t>
            </a:r>
            <a:r>
              <a:rPr lang="en-US" sz="2000" dirty="0" err="1" smtClean="0">
                <a:latin typeface="Lucida Console" charset="0"/>
                <a:ea typeface="Lucida Console" charset="0"/>
                <a:cs typeface="Lucida Console" charset="0"/>
              </a:rPr>
              <a:t>env</a:t>
            </a:r>
            <a:r>
              <a:rPr lang="en-US" sz="2000" dirty="0" smtClean="0">
                <a:latin typeface="Lucida Console" charset="0"/>
                <a:ea typeface="Lucida Console" charset="0"/>
                <a:cs typeface="Lucida Console" charset="0"/>
              </a:rPr>
              <a:t> -a </a:t>
            </a:r>
            <a:r>
              <a:rPr lang="en-US" sz="2000" dirty="0" err="1" smtClean="0">
                <a:latin typeface="Lucida Console" charset="0"/>
                <a:ea typeface="Lucida Console" charset="0"/>
                <a:cs typeface="Lucida Console" charset="0"/>
              </a:rPr>
              <a:t>api</a:t>
            </a:r>
            <a:r>
              <a:rPr lang="en-US" sz="2000" dirty="0" smtClean="0">
                <a:latin typeface="Lucida Console" charset="0"/>
                <a:ea typeface="Lucida Console" charset="0"/>
                <a:cs typeface="Lucida Console" charset="0"/>
              </a:rPr>
              <a:t>) org/</a:t>
            </a:r>
            <a:r>
              <a:rPr lang="en-US" sz="2000" dirty="0" err="1" smtClean="0">
                <a:latin typeface="Lucida Console" charset="0"/>
                <a:ea typeface="Lucida Console" charset="0"/>
                <a:cs typeface="Lucida Console" charset="0"/>
              </a:rPr>
              <a:t>api</a:t>
            </a:r>
            <a:endParaRPr lang="en-US" sz="2000" dirty="0">
              <a:latin typeface="Lucida Console" charset="0"/>
              <a:ea typeface="Lucida Console" charset="0"/>
              <a:cs typeface="Lucida Console" charset="0"/>
            </a:endParaRPr>
          </a:p>
        </p:txBody>
      </p:sp>
    </p:spTree>
    <p:extLst>
      <p:ext uri="{BB962C8B-B14F-4D97-AF65-F5344CB8AC3E}">
        <p14:creationId xmlns:p14="http://schemas.microsoft.com/office/powerpoint/2010/main" val="16982534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12factor :: Logs</a:t>
            </a:r>
            <a:endParaRPr lang="en-US" dirty="0"/>
          </a:p>
        </p:txBody>
      </p:sp>
      <p:sp>
        <p:nvSpPr>
          <p:cNvPr id="3" name="Content Placeholder 2"/>
          <p:cNvSpPr>
            <a:spLocks noGrp="1"/>
          </p:cNvSpPr>
          <p:nvPr>
            <p:ph idx="1"/>
          </p:nvPr>
        </p:nvSpPr>
        <p:spPr>
          <a:xfrm>
            <a:off x="367227" y="609537"/>
            <a:ext cx="8205304" cy="426857"/>
          </a:xfrm>
        </p:spPr>
        <p:txBody>
          <a:bodyPr/>
          <a:lstStyle/>
          <a:p>
            <a:r>
              <a:rPr lang="en-US" sz="1800" i="1" dirty="0">
                <a:solidFill>
                  <a:schemeClr val="accent6"/>
                </a:solidFill>
              </a:rPr>
              <a:t>“Treat logs as event streams”</a:t>
            </a:r>
          </a:p>
        </p:txBody>
      </p:sp>
      <p:sp>
        <p:nvSpPr>
          <p:cNvPr id="5" name="Content Placeholder 9"/>
          <p:cNvSpPr txBox="1">
            <a:spLocks/>
          </p:cNvSpPr>
          <p:nvPr/>
        </p:nvSpPr>
        <p:spPr>
          <a:xfrm>
            <a:off x="367227" y="3941920"/>
            <a:ext cx="8144427" cy="853128"/>
          </a:xfrm>
          <a:prstGeom prst="rect">
            <a:avLst/>
          </a:prstGeom>
        </p:spPr>
        <p:txBody>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solidFill>
                  <a:srgbClr val="999A98"/>
                </a:solidFill>
                <a:latin typeface="Lucida Console" charset="0"/>
                <a:ea typeface="Lucida Console" charset="0"/>
                <a:cs typeface="Lucida Console" charset="0"/>
              </a:rPr>
              <a:t>$ </a:t>
            </a:r>
            <a:r>
              <a:rPr lang="en-US" sz="2000" dirty="0" err="1" smtClean="0">
                <a:solidFill>
                  <a:srgbClr val="474746"/>
                </a:solidFill>
                <a:latin typeface="Lucida Console" charset="0"/>
                <a:ea typeface="Lucida Console" charset="0"/>
                <a:cs typeface="Lucida Console" charset="0"/>
              </a:rPr>
              <a:t>emp</a:t>
            </a:r>
            <a:r>
              <a:rPr lang="en-US" sz="2000" dirty="0" smtClean="0">
                <a:solidFill>
                  <a:srgbClr val="474746"/>
                </a:solidFill>
                <a:latin typeface="Lucida Console" charset="0"/>
                <a:ea typeface="Lucida Console" charset="0"/>
                <a:cs typeface="Lucida Console" charset="0"/>
              </a:rPr>
              <a:t> log</a:t>
            </a:r>
          </a:p>
          <a:p>
            <a:r>
              <a:rPr lang="en-US" sz="2000" dirty="0" smtClean="0">
                <a:solidFill>
                  <a:srgbClr val="474746"/>
                </a:solidFill>
                <a:latin typeface="Lucida Console" charset="0"/>
                <a:ea typeface="Lucida Console" charset="0"/>
                <a:cs typeface="Lucida Console" charset="0"/>
              </a:rPr>
              <a:t>“GET / HTTP/1.1” 200</a:t>
            </a:r>
            <a:endParaRPr lang="en-US" sz="2000" dirty="0">
              <a:solidFill>
                <a:srgbClr val="474746"/>
              </a:solidFill>
              <a:latin typeface="Lucida Console" charset="0"/>
              <a:ea typeface="Lucida Console" charset="0"/>
              <a:cs typeface="Lucida Console" charset="0"/>
            </a:endParaRPr>
          </a:p>
        </p:txBody>
      </p:sp>
      <p:sp>
        <p:nvSpPr>
          <p:cNvPr id="4" name="TextBox 3"/>
          <p:cNvSpPr txBox="1"/>
          <p:nvPr/>
        </p:nvSpPr>
        <p:spPr>
          <a:xfrm>
            <a:off x="2911756" y="2320179"/>
            <a:ext cx="1665841" cy="584775"/>
          </a:xfrm>
          <a:prstGeom prst="rect">
            <a:avLst/>
          </a:prstGeom>
          <a:noFill/>
        </p:spPr>
        <p:txBody>
          <a:bodyPr wrap="none" rtlCol="0">
            <a:spAutoFit/>
          </a:bodyPr>
          <a:lstStyle/>
          <a:p>
            <a:r>
              <a:rPr lang="en-US" sz="3200" dirty="0" smtClean="0">
                <a:latin typeface="Lucida Console" charset="0"/>
                <a:ea typeface="Lucida Console" charset="0"/>
                <a:cs typeface="Lucida Console" charset="0"/>
              </a:rPr>
              <a:t>STDOUT</a:t>
            </a:r>
            <a:endParaRPr lang="en-US" sz="3200" dirty="0">
              <a:latin typeface="Lucida Console" charset="0"/>
              <a:ea typeface="Lucida Console" charset="0"/>
              <a:cs typeface="Lucida Console" charset="0"/>
            </a:endParaRPr>
          </a:p>
        </p:txBody>
      </p:sp>
      <p:sp>
        <p:nvSpPr>
          <p:cNvPr id="6" name="TextBox 5"/>
          <p:cNvSpPr txBox="1"/>
          <p:nvPr/>
        </p:nvSpPr>
        <p:spPr>
          <a:xfrm>
            <a:off x="6081282" y="1307829"/>
            <a:ext cx="1155379" cy="369332"/>
          </a:xfrm>
          <a:prstGeom prst="rect">
            <a:avLst/>
          </a:prstGeom>
          <a:noFill/>
        </p:spPr>
        <p:txBody>
          <a:bodyPr wrap="square" rtlCol="0">
            <a:spAutoFit/>
          </a:bodyPr>
          <a:lstStyle/>
          <a:p>
            <a:r>
              <a:rPr lang="en-US" dirty="0" smtClean="0">
                <a:latin typeface="Lucida Console" charset="0"/>
                <a:ea typeface="Lucida Console" charset="0"/>
                <a:cs typeface="Lucida Console" charset="0"/>
              </a:rPr>
              <a:t>Kinesis</a:t>
            </a:r>
            <a:endParaRPr lang="en-US" dirty="0">
              <a:latin typeface="Lucida Console" charset="0"/>
              <a:ea typeface="Lucida Console" charset="0"/>
              <a:cs typeface="Lucida Console" charset="0"/>
            </a:endParaRPr>
          </a:p>
        </p:txBody>
      </p:sp>
      <p:cxnSp>
        <p:nvCxnSpPr>
          <p:cNvPr id="10" name="Straight Arrow Connector 9"/>
          <p:cNvCxnSpPr/>
          <p:nvPr/>
        </p:nvCxnSpPr>
        <p:spPr>
          <a:xfrm>
            <a:off x="2386131" y="2904954"/>
            <a:ext cx="2717091"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7" name="Picture 6"/>
          <p:cNvPicPr>
            <a:picLocks noChangeAspect="1"/>
          </p:cNvPicPr>
          <p:nvPr/>
        </p:nvPicPr>
        <p:blipFill>
          <a:blip r:embed="rId3"/>
          <a:stretch>
            <a:fillRect/>
          </a:stretch>
        </p:blipFill>
        <p:spPr>
          <a:xfrm>
            <a:off x="5103222" y="1768305"/>
            <a:ext cx="3111500" cy="2273300"/>
          </a:xfrm>
          <a:prstGeom prst="rect">
            <a:avLst/>
          </a:prstGeom>
        </p:spPr>
      </p:pic>
      <p:pic>
        <p:nvPicPr>
          <p:cNvPr id="13" name="Picture 12"/>
          <p:cNvPicPr>
            <a:picLocks noChangeAspect="1"/>
          </p:cNvPicPr>
          <p:nvPr/>
        </p:nvPicPr>
        <p:blipFill>
          <a:blip r:embed="rId4"/>
          <a:stretch>
            <a:fillRect/>
          </a:stretch>
        </p:blipFill>
        <p:spPr>
          <a:xfrm>
            <a:off x="759757" y="2200104"/>
            <a:ext cx="1308100" cy="1409700"/>
          </a:xfrm>
          <a:prstGeom prst="rect">
            <a:avLst/>
          </a:prstGeom>
        </p:spPr>
      </p:pic>
    </p:spTree>
    <p:extLst>
      <p:ext uri="{BB962C8B-B14F-4D97-AF65-F5344CB8AC3E}">
        <p14:creationId xmlns:p14="http://schemas.microsoft.com/office/powerpoint/2010/main" val="11398945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ike &amp; archer.jpeg"/>
          <p:cNvPicPr>
            <a:picLocks noChangeAspect="1"/>
          </p:cNvPicPr>
          <p:nvPr/>
        </p:nvPicPr>
        <p:blipFill>
          <a:blip r:embed="rId3"/>
          <a:stretch>
            <a:fillRect/>
          </a:stretch>
        </p:blipFill>
        <p:spPr>
          <a:xfrm>
            <a:off x="3790564" y="2729541"/>
            <a:ext cx="2285175" cy="2285175"/>
          </a:xfrm>
          <a:prstGeom prst="rect">
            <a:avLst/>
          </a:prstGeom>
        </p:spPr>
      </p:pic>
      <p:sp>
        <p:nvSpPr>
          <p:cNvPr id="6" name="Title 5"/>
          <p:cNvSpPr>
            <a:spLocks noGrp="1"/>
          </p:cNvSpPr>
          <p:nvPr>
            <p:ph type="title"/>
          </p:nvPr>
        </p:nvSpPr>
        <p:spPr/>
        <p:txBody>
          <a:bodyPr/>
          <a:lstStyle/>
          <a:p>
            <a:r>
              <a:rPr lang="en-US" dirty="0" smtClean="0"/>
              <a:t>Team Empire</a:t>
            </a:r>
            <a:endParaRPr lang="en-US" dirty="0"/>
          </a:p>
        </p:txBody>
      </p:sp>
      <p:pic>
        <p:nvPicPr>
          <p:cNvPr id="7" name="Picture 6"/>
          <p:cNvPicPr>
            <a:picLocks noChangeAspect="1"/>
          </p:cNvPicPr>
          <p:nvPr/>
        </p:nvPicPr>
        <p:blipFill>
          <a:blip r:embed="rId4"/>
          <a:stretch>
            <a:fillRect/>
          </a:stretch>
        </p:blipFill>
        <p:spPr>
          <a:xfrm>
            <a:off x="4675239" y="783917"/>
            <a:ext cx="2750306" cy="1821631"/>
          </a:xfrm>
          <a:prstGeom prst="rect">
            <a:avLst/>
          </a:prstGeom>
        </p:spPr>
      </p:pic>
      <p:pic>
        <p:nvPicPr>
          <p:cNvPr id="8" name="Picture 7"/>
          <p:cNvPicPr>
            <a:picLocks noChangeAspect="1"/>
          </p:cNvPicPr>
          <p:nvPr/>
        </p:nvPicPr>
        <p:blipFill>
          <a:blip r:embed="rId5"/>
          <a:stretch>
            <a:fillRect/>
          </a:stretch>
        </p:blipFill>
        <p:spPr>
          <a:xfrm>
            <a:off x="904161" y="901290"/>
            <a:ext cx="2648920" cy="2687073"/>
          </a:xfrm>
          <a:prstGeom prst="rect">
            <a:avLst/>
          </a:prstGeom>
        </p:spPr>
      </p:pic>
    </p:spTree>
    <p:extLst>
      <p:ext uri="{BB962C8B-B14F-4D97-AF65-F5344CB8AC3E}">
        <p14:creationId xmlns:p14="http://schemas.microsoft.com/office/powerpoint/2010/main" val="6819472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12factor :: Admin processes</a:t>
            </a:r>
            <a:endParaRPr lang="en-US" dirty="0"/>
          </a:p>
        </p:txBody>
      </p:sp>
      <p:sp>
        <p:nvSpPr>
          <p:cNvPr id="3" name="Content Placeholder 2"/>
          <p:cNvSpPr>
            <a:spLocks noGrp="1"/>
          </p:cNvSpPr>
          <p:nvPr>
            <p:ph idx="1"/>
          </p:nvPr>
        </p:nvSpPr>
        <p:spPr>
          <a:xfrm>
            <a:off x="336789" y="660677"/>
            <a:ext cx="5842494" cy="471125"/>
          </a:xfrm>
        </p:spPr>
        <p:txBody>
          <a:bodyPr/>
          <a:lstStyle/>
          <a:p>
            <a:r>
              <a:rPr lang="en-US" sz="1800" i="1" dirty="0">
                <a:solidFill>
                  <a:schemeClr val="accent6"/>
                </a:solidFill>
              </a:rPr>
              <a:t>“Run admin/management tasks as one-off processes”</a:t>
            </a:r>
          </a:p>
        </p:txBody>
      </p:sp>
      <p:sp>
        <p:nvSpPr>
          <p:cNvPr id="5" name="Content Placeholder 9"/>
          <p:cNvSpPr txBox="1">
            <a:spLocks/>
          </p:cNvSpPr>
          <p:nvPr/>
        </p:nvSpPr>
        <p:spPr>
          <a:xfrm>
            <a:off x="397666" y="2216643"/>
            <a:ext cx="8144427" cy="842243"/>
          </a:xfrm>
          <a:prstGeom prst="rect">
            <a:avLst/>
          </a:prstGeom>
        </p:spPr>
        <p:txBody>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solidFill>
                  <a:schemeClr val="accent6"/>
                </a:solidFill>
                <a:latin typeface="Lucida Console" charset="0"/>
                <a:ea typeface="Lucida Console" charset="0"/>
                <a:cs typeface="Lucida Console" charset="0"/>
              </a:rPr>
              <a:t>$ </a:t>
            </a:r>
            <a:r>
              <a:rPr lang="en-US" sz="2000" dirty="0" err="1" smtClean="0">
                <a:latin typeface="Lucida Console" charset="0"/>
                <a:ea typeface="Lucida Console" charset="0"/>
                <a:cs typeface="Lucida Console" charset="0"/>
              </a:rPr>
              <a:t>emp</a:t>
            </a:r>
            <a:r>
              <a:rPr lang="en-US" sz="2000" dirty="0" smtClean="0">
                <a:latin typeface="Lucida Console" charset="0"/>
                <a:ea typeface="Lucida Console" charset="0"/>
                <a:cs typeface="Lucida Console" charset="0"/>
              </a:rPr>
              <a:t> run rake </a:t>
            </a:r>
            <a:r>
              <a:rPr lang="en-US" sz="2000" dirty="0" err="1" smtClean="0">
                <a:latin typeface="Lucida Console" charset="0"/>
                <a:ea typeface="Lucida Console" charset="0"/>
                <a:cs typeface="Lucida Console" charset="0"/>
              </a:rPr>
              <a:t>db:migrate</a:t>
            </a:r>
            <a:endParaRPr lang="en-US" sz="2000" dirty="0" smtClean="0">
              <a:latin typeface="Lucida Console" charset="0"/>
              <a:ea typeface="Lucida Console" charset="0"/>
              <a:cs typeface="Lucida Console" charset="0"/>
            </a:endParaRPr>
          </a:p>
          <a:p>
            <a:r>
              <a:rPr lang="en-US" sz="2000" dirty="0" smtClean="0">
                <a:latin typeface="Lucida Console" charset="0"/>
                <a:ea typeface="Lucida Console" charset="0"/>
                <a:cs typeface="Lucida Console" charset="0"/>
              </a:rPr>
              <a:t>Migrated</a:t>
            </a:r>
            <a:endParaRPr lang="en-US" sz="2000" dirty="0">
              <a:latin typeface="Lucida Console" charset="0"/>
              <a:ea typeface="Lucida Console" charset="0"/>
              <a:cs typeface="Lucida Console" charset="0"/>
            </a:endParaRPr>
          </a:p>
        </p:txBody>
      </p:sp>
      <p:sp>
        <p:nvSpPr>
          <p:cNvPr id="4" name="Rectangle 3"/>
          <p:cNvSpPr/>
          <p:nvPr/>
        </p:nvSpPr>
        <p:spPr>
          <a:xfrm>
            <a:off x="397666" y="3266306"/>
            <a:ext cx="4572000" cy="707886"/>
          </a:xfrm>
          <a:prstGeom prst="rect">
            <a:avLst/>
          </a:prstGeom>
        </p:spPr>
        <p:txBody>
          <a:bodyPr>
            <a:spAutoFit/>
          </a:bodyPr>
          <a:lstStyle/>
          <a:p>
            <a:r>
              <a:rPr lang="en-US" sz="2000" dirty="0">
                <a:solidFill>
                  <a:schemeClr val="accent6"/>
                </a:solidFill>
                <a:latin typeface="Lucida Console" charset="0"/>
                <a:ea typeface="Lucida Console" charset="0"/>
                <a:cs typeface="Lucida Console" charset="0"/>
              </a:rPr>
              <a:t>$ </a:t>
            </a:r>
            <a:r>
              <a:rPr lang="en-US" sz="2000" dirty="0" err="1">
                <a:latin typeface="Lucida Console" charset="0"/>
                <a:ea typeface="Lucida Console" charset="0"/>
                <a:cs typeface="Lucida Console" charset="0"/>
              </a:rPr>
              <a:t>emp</a:t>
            </a:r>
            <a:r>
              <a:rPr lang="en-US" sz="2000" dirty="0">
                <a:latin typeface="Lucida Console" charset="0"/>
                <a:ea typeface="Lucida Console" charset="0"/>
                <a:cs typeface="Lucida Console" charset="0"/>
              </a:rPr>
              <a:t> run </a:t>
            </a:r>
            <a:r>
              <a:rPr lang="en-US" sz="2000" dirty="0" smtClean="0">
                <a:latin typeface="Lucida Console" charset="0"/>
                <a:ea typeface="Lucida Console" charset="0"/>
                <a:cs typeface="Lucida Console" charset="0"/>
              </a:rPr>
              <a:t>rails console</a:t>
            </a:r>
            <a:endParaRPr lang="en-US" sz="2000" dirty="0">
              <a:latin typeface="Lucida Console" charset="0"/>
              <a:ea typeface="Lucida Console" charset="0"/>
              <a:cs typeface="Lucida Console" charset="0"/>
            </a:endParaRPr>
          </a:p>
          <a:p>
            <a:r>
              <a:rPr lang="en-US" sz="2000" dirty="0" err="1">
                <a:latin typeface="Lucida Console" charset="0"/>
                <a:ea typeface="Lucida Console" charset="0"/>
                <a:cs typeface="Lucida Console" charset="0"/>
              </a:rPr>
              <a:t>irb</a:t>
            </a:r>
            <a:r>
              <a:rPr lang="en-US" sz="2000" dirty="0">
                <a:latin typeface="Lucida Console" charset="0"/>
                <a:ea typeface="Lucida Console" charset="0"/>
                <a:cs typeface="Lucida Console" charset="0"/>
              </a:rPr>
              <a:t>(main):001:0&gt;</a:t>
            </a:r>
          </a:p>
        </p:txBody>
      </p:sp>
    </p:spTree>
    <p:extLst>
      <p:ext uri="{BB962C8B-B14F-4D97-AF65-F5344CB8AC3E}">
        <p14:creationId xmlns:p14="http://schemas.microsoft.com/office/powerpoint/2010/main" val="10075583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Demo</a:t>
            </a:r>
            <a:endParaRPr lang="en-US" dirty="0"/>
          </a:p>
        </p:txBody>
      </p:sp>
    </p:spTree>
    <p:extLst>
      <p:ext uri="{BB962C8B-B14F-4D97-AF65-F5344CB8AC3E}">
        <p14:creationId xmlns:p14="http://schemas.microsoft.com/office/powerpoint/2010/main" val="10476325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Pain Points &amp; Lessons Learned</a:t>
            </a:r>
            <a:endParaRPr lang="en-US" dirty="0"/>
          </a:p>
        </p:txBody>
      </p:sp>
    </p:spTree>
    <p:extLst>
      <p:ext uri="{BB962C8B-B14F-4D97-AF65-F5344CB8AC3E}">
        <p14:creationId xmlns:p14="http://schemas.microsoft.com/office/powerpoint/2010/main" val="10652503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 Instance Rollout</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Update AMI in </a:t>
            </a:r>
            <a:r>
              <a:rPr lang="en-US" dirty="0" err="1" smtClean="0"/>
              <a:t>CloudFormation</a:t>
            </a:r>
            <a:r>
              <a:rPr lang="en-US" dirty="0" smtClean="0"/>
              <a:t> stack.</a:t>
            </a:r>
          </a:p>
          <a:p>
            <a:pPr marL="457200" indent="-457200">
              <a:buFont typeface="+mj-lt"/>
              <a:buAutoNum type="arabicPeriod"/>
            </a:pPr>
            <a:r>
              <a:rPr lang="en-US" dirty="0" smtClean="0"/>
              <a:t>Kill 1 host</a:t>
            </a:r>
          </a:p>
          <a:p>
            <a:pPr marL="457200" indent="-457200">
              <a:buFont typeface="+mj-lt"/>
              <a:buAutoNum type="arabicPeriod"/>
            </a:pPr>
            <a:r>
              <a:rPr lang="en-US" dirty="0" smtClean="0"/>
              <a:t>Wait for new ECS services to start running on new Host</a:t>
            </a:r>
          </a:p>
          <a:p>
            <a:pPr marL="457200" indent="-457200">
              <a:buFont typeface="+mj-lt"/>
              <a:buAutoNum type="arabicPeriod"/>
            </a:pPr>
            <a:r>
              <a:rPr lang="en-US" dirty="0" smtClean="0"/>
              <a:t>Rinse and repeat</a:t>
            </a:r>
            <a:endParaRPr lang="en-US" dirty="0"/>
          </a:p>
        </p:txBody>
      </p:sp>
    </p:spTree>
    <p:extLst>
      <p:ext uri="{BB962C8B-B14F-4D97-AF65-F5344CB8AC3E}">
        <p14:creationId xmlns:p14="http://schemas.microsoft.com/office/powerpoint/2010/main" val="11880701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789" y="2178920"/>
            <a:ext cx="1726132" cy="1541417"/>
          </a:xfrm>
          <a:prstGeom prst="rect">
            <a:avLst/>
          </a:prstGeom>
        </p:spPr>
      </p:pic>
      <p:sp>
        <p:nvSpPr>
          <p:cNvPr id="4" name="TextBox 3"/>
          <p:cNvSpPr txBox="1"/>
          <p:nvPr/>
        </p:nvSpPr>
        <p:spPr>
          <a:xfrm>
            <a:off x="3044306" y="2643119"/>
            <a:ext cx="2159567" cy="584775"/>
          </a:xfrm>
          <a:prstGeom prst="rect">
            <a:avLst/>
          </a:prstGeom>
          <a:noFill/>
        </p:spPr>
        <p:txBody>
          <a:bodyPr wrap="none" rtlCol="0">
            <a:spAutoFit/>
          </a:bodyPr>
          <a:lstStyle/>
          <a:p>
            <a:pPr algn="ctr"/>
            <a:r>
              <a:rPr lang="en-US" sz="3200" dirty="0" err="1" smtClean="0">
                <a:latin typeface="Lucida Console" charset="0"/>
                <a:ea typeface="Lucida Console" charset="0"/>
                <a:cs typeface="Lucida Console" charset="0"/>
              </a:rPr>
              <a:t>Logspout</a:t>
            </a:r>
            <a:endParaRPr lang="en-US" sz="3200" dirty="0" smtClean="0">
              <a:latin typeface="Lucida Console" charset="0"/>
              <a:ea typeface="Lucida Console" charset="0"/>
              <a:cs typeface="Lucida Console" charset="0"/>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5259" y="2720410"/>
            <a:ext cx="2356834" cy="430191"/>
          </a:xfrm>
          <a:prstGeom prst="rect">
            <a:avLst/>
          </a:prstGeom>
        </p:spPr>
      </p:pic>
      <p:cxnSp>
        <p:nvCxnSpPr>
          <p:cNvPr id="7" name="Straight Arrow Connector 6"/>
          <p:cNvCxnSpPr>
            <a:stCxn id="3" idx="3"/>
            <a:endCxn id="4" idx="1"/>
          </p:cNvCxnSpPr>
          <p:nvPr/>
        </p:nvCxnSpPr>
        <p:spPr>
          <a:xfrm flipV="1">
            <a:off x="2062921" y="2935507"/>
            <a:ext cx="981385" cy="1412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 name="Straight Arrow Connector 8"/>
          <p:cNvCxnSpPr/>
          <p:nvPr/>
        </p:nvCxnSpPr>
        <p:spPr>
          <a:xfrm flipV="1">
            <a:off x="5190994" y="2935507"/>
            <a:ext cx="810561"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205601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788" y="4115337"/>
            <a:ext cx="8610600" cy="635000"/>
          </a:xfrm>
          <a:prstGeom prst="rect">
            <a:avLst/>
          </a:prstGeom>
        </p:spPr>
      </p:pic>
      <p:sp>
        <p:nvSpPr>
          <p:cNvPr id="10" name="TextBox 9"/>
          <p:cNvSpPr txBox="1"/>
          <p:nvPr/>
        </p:nvSpPr>
        <p:spPr>
          <a:xfrm>
            <a:off x="336789" y="1011667"/>
            <a:ext cx="4134465" cy="338554"/>
          </a:xfrm>
          <a:prstGeom prst="rect">
            <a:avLst/>
          </a:prstGeom>
          <a:noFill/>
        </p:spPr>
        <p:txBody>
          <a:bodyPr wrap="none" rtlCol="0">
            <a:spAutoFit/>
          </a:bodyPr>
          <a:lstStyle/>
          <a:p>
            <a:r>
              <a:rPr lang="en-US" sz="1600" dirty="0" smtClean="0">
                <a:latin typeface="Lucida Console" charset="0"/>
                <a:ea typeface="Lucida Console" charset="0"/>
                <a:cs typeface="Lucida Console" charset="0"/>
              </a:rPr>
              <a:t>SOURCE=&lt;app&gt;.&lt;process&gt;.&lt;version&gt;</a:t>
            </a:r>
          </a:p>
        </p:txBody>
      </p:sp>
      <p:sp>
        <p:nvSpPr>
          <p:cNvPr id="11" name="TextBox 10"/>
          <p:cNvSpPr txBox="1"/>
          <p:nvPr/>
        </p:nvSpPr>
        <p:spPr>
          <a:xfrm>
            <a:off x="336788" y="2563502"/>
            <a:ext cx="7960834" cy="338554"/>
          </a:xfrm>
          <a:prstGeom prst="rect">
            <a:avLst/>
          </a:prstGeom>
          <a:noFill/>
        </p:spPr>
        <p:txBody>
          <a:bodyPr wrap="none" rtlCol="0">
            <a:spAutoFit/>
          </a:bodyPr>
          <a:lstStyle/>
          <a:p>
            <a:r>
              <a:rPr lang="en-US" sz="1600" dirty="0" smtClean="0">
                <a:latin typeface="Lucida Console" charset="0"/>
                <a:ea typeface="Lucida Console" charset="0"/>
                <a:cs typeface="Lucida Console" charset="0"/>
              </a:rPr>
              <a:t>SYSLOG_STRUCTURED_DATA=app</a:t>
            </a:r>
            <a:r>
              <a:rPr lang="en-US" sz="1600" dirty="0">
                <a:latin typeface="Lucida Console" charset="0"/>
                <a:ea typeface="Lucida Console" charset="0"/>
                <a:cs typeface="Lucida Console" charset="0"/>
              </a:rPr>
              <a:t>={{ </a:t>
            </a:r>
            <a:r>
              <a:rPr lang="en-US" sz="1600" dirty="0" smtClean="0">
                <a:latin typeface="Lucida Console" charset="0"/>
                <a:ea typeface="Lucida Console" charset="0"/>
                <a:cs typeface="Lucida Console" charset="0"/>
              </a:rPr>
              <a:t>.</a:t>
            </a:r>
            <a:r>
              <a:rPr lang="en-US" sz="1600" dirty="0" err="1" smtClean="0">
                <a:latin typeface="Lucida Console" charset="0"/>
                <a:ea typeface="Lucida Console" charset="0"/>
                <a:cs typeface="Lucida Console" charset="0"/>
              </a:rPr>
              <a:t>Container.Config.Env</a:t>
            </a:r>
            <a:r>
              <a:rPr lang="en-US" sz="1600" dirty="0" smtClean="0">
                <a:latin typeface="Lucida Console" charset="0"/>
                <a:ea typeface="Lucida Console" charset="0"/>
                <a:cs typeface="Lucida Console" charset="0"/>
              </a:rPr>
              <a:t> "SOURCE</a:t>
            </a:r>
            <a:r>
              <a:rPr lang="en-US" sz="1600" dirty="0">
                <a:latin typeface="Lucida Console" charset="0"/>
                <a:ea typeface="Lucida Console" charset="0"/>
                <a:cs typeface="Lucida Console" charset="0"/>
              </a:rPr>
              <a:t>" </a:t>
            </a:r>
            <a:r>
              <a:rPr lang="en-US" sz="1600" dirty="0" smtClean="0">
                <a:latin typeface="Lucida Console" charset="0"/>
                <a:ea typeface="Lucida Console" charset="0"/>
                <a:cs typeface="Lucida Console" charset="0"/>
              </a:rPr>
              <a:t>}}</a:t>
            </a:r>
          </a:p>
        </p:txBody>
      </p:sp>
      <p:cxnSp>
        <p:nvCxnSpPr>
          <p:cNvPr id="12" name="Straight Arrow Connector 11"/>
          <p:cNvCxnSpPr/>
          <p:nvPr/>
        </p:nvCxnSpPr>
        <p:spPr>
          <a:xfrm>
            <a:off x="494854" y="1442538"/>
            <a:ext cx="0" cy="103020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p:cNvCxnSpPr/>
          <p:nvPr/>
        </p:nvCxnSpPr>
        <p:spPr>
          <a:xfrm>
            <a:off x="494854" y="3000777"/>
            <a:ext cx="0" cy="100455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5856355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Docker</a:t>
            </a:r>
            <a:r>
              <a:rPr lang="en-US" dirty="0" smtClean="0"/>
              <a:t> Monolith</a:t>
            </a:r>
            <a:endParaRPr lang="en-US" dirty="0"/>
          </a:p>
        </p:txBody>
      </p:sp>
      <p:sp>
        <p:nvSpPr>
          <p:cNvPr id="3" name="Cube 2"/>
          <p:cNvSpPr/>
          <p:nvPr/>
        </p:nvSpPr>
        <p:spPr>
          <a:xfrm>
            <a:off x="721216" y="1622738"/>
            <a:ext cx="2614411" cy="2099256"/>
          </a:xfrm>
          <a:prstGeom prst="cub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338" y="2180577"/>
            <a:ext cx="1726132" cy="154141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4477" y="1017432"/>
            <a:ext cx="1017431" cy="1017431"/>
          </a:xfrm>
          <a:prstGeom prst="rect">
            <a:avLst/>
          </a:prstGeom>
        </p:spPr>
      </p:pic>
      <p:sp>
        <p:nvSpPr>
          <p:cNvPr id="6" name="TextBox 5"/>
          <p:cNvSpPr txBox="1"/>
          <p:nvPr/>
        </p:nvSpPr>
        <p:spPr>
          <a:xfrm>
            <a:off x="4439441" y="2256865"/>
            <a:ext cx="543739" cy="830997"/>
          </a:xfrm>
          <a:prstGeom prst="rect">
            <a:avLst/>
          </a:prstGeom>
          <a:noFill/>
        </p:spPr>
        <p:txBody>
          <a:bodyPr wrap="none" rtlCol="0">
            <a:spAutoFit/>
          </a:bodyPr>
          <a:lstStyle/>
          <a:p>
            <a:r>
              <a:rPr lang="en-US" sz="4800" dirty="0" smtClean="0"/>
              <a:t>=</a:t>
            </a:r>
            <a:endParaRPr lang="en-US" sz="4800" dirty="0"/>
          </a:p>
        </p:txBody>
      </p:sp>
      <p:sp>
        <p:nvSpPr>
          <p:cNvPr id="7" name="TextBox 6"/>
          <p:cNvSpPr txBox="1"/>
          <p:nvPr/>
        </p:nvSpPr>
        <p:spPr>
          <a:xfrm>
            <a:off x="5543254" y="2379977"/>
            <a:ext cx="2120965" cy="584775"/>
          </a:xfrm>
          <a:prstGeom prst="rect">
            <a:avLst/>
          </a:prstGeom>
          <a:noFill/>
        </p:spPr>
        <p:txBody>
          <a:bodyPr wrap="none" rtlCol="0">
            <a:spAutoFit/>
          </a:bodyPr>
          <a:lstStyle/>
          <a:p>
            <a:r>
              <a:rPr lang="en-US" sz="3200" dirty="0" smtClean="0"/>
              <a:t>Bad Times</a:t>
            </a:r>
            <a:endParaRPr lang="en-US" sz="3200" dirty="0"/>
          </a:p>
        </p:txBody>
      </p:sp>
    </p:spTree>
    <p:extLst>
      <p:ext uri="{BB962C8B-B14F-4D97-AF65-F5344CB8AC3E}">
        <p14:creationId xmlns:p14="http://schemas.microsoft.com/office/powerpoint/2010/main" val="1907128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Docker</a:t>
            </a:r>
            <a:r>
              <a:rPr lang="en-US" dirty="0" smtClean="0"/>
              <a:t> Push/Pull Performance</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Early versions of </a:t>
            </a:r>
            <a:r>
              <a:rPr lang="en-US" dirty="0" err="1" smtClean="0"/>
              <a:t>Docker</a:t>
            </a:r>
            <a:r>
              <a:rPr lang="en-US" dirty="0" smtClean="0"/>
              <a:t> (&lt; 1.8.1) had poor push/pull performance</a:t>
            </a:r>
          </a:p>
          <a:p>
            <a:pPr marL="342900" indent="-342900">
              <a:buFont typeface="Arial" charset="0"/>
              <a:buChar char="•"/>
            </a:pPr>
            <a:r>
              <a:rPr lang="en-US" dirty="0" smtClean="0"/>
              <a:t>Use </a:t>
            </a:r>
            <a:r>
              <a:rPr lang="en-US" dirty="0" err="1" smtClean="0"/>
              <a:t>Docker</a:t>
            </a:r>
            <a:r>
              <a:rPr lang="en-US" dirty="0" smtClean="0"/>
              <a:t> &gt;= 1.8.1</a:t>
            </a:r>
          </a:p>
          <a:p>
            <a:pPr marL="342900" indent="-342900">
              <a:buFont typeface="Arial" charset="0"/>
              <a:buChar char="•"/>
            </a:pPr>
            <a:r>
              <a:rPr lang="en-US" dirty="0" smtClean="0"/>
              <a:t>Make your </a:t>
            </a:r>
            <a:r>
              <a:rPr lang="en-US" dirty="0" err="1" smtClean="0"/>
              <a:t>Dockerfile’s</a:t>
            </a:r>
            <a:r>
              <a:rPr lang="en-US" dirty="0" smtClean="0"/>
              <a:t> use the layer cache efficiently</a:t>
            </a:r>
          </a:p>
          <a:p>
            <a:pPr marL="342900" indent="-342900">
              <a:buFont typeface="Arial" charset="0"/>
              <a:buChar char="•"/>
            </a:pPr>
            <a:r>
              <a:rPr lang="en-US" dirty="0" smtClean="0">
                <a:hlinkClick r:id="rId3"/>
              </a:rPr>
              <a:t>https://github.com/remind101/conveyor</a:t>
            </a:r>
            <a:r>
              <a:rPr lang="en-US" dirty="0" smtClean="0"/>
              <a:t> </a:t>
            </a:r>
            <a:endParaRPr lang="en-US" dirty="0"/>
          </a:p>
        </p:txBody>
      </p:sp>
    </p:spTree>
    <p:extLst>
      <p:ext uri="{BB962C8B-B14F-4D97-AF65-F5344CB8AC3E}">
        <p14:creationId xmlns:p14="http://schemas.microsoft.com/office/powerpoint/2010/main" val="19621458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space moves fast!</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Containers have been around, but </a:t>
            </a:r>
            <a:r>
              <a:rPr lang="en-US" dirty="0" err="1" smtClean="0"/>
              <a:t>Docker</a:t>
            </a:r>
            <a:r>
              <a:rPr lang="en-US" dirty="0" smtClean="0"/>
              <a:t> made them accessible</a:t>
            </a:r>
          </a:p>
          <a:p>
            <a:pPr marL="342900" indent="-342900">
              <a:buFont typeface="Arial" charset="0"/>
              <a:buChar char="•"/>
            </a:pPr>
            <a:r>
              <a:rPr lang="en-US" dirty="0" smtClean="0"/>
              <a:t>New tools coming out ever day</a:t>
            </a:r>
          </a:p>
          <a:p>
            <a:pPr marL="342900" indent="-342900">
              <a:buFont typeface="Arial" charset="0"/>
              <a:buChar char="•"/>
            </a:pPr>
            <a:r>
              <a:rPr lang="en-US" dirty="0" smtClean="0"/>
              <a:t>AWS’s offerings have been incredibly stable and feature rich</a:t>
            </a:r>
          </a:p>
          <a:p>
            <a:pPr marL="342900" indent="-342900">
              <a:buFont typeface="Arial" charset="0"/>
              <a:buChar char="•"/>
            </a:pPr>
            <a:endParaRPr lang="en-US" dirty="0"/>
          </a:p>
        </p:txBody>
      </p:sp>
    </p:spTree>
    <p:extLst>
      <p:ext uri="{BB962C8B-B14F-4D97-AF65-F5344CB8AC3E}">
        <p14:creationId xmlns:p14="http://schemas.microsoft.com/office/powerpoint/2010/main" val="4075933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Remind</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A messaging platform for teachers.</a:t>
            </a:r>
          </a:p>
          <a:p>
            <a:pPr marL="342900" indent="-342900">
              <a:buFont typeface="Arial" charset="0"/>
              <a:buChar char="•"/>
            </a:pPr>
            <a:r>
              <a:rPr lang="en-US" dirty="0" smtClean="0"/>
              <a:t>Chat/Announcements/Files</a:t>
            </a:r>
          </a:p>
          <a:p>
            <a:pPr marL="342900" indent="-342900">
              <a:buFont typeface="Arial" charset="0"/>
              <a:buChar char="•"/>
            </a:pPr>
            <a:r>
              <a:rPr lang="en-US" dirty="0" smtClean="0"/>
              <a:t>Over 30 million users</a:t>
            </a:r>
          </a:p>
          <a:p>
            <a:pPr marL="342900" indent="-342900">
              <a:buFont typeface="Arial" charset="0"/>
              <a:buChar char="•"/>
            </a:pPr>
            <a:r>
              <a:rPr lang="en-US" dirty="0" smtClean="0"/>
              <a:t>Used actively in ~50% of U.S. public schools</a:t>
            </a:r>
          </a:p>
          <a:p>
            <a:pPr marL="342900" indent="-342900">
              <a:buFont typeface="Arial" charset="0"/>
              <a:buChar char="•"/>
            </a:pPr>
            <a:r>
              <a:rPr lang="en-US" dirty="0" smtClean="0"/>
              <a:t>Over 2 billion messages delivered</a:t>
            </a:r>
          </a:p>
          <a:p>
            <a:pPr marL="342900" indent="-342900">
              <a:buFont typeface="Arial" charset="0"/>
              <a:buChar char="•"/>
            </a:pPr>
            <a:r>
              <a:rPr lang="en-US" dirty="0" smtClean="0"/>
              <a:t>~50 employees. ~30 engineers.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5547" y="1009332"/>
            <a:ext cx="1696546" cy="1696546"/>
          </a:xfrm>
          <a:prstGeom prst="rect">
            <a:avLst/>
          </a:prstGeom>
        </p:spPr>
      </p:pic>
    </p:spTree>
    <p:extLst>
      <p:ext uri="{BB962C8B-B14F-4D97-AF65-F5344CB8AC3E}">
        <p14:creationId xmlns:p14="http://schemas.microsoft.com/office/powerpoint/2010/main" val="19718814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 Little </a:t>
            </a:r>
            <a:r>
              <a:rPr lang="en-US" dirty="0"/>
              <a:t>H</a:t>
            </a:r>
            <a:r>
              <a:rPr lang="en-US" dirty="0" smtClean="0"/>
              <a:t>istory</a:t>
            </a:r>
            <a:endParaRPr lang="en-US" dirty="0"/>
          </a:p>
        </p:txBody>
      </p:sp>
    </p:spTree>
    <p:extLst>
      <p:ext uri="{BB962C8B-B14F-4D97-AF65-F5344CB8AC3E}">
        <p14:creationId xmlns:p14="http://schemas.microsoft.com/office/powerpoint/2010/main" val="7307460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Little History</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Started as a “monorail”</a:t>
            </a:r>
          </a:p>
          <a:p>
            <a:pPr marL="342900" indent="-342900">
              <a:buFont typeface="Arial" charset="0"/>
              <a:buChar char="•"/>
            </a:pPr>
            <a:r>
              <a:rPr lang="en-US" dirty="0" smtClean="0"/>
              <a:t>Scaling challenges during BTS</a:t>
            </a:r>
          </a:p>
          <a:p>
            <a:pPr marL="342900" indent="-342900">
              <a:buFont typeface="Arial" charset="0"/>
              <a:buChar char="•"/>
            </a:pPr>
            <a:r>
              <a:rPr lang="en-US" dirty="0" smtClean="0"/>
              <a:t>Migrated to an SOA/micro-service architecture</a:t>
            </a:r>
            <a:endParaRPr lang="en-US" dirty="0"/>
          </a:p>
        </p:txBody>
      </p:sp>
    </p:spTree>
    <p:extLst>
      <p:ext uri="{BB962C8B-B14F-4D97-AF65-F5344CB8AC3E}">
        <p14:creationId xmlns:p14="http://schemas.microsoft.com/office/powerpoint/2010/main" val="11089816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Heroku</a:t>
            </a:r>
            <a:r>
              <a:rPr lang="en-US" dirty="0" smtClean="0"/>
              <a:t> was great…but</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Every app on </a:t>
            </a:r>
            <a:r>
              <a:rPr lang="en-US" dirty="0" err="1" smtClean="0"/>
              <a:t>Heroku</a:t>
            </a:r>
            <a:r>
              <a:rPr lang="en-US" dirty="0" smtClean="0"/>
              <a:t> is publicly accessible</a:t>
            </a:r>
          </a:p>
          <a:p>
            <a:pPr marL="342900" indent="-342900">
              <a:buFont typeface="Arial" charset="0"/>
              <a:buChar char="•"/>
            </a:pPr>
            <a:r>
              <a:rPr lang="en-US" dirty="0" smtClean="0"/>
              <a:t>Databases need to be exposed to internet traffic</a:t>
            </a:r>
          </a:p>
          <a:p>
            <a:pPr marL="342900" indent="-342900">
              <a:buFont typeface="Arial" charset="0"/>
              <a:buChar char="•"/>
            </a:pPr>
            <a:r>
              <a:rPr lang="en-US" dirty="0" smtClean="0"/>
              <a:t>Limited visibility and control</a:t>
            </a:r>
            <a:endParaRPr lang="en-US" dirty="0"/>
          </a:p>
        </p:txBody>
      </p:sp>
    </p:spTree>
    <p:extLst>
      <p:ext uri="{BB962C8B-B14F-4D97-AF65-F5344CB8AC3E}">
        <p14:creationId xmlns:p14="http://schemas.microsoft.com/office/powerpoint/2010/main" val="14410327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want from a </a:t>
            </a:r>
            <a:r>
              <a:rPr lang="en-US" dirty="0" err="1" smtClean="0"/>
              <a:t>PaaS</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AWS</a:t>
            </a:r>
          </a:p>
          <a:p>
            <a:pPr marL="342900" indent="-342900">
              <a:buFont typeface="Arial" charset="0"/>
              <a:buChar char="•"/>
            </a:pPr>
            <a:r>
              <a:rPr lang="en-US" dirty="0" smtClean="0"/>
              <a:t>Flexibility</a:t>
            </a:r>
          </a:p>
          <a:p>
            <a:pPr marL="342900" indent="-342900">
              <a:buFont typeface="Arial" charset="0"/>
              <a:buChar char="•"/>
            </a:pPr>
            <a:r>
              <a:rPr lang="en-US" dirty="0" smtClean="0"/>
              <a:t>Shared patterns for deployment</a:t>
            </a:r>
          </a:p>
          <a:p>
            <a:pPr marL="342900" indent="-342900">
              <a:buFont typeface="Arial" charset="0"/>
              <a:buChar char="•"/>
            </a:pPr>
            <a:r>
              <a:rPr lang="en-US" dirty="0" smtClean="0"/>
              <a:t>Easy service operation</a:t>
            </a:r>
          </a:p>
          <a:p>
            <a:pPr marL="342900" indent="-342900">
              <a:buFont typeface="Arial" charset="0"/>
              <a:buChar char="•"/>
            </a:pPr>
            <a:r>
              <a:rPr lang="en-US" dirty="0" smtClean="0"/>
              <a:t>Containers/</a:t>
            </a:r>
            <a:r>
              <a:rPr lang="en-US" dirty="0" err="1" smtClean="0"/>
              <a:t>Docker</a:t>
            </a:r>
            <a:endParaRPr lang="en-US" dirty="0"/>
          </a:p>
        </p:txBody>
      </p:sp>
    </p:spTree>
    <p:extLst>
      <p:ext uri="{BB962C8B-B14F-4D97-AF65-F5344CB8AC3E}">
        <p14:creationId xmlns:p14="http://schemas.microsoft.com/office/powerpoint/2010/main" val="7116759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Containers?</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Fast build + deploy iteration cycles</a:t>
            </a:r>
          </a:p>
          <a:p>
            <a:pPr marL="342900" indent="-342900">
              <a:buFont typeface="Arial" charset="0"/>
              <a:buChar char="•"/>
            </a:pPr>
            <a:r>
              <a:rPr lang="en-US" dirty="0" smtClean="0"/>
              <a:t>Isolate dependencies</a:t>
            </a:r>
          </a:p>
          <a:p>
            <a:pPr marL="342900" indent="-342900">
              <a:buFont typeface="Arial" charset="0"/>
              <a:buChar char="•"/>
            </a:pPr>
            <a:r>
              <a:rPr lang="en-US" dirty="0" smtClean="0"/>
              <a:t>Better </a:t>
            </a:r>
            <a:r>
              <a:rPr lang="en-US" dirty="0" err="1" smtClean="0"/>
              <a:t>dev</a:t>
            </a:r>
            <a:r>
              <a:rPr lang="en-US" dirty="0" smtClean="0"/>
              <a:t>/prod parity</a:t>
            </a:r>
          </a:p>
          <a:p>
            <a:pPr marL="342900" indent="-342900">
              <a:buFont typeface="Arial" charset="0"/>
              <a:buChar char="•"/>
            </a:pPr>
            <a:r>
              <a:rPr lang="en-US" dirty="0" smtClean="0"/>
              <a:t>Immutable images</a:t>
            </a:r>
          </a:p>
          <a:p>
            <a:pPr marL="342900" indent="-342900">
              <a:buFont typeface="Arial" charset="0"/>
              <a:buChar char="•"/>
            </a:pPr>
            <a:r>
              <a:rPr lang="en-US" dirty="0" smtClean="0"/>
              <a:t>Better resource utilization</a:t>
            </a:r>
            <a:endParaRPr lang="en-US" dirty="0"/>
          </a:p>
        </p:txBody>
      </p:sp>
    </p:spTree>
    <p:extLst>
      <p:ext uri="{BB962C8B-B14F-4D97-AF65-F5344CB8AC3E}">
        <p14:creationId xmlns:p14="http://schemas.microsoft.com/office/powerpoint/2010/main" val="154119288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invent-deck-light_as">
  <a:themeElements>
    <a:clrScheme name="Custom 2">
      <a:dk1>
        <a:srgbClr val="474746"/>
      </a:dk1>
      <a:lt1>
        <a:sysClr val="window" lastClr="FFFFFF"/>
      </a:lt1>
      <a:dk2>
        <a:srgbClr val="6D6E6D"/>
      </a:dk2>
      <a:lt2>
        <a:srgbClr val="F8F8F8"/>
      </a:lt2>
      <a:accent1>
        <a:srgbClr val="FCB64C"/>
      </a:accent1>
      <a:accent2>
        <a:srgbClr val="F7A028"/>
      </a:accent2>
      <a:accent3>
        <a:srgbClr val="49A8F2"/>
      </a:accent3>
      <a:accent4>
        <a:srgbClr val="7BC233"/>
      </a:accent4>
      <a:accent5>
        <a:srgbClr val="FDD645"/>
      </a:accent5>
      <a:accent6>
        <a:srgbClr val="999A98"/>
      </a:accent6>
      <a:hlink>
        <a:srgbClr val="686CEA"/>
      </a:hlink>
      <a:folHlink>
        <a:srgbClr val="9F52C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reinvent2015-template-light" id="{347E3041-9385-4346-9DC4-E740F718428B}" vid="{42D8A2EF-AA2C-2C4C-8867-3F36DEEE7E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2.xml><?xml version="1.0" encoding="utf-8"?>
<ds:datastoreItem xmlns:ds="http://schemas.openxmlformats.org/officeDocument/2006/customXml" ds:itemID="{C597C89A-FD0C-431E-81F6-90225B937683}">
  <ds:schemaRefs>
    <ds:schemaRef ds:uri="http://schemas.microsoft.com/office/infopath/2007/PartnerControls"/>
    <ds:schemaRef ds:uri="http://www.w3.org/XML/1998/namespace"/>
    <ds:schemaRef ds:uri="http://schemas.microsoft.com/office/2006/documentManagement/types"/>
    <ds:schemaRef ds:uri="http://purl.org/dc/dcmitype/"/>
    <ds:schemaRef ds:uri="http://schemas.openxmlformats.org/package/2006/metadata/core-properties"/>
    <ds:schemaRef ds:uri="http://purl.org/dc/terms/"/>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slides</Template>
  <TotalTime>11518</TotalTime>
  <Words>3677</Words>
  <Application>Microsoft Macintosh PowerPoint</Application>
  <PresentationFormat>On-screen Show (16:9)</PresentationFormat>
  <Paragraphs>343</Paragraphs>
  <Slides>38</Slides>
  <Notes>38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38</vt:i4>
      </vt:variant>
    </vt:vector>
  </HeadingPairs>
  <TitlesOfParts>
    <vt:vector size="41" baseType="lpstr">
      <vt:lpstr>Lucida Console</vt:lpstr>
      <vt:lpstr>Arial</vt:lpstr>
      <vt:lpstr>reinvent-deck-light_as</vt:lpstr>
      <vt:lpstr>Docker &amp; ECS in Production</vt:lpstr>
      <vt:lpstr>PowerPoint Presentation</vt:lpstr>
      <vt:lpstr>Team Empire</vt:lpstr>
      <vt:lpstr>Remind</vt:lpstr>
      <vt:lpstr>A Little History</vt:lpstr>
      <vt:lpstr>A Little History</vt:lpstr>
      <vt:lpstr>Heroku was great…but</vt:lpstr>
      <vt:lpstr>What we want from a PaaS</vt:lpstr>
      <vt:lpstr>Why Containers?</vt:lpstr>
      <vt:lpstr>Building an Empire</vt:lpstr>
      <vt:lpstr>Design Goals</vt:lpstr>
      <vt:lpstr>Components of Empire</vt:lpstr>
      <vt:lpstr>Scheduler :: Cluster Management</vt:lpstr>
      <vt:lpstr>Scheduler :: Task Placement</vt:lpstr>
      <vt:lpstr>Empire :: V1</vt:lpstr>
      <vt:lpstr>EC2 Container Service</vt:lpstr>
      <vt:lpstr>EC2 Container Service :: Resources</vt:lpstr>
      <vt:lpstr>Empire :: Resources</vt:lpstr>
      <vt:lpstr>Empire’s Scheduler Interface</vt:lpstr>
      <vt:lpstr>ECS Scheduler Implementation</vt:lpstr>
      <vt:lpstr>ECS ELB Integration</vt:lpstr>
      <vt:lpstr>Empire :: V2</vt:lpstr>
      <vt:lpstr>Empire :: V2</vt:lpstr>
      <vt:lpstr>PowerPoint Presentation</vt:lpstr>
      <vt:lpstr>Twelve-Factor Tenants</vt:lpstr>
      <vt:lpstr>12factor :: Build, Release, Run</vt:lpstr>
      <vt:lpstr>12factor :: Build, Release, Run</vt:lpstr>
      <vt:lpstr>12factor :: Dev/prod parity</vt:lpstr>
      <vt:lpstr>12factor :: Logs</vt:lpstr>
      <vt:lpstr>12factor :: Admin processes</vt:lpstr>
      <vt:lpstr>Demo</vt:lpstr>
      <vt:lpstr>Pain Points &amp; Lessons Learned</vt:lpstr>
      <vt:lpstr>Container Instance Rollout</vt:lpstr>
      <vt:lpstr>Logging</vt:lpstr>
      <vt:lpstr>Logging</vt:lpstr>
      <vt:lpstr>Docker Monolith</vt:lpstr>
      <vt:lpstr>Docker Push/Pull Performance</vt:lpstr>
      <vt:lpstr>This space moves fast!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Ben Marini</cp:lastModifiedBy>
  <cp:revision>155</cp:revision>
  <dcterms:created xsi:type="dcterms:W3CDTF">2015-11-04T22:14:34Z</dcterms:created>
  <dcterms:modified xsi:type="dcterms:W3CDTF">2015-11-05T19:29:55Z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