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customXml/itemProps1.xml" ContentType="application/vnd.openxmlformats-officedocument.customXmlProperties+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docProps/custom.xml" ContentType="application/vnd.openxmlformats-officedocument.custom-properties+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slides/slide4.xml" ContentType="application/vnd.openxmlformats-officedocument.presentationml.slide+xml"/>
  <Override PartName="/ppt/notesSlides/notesSlide22.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notesSlides/notesSlide38.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commentAuthors.xml" ContentType="application/vnd.openxmlformats-officedocument.presentationml.commentAuthors+xml"/>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customXml/itemProps3.xml" ContentType="application/vnd.openxmlformats-officedocument.customXmlProperties+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customXml/itemProps2.xml" ContentType="application/vnd.openxmlformats-officedocument.customXmlProperties+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4" r:id="rId4"/>
  </p:sldMasterIdLst>
  <p:notesMasterIdLst>
    <p:notesMasterId r:id="rId43"/>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8" r:id="rId28"/>
    <p:sldId id="329" r:id="rId29"/>
    <p:sldId id="313" r:id="rId30"/>
    <p:sldId id="314" r:id="rId31"/>
    <p:sldId id="333" r:id="rId32"/>
    <p:sldId id="337" r:id="rId33"/>
    <p:sldId id="338" r:id="rId34"/>
    <p:sldId id="299" r:id="rId35"/>
    <p:sldId id="339" r:id="rId36"/>
    <p:sldId id="344" r:id="rId37"/>
    <p:sldId id="341" r:id="rId38"/>
    <p:sldId id="343" r:id="rId39"/>
    <p:sldId id="342" r:id="rId40"/>
    <p:sldId id="346" r:id="rId41"/>
    <p:sldId id="34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4980" autoAdjust="0"/>
    <p:restoredTop sz="70994" autoAdjust="0"/>
  </p:normalViewPr>
  <p:slideViewPr>
    <p:cSldViewPr snapToGrid="0" showGuides="1">
      <p:cViewPr varScale="1">
        <p:scale>
          <a:sx n="155" d="100"/>
          <a:sy n="155" d="100"/>
        </p:scale>
        <p:origin x="-1152" y="-9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11/4/15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run an agent that will register the instance with a cluster and begin accepting tasks to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4401046"/>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within Empire.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7302263"/>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80234669"/>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also supports making an application external to allow for internet facing traffic.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2006622"/>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57552106"/>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05885279"/>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I’m Mike Barrett, and this</a:t>
            </a:r>
            <a:r>
              <a:rPr lang="en-US" sz="1200" b="0" i="0" u="none" strike="noStrike" kern="1200" baseline="0" dirty="0" smtClean="0">
                <a:solidFill>
                  <a:schemeClr val="tx1"/>
                </a:solidFill>
                <a:effectLst/>
                <a:latin typeface="Arial"/>
                <a:ea typeface="+mn-ea"/>
                <a:cs typeface="+mn-cs"/>
              </a:rPr>
              <a:t> is Eric Holmes.  We’re infrastructure engineers at Remind.  I’m going to give you a little history, then Eric’s going to go ahead and get into the design &amp; architecture of Empire, the platform we built and open sourced.</a:t>
            </a:r>
            <a:endParaRPr lang="en-US" sz="1200" b="0" i="0" u="none" strike="noStrike"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4783118"/>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3846026"/>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0801414"/>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pain</a:t>
            </a:r>
            <a:r>
              <a:rPr lang="en-US" baseline="0" dirty="0" smtClean="0"/>
              <a:t> point that we’ve discovered is rolling out updates to our base container instances.</a:t>
            </a:r>
            <a:endParaRPr lang="en-US" dirty="0" smtClean="0"/>
          </a:p>
          <a:p>
            <a:endParaRPr lang="en-US" dirty="0" smtClean="0"/>
          </a:p>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9116108"/>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we’ve had is logging.</a:t>
            </a:r>
          </a:p>
          <a:p>
            <a:endParaRPr lang="en-US" dirty="0" smtClean="0"/>
          </a:p>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on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85019265"/>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51491368"/>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64428276"/>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196230"/>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a:t>
            </a:r>
            <a:r>
              <a:rPr lang="en-US" baseline="0" smtClean="0"/>
              <a:t>with containerization, </a:t>
            </a:r>
            <a:r>
              <a:rPr lang="en-US" baseline="0" dirty="0" smtClean="0"/>
              <a:t>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96419307"/>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we work for this company called Remind. Remind is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30 million users right 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87372709"/>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a specific app.</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122023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And 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8181521" y="4708274"/>
            <a:ext cx="778707" cy="31148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remind101/conveyo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20000"/>
          </a:bodyPr>
          <a:lstStyle/>
          <a:p>
            <a:r>
              <a:rPr lang="en-US" dirty="0" smtClean="0"/>
              <a:t>Michael Barrett, Ben Marini, Ben </a:t>
            </a:r>
            <a:r>
              <a:rPr lang="en-US" dirty="0" err="1" smtClean="0"/>
              <a:t>Guillet</a:t>
            </a:r>
            <a:r>
              <a:rPr lang="en-US" dirty="0" smtClean="0"/>
              <a:t>, </a:t>
            </a:r>
            <a:r>
              <a:rPr lang="en-US" dirty="0" smtClean="0"/>
              <a:t>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an </a:t>
            </a:r>
            <a:r>
              <a:rPr lang="en-US" dirty="0" smtClean="0"/>
              <a:t>Empire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a:t>
            </a:r>
            <a:r>
              <a:rPr lang="en-US" dirty="0" smtClean="0"/>
              <a:t> interface</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smtClean="0"/>
              <a:t>of</a:t>
            </a:r>
            <a:r>
              <a:rPr lang="en-US" dirty="0" smtClean="0"/>
              <a:t> Empire</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39945" y="1982753"/>
            <a:ext cx="2024743" cy="202474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5493620"/>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96090" y="2698422"/>
            <a:ext cx="1552775" cy="155277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p>
          <a:p>
            <a:pPr marL="342900" indent="-342900">
              <a:buFont typeface="Arial" charset="0"/>
              <a:buChar char="•"/>
            </a:pPr>
            <a:r>
              <a:rPr lang="en-US" dirty="0" smtClean="0"/>
              <a:t>Integrates with ELB</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7347756"/>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96090" y="2698422"/>
            <a:ext cx="1552775" cy="155277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846321" y="1556875"/>
            <a:ext cx="1612900" cy="6096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1560267"/>
            <a:ext cx="8332520" cy="341668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6424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9079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7602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t>
            </a:r>
            <a:r>
              <a:rPr lang="en-US" dirty="0" err="1" smtClean="0">
                <a:latin typeface="Lucida Console" charset="0"/>
                <a:ea typeface="Lucida Console" charset="0"/>
                <a:cs typeface="Lucida Console" charset="0"/>
              </a:rPr>
              <a:t>loadBalancers</a:t>
            </a:r>
            <a:r>
              <a:rPr lang="en-US" dirty="0" smtClean="0">
                <a:latin typeface="Lucida Console" charset="0"/>
                <a:ea typeface="Lucida Console" charset="0"/>
                <a:cs typeface="Lucida Console" charset="0"/>
              </a:rPr>
              <a:t>": [{</a:t>
            </a:r>
          </a:p>
          <a:p>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containerName</a:t>
            </a:r>
            <a:r>
              <a:rPr lang="en-US" dirty="0" smtClean="0">
                <a:latin typeface="Lucida Console" charset="0"/>
                <a:ea typeface="Lucida Console" charset="0"/>
                <a:cs typeface="Lucida Console" charset="0"/>
              </a:rPr>
              <a:t>": "web”,</a:t>
            </a:r>
          </a:p>
          <a:p>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containerPort</a:t>
            </a:r>
            <a:r>
              <a:rPr lang="en-US" dirty="0" smtClean="0">
                <a:latin typeface="Lucida Console" charset="0"/>
                <a:ea typeface="Lucida Console" charset="0"/>
                <a:cs typeface="Lucida Console" charset="0"/>
              </a:rPr>
              <a:t>": 9001,</a:t>
            </a:r>
          </a:p>
          <a:p>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7700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8253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98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mike &amp; archer.jpeg"/>
          <p:cNvPicPr>
            <a:picLocks noChangeAspect="1"/>
          </p:cNvPicPr>
          <p:nvPr/>
        </p:nvPicPr>
        <p:blipFill>
          <a:blip r:embed="rId3"/>
          <a:stretch>
            <a:fillRect/>
          </a:stretch>
        </p:blipFill>
        <p:spPr>
          <a:xfrm>
            <a:off x="3790564" y="2729541"/>
            <a:ext cx="2285175" cy="2285175"/>
          </a:xfrm>
          <a:prstGeom prst="rect">
            <a:avLst/>
          </a:prstGeom>
        </p:spPr>
      </p:pic>
      <p:sp>
        <p:nvSpPr>
          <p:cNvPr id="6" name="Title 5"/>
          <p:cNvSpPr>
            <a:spLocks noGrp="1"/>
          </p:cNvSpPr>
          <p:nvPr>
            <p:ph type="title"/>
          </p:nvPr>
        </p:nvSpPr>
        <p:spPr/>
        <p:txBody>
          <a:bodyPr/>
          <a:lstStyle/>
          <a:p>
            <a:endParaRPr lang="en-US" dirty="0"/>
          </a:p>
        </p:txBody>
      </p:sp>
      <p:pic>
        <p:nvPicPr>
          <p:cNvPr id="7" name="Picture 6"/>
          <p:cNvPicPr>
            <a:picLocks noChangeAspect="1"/>
          </p:cNvPicPr>
          <p:nvPr/>
        </p:nvPicPr>
        <p:blipFill>
          <a:blip r:embed="rId4"/>
          <a:stretch>
            <a:fillRect/>
          </a:stretch>
        </p:blipFill>
        <p:spPr>
          <a:xfrm>
            <a:off x="4675239" y="783917"/>
            <a:ext cx="2750306" cy="1821631"/>
          </a:xfrm>
          <a:prstGeom prst="rect">
            <a:avLst/>
          </a:prstGeom>
        </p:spPr>
      </p:pic>
      <p:pic>
        <p:nvPicPr>
          <p:cNvPr id="8" name="Picture 7"/>
          <p:cNvPicPr>
            <a:picLocks noChangeAspect="1"/>
          </p:cNvPicPr>
          <p:nvPr/>
        </p:nvPicPr>
        <p:blipFill>
          <a:blip r:embed="rId5"/>
          <a:stretch>
            <a:fillRect/>
          </a:stretch>
        </p:blipFill>
        <p:spPr>
          <a:xfrm>
            <a:off x="904161" y="901290"/>
            <a:ext cx="2648920" cy="268707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07558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47632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5250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8070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0560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85635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71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Push/Pull</a:t>
            </a:r>
            <a:r>
              <a:rPr lang="en-US" dirty="0" smtClean="0"/>
              <a:t> </a:t>
            </a:r>
            <a:r>
              <a:rPr lang="en-US" dirty="0" smtClean="0"/>
              <a:t>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(&lt; 1.8.1) had poor push</a:t>
            </a:r>
            <a:r>
              <a:rPr lang="en-US" dirty="0" smtClean="0"/>
              <a:t>/pull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2145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759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Over 30 million users</a:t>
            </a:r>
          </a:p>
          <a:p>
            <a:pPr marL="342900" indent="-342900">
              <a:buFont typeface="Arial" charset="0"/>
              <a:buChar char="•"/>
            </a:pPr>
            <a:r>
              <a:rPr lang="en-US" dirty="0" smtClean="0"/>
              <a:t>Used actively in ~50% of U.S. public schools</a:t>
            </a:r>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employees. ~30 engineers.</a:t>
            </a:r>
          </a:p>
        </p:txBody>
      </p:sp>
      <p:pic>
        <p:nvPicPr>
          <p:cNvPr id="5" name="Picture 4"/>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845547" y="1009332"/>
            <a:ext cx="1696546" cy="1696546"/>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8990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3074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0898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a="http://schemas.openxmlformats.org/drawingml/2006/main"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10507</TotalTime>
  <Words>3717</Words>
  <Application>Microsoft Macintosh PowerPoint</Application>
  <PresentationFormat>On-screen Show (16:9)</PresentationFormat>
  <Paragraphs>331</Paragraphs>
  <Slides>38</Slides>
  <Notes>38</Notes>
  <HiddenSlides>0</HiddenSlides>
  <MMClips>0</MMClips>
  <ScaleCrop>false</ScaleCrop>
  <HeadingPairs>
    <vt:vector size="4" baseType="variant">
      <vt:variant>
        <vt:lpstr>Design Template</vt:lpstr>
      </vt:variant>
      <vt:variant>
        <vt:i4>1</vt:i4>
      </vt:variant>
      <vt:variant>
        <vt:lpstr>Slide Titles</vt:lpstr>
      </vt:variant>
      <vt:variant>
        <vt:i4>38</vt:i4>
      </vt:variant>
    </vt:vector>
  </HeadingPairs>
  <TitlesOfParts>
    <vt:vector size="39" baseType="lpstr">
      <vt:lpstr>reinvent-deck-light_as</vt:lpstr>
      <vt:lpstr>Slide 1</vt:lpstr>
      <vt:lpstr>Slide 2</vt:lpstr>
      <vt:lpstr>Slide 3</vt:lpstr>
      <vt:lpstr>Remind</vt:lpstr>
      <vt:lpstr>A Little History</vt:lpstr>
      <vt:lpstr>A Little History</vt:lpstr>
      <vt:lpstr>Heroku was great…but</vt:lpstr>
      <vt:lpstr>What we want from a PaaS</vt:lpstr>
      <vt:lpstr>Why Containers?</vt:lpstr>
      <vt:lpstr>Building an Empire</vt:lpstr>
      <vt:lpstr>Design Goals</vt:lpstr>
      <vt:lpstr>Components of Empire</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Slide 22</vt:lpstr>
      <vt:lpstr>Twelve-Factor Tenants</vt:lpstr>
      <vt:lpstr>12factor :: Build</vt:lpstr>
      <vt:lpstr>12factor :: Release, Run</vt:lpstr>
      <vt:lpstr>12factor :: Release, Run</vt:lpstr>
      <vt:lpstr>Service Discovery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Push/Pull Performance</vt:lpstr>
      <vt:lpstr>This space moves fast!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Barrett</cp:lastModifiedBy>
  <cp:revision>129</cp:revision>
  <dcterms:created xsi:type="dcterms:W3CDTF">2015-11-04T22:14:34Z</dcterms:created>
  <dcterms:modified xsi:type="dcterms:W3CDTF">2015-11-04T22:53:12Z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