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gif" ContentType="image/gi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2"/>
  </p:notesMasterIdLst>
  <p:handoutMasterIdLst>
    <p:handoutMasterId r:id="rId53"/>
  </p:handoutMasterIdLst>
  <p:sldIdLst>
    <p:sldId id="281" r:id="rId2"/>
    <p:sldId id="283" r:id="rId3"/>
    <p:sldId id="287" r:id="rId4"/>
    <p:sldId id="288" r:id="rId5"/>
    <p:sldId id="289" r:id="rId6"/>
    <p:sldId id="290" r:id="rId7"/>
    <p:sldId id="291" r:id="rId8"/>
    <p:sldId id="294" r:id="rId9"/>
    <p:sldId id="295" r:id="rId10"/>
    <p:sldId id="296" r:id="rId11"/>
    <p:sldId id="297" r:id="rId12"/>
    <p:sldId id="298" r:id="rId13"/>
    <p:sldId id="299" r:id="rId14"/>
    <p:sldId id="303" r:id="rId15"/>
    <p:sldId id="300" r:id="rId16"/>
    <p:sldId id="301" r:id="rId17"/>
    <p:sldId id="302" r:id="rId18"/>
    <p:sldId id="304" r:id="rId19"/>
    <p:sldId id="305" r:id="rId20"/>
    <p:sldId id="307" r:id="rId21"/>
    <p:sldId id="308" r:id="rId22"/>
    <p:sldId id="309" r:id="rId23"/>
    <p:sldId id="310" r:id="rId24"/>
    <p:sldId id="311" r:id="rId25"/>
    <p:sldId id="312" r:id="rId26"/>
    <p:sldId id="313" r:id="rId27"/>
    <p:sldId id="314" r:id="rId28"/>
    <p:sldId id="315" r:id="rId29"/>
    <p:sldId id="316" r:id="rId30"/>
    <p:sldId id="317" r:id="rId31"/>
    <p:sldId id="318" r:id="rId32"/>
    <p:sldId id="319" r:id="rId33"/>
    <p:sldId id="320" r:id="rId34"/>
    <p:sldId id="321" r:id="rId35"/>
    <p:sldId id="322" r:id="rId36"/>
    <p:sldId id="323" r:id="rId37"/>
    <p:sldId id="324" r:id="rId38"/>
    <p:sldId id="325" r:id="rId39"/>
    <p:sldId id="326" r:id="rId40"/>
    <p:sldId id="327" r:id="rId41"/>
    <p:sldId id="328" r:id="rId42"/>
    <p:sldId id="329" r:id="rId43"/>
    <p:sldId id="330" r:id="rId44"/>
    <p:sldId id="331" r:id="rId45"/>
    <p:sldId id="332" r:id="rId46"/>
    <p:sldId id="333" r:id="rId47"/>
    <p:sldId id="334" r:id="rId48"/>
    <p:sldId id="335" r:id="rId49"/>
    <p:sldId id="336" r:id="rId50"/>
    <p:sldId id="337" r:id="rId51"/>
  </p:sldIdLst>
  <p:sldSz cx="9144000" cy="6858000" type="screen4x3"/>
  <p:notesSz cx="6858000" cy="9144000"/>
  <p:defaultTextStyle>
    <a:defPPr>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ABFCF23-3B69-468F-B69F-88F6DE6A72F2}" styleName="Style moyen 1 - Accentuation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826" autoAdjust="0"/>
    <p:restoredTop sz="93943" autoAdjust="0"/>
  </p:normalViewPr>
  <p:slideViewPr>
    <p:cSldViewPr snapToGrid="0" snapToObjects="1">
      <p:cViewPr varScale="1">
        <p:scale>
          <a:sx n="113" d="100"/>
          <a:sy n="113" d="100"/>
        </p:scale>
        <p:origin x="-368" y="-11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102" d="100"/>
          <a:sy n="102" d="100"/>
        </p:scale>
        <p:origin x="-4456" y="-12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notesMaster" Target="notesMasters/notesMaster1.xml"/><Relationship Id="rId53" Type="http://schemas.openxmlformats.org/officeDocument/2006/relationships/handoutMaster" Target="handoutMasters/handoutMaster1.xml"/><Relationship Id="rId54" Type="http://schemas.openxmlformats.org/officeDocument/2006/relationships/printerSettings" Target="printerSettings/printerSettings1.bin"/><Relationship Id="rId55" Type="http://schemas.openxmlformats.org/officeDocument/2006/relationships/presProps" Target="presProps.xml"/><Relationship Id="rId56" Type="http://schemas.openxmlformats.org/officeDocument/2006/relationships/viewProps" Target="viewProps.xml"/><Relationship Id="rId57" Type="http://schemas.openxmlformats.org/officeDocument/2006/relationships/theme" Target="theme/theme1.xml"/><Relationship Id="rId58" Type="http://schemas.openxmlformats.org/officeDocument/2006/relationships/tableStyles" Target="tableStyle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01DB4AD-0506-804D-9177-ECB4D2AAA278}" type="datetimeFigureOut">
              <a:rPr lang="fr-FR" smtClean="0"/>
              <a:t>05/09/15</a:t>
            </a:fld>
            <a:endParaRPr lang="fr-FR"/>
          </a:p>
        </p:txBody>
      </p:sp>
      <p:sp>
        <p:nvSpPr>
          <p:cNvPr id="4" name="Espace réservé du pied de page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A8ADD22-CAE9-A141-AC31-4759C5517819}" type="slidenum">
              <a:rPr lang="fr-FR" smtClean="0"/>
              <a:t>‹#›</a:t>
            </a:fld>
            <a:endParaRPr lang="fr-FR"/>
          </a:p>
        </p:txBody>
      </p:sp>
    </p:spTree>
    <p:extLst>
      <p:ext uri="{BB962C8B-B14F-4D97-AF65-F5344CB8AC3E}">
        <p14:creationId xmlns:p14="http://schemas.microsoft.com/office/powerpoint/2010/main" val="306719521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81B47BE-82C2-FD4D-9B98-CA52A80151C0}" type="datetimeFigureOut">
              <a:rPr lang="fr-FR" smtClean="0"/>
              <a:t>05/09/15</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2C74AEE-64CD-7741-8381-6FFEACFD9038}" type="slidenum">
              <a:rPr lang="fr-FR" smtClean="0"/>
              <a:t>‹#›</a:t>
            </a:fld>
            <a:endParaRPr lang="fr-FR"/>
          </a:p>
        </p:txBody>
      </p:sp>
    </p:spTree>
    <p:extLst>
      <p:ext uri="{BB962C8B-B14F-4D97-AF65-F5344CB8AC3E}">
        <p14:creationId xmlns:p14="http://schemas.microsoft.com/office/powerpoint/2010/main" val="1607378072"/>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smtClean="0"/>
              <a:t>Cliquez et modifiez le titre</a:t>
            </a:r>
            <a:endParaRPr lang="fr-FR"/>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Cliquez pour modifier le style des sous-titres du masque</a:t>
            </a:r>
            <a:endParaRPr lang="fr-FR"/>
          </a:p>
        </p:txBody>
      </p:sp>
      <p:sp>
        <p:nvSpPr>
          <p:cNvPr id="9" name="Rectangle 8"/>
          <p:cNvSpPr/>
          <p:nvPr userDrawn="1"/>
        </p:nvSpPr>
        <p:spPr>
          <a:xfrm>
            <a:off x="6134565" y="6535835"/>
            <a:ext cx="3030959" cy="347070"/>
          </a:xfrm>
          <a:prstGeom prst="rect">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3659428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Diapositive d'intro">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et modifiez le titre</a:t>
            </a:r>
            <a:endParaRPr lang="fr-FR"/>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Rectangle 6"/>
          <p:cNvSpPr/>
          <p:nvPr userDrawn="1"/>
        </p:nvSpPr>
        <p:spPr>
          <a:xfrm>
            <a:off x="-10762" y="6521692"/>
            <a:ext cx="6030562" cy="34707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8" name="Espace réservé du pied de page 4"/>
          <p:cNvSpPr>
            <a:spLocks noGrp="1"/>
          </p:cNvSpPr>
          <p:nvPr>
            <p:ph type="ftr" sz="quarter" idx="3"/>
          </p:nvPr>
        </p:nvSpPr>
        <p:spPr>
          <a:xfrm>
            <a:off x="-10762" y="6535835"/>
            <a:ext cx="6030562" cy="347070"/>
          </a:xfrm>
          <a:prstGeom prst="rect">
            <a:avLst/>
          </a:prstGeom>
          <a:noFill/>
          <a:ln>
            <a:noFill/>
          </a:ln>
        </p:spPr>
        <p:txBody>
          <a:bodyPr vert="horz" lIns="91440" tIns="45720" rIns="91440" bIns="45720" rtlCol="0" anchor="ctr"/>
          <a:lstStyle>
            <a:lvl1pPr algn="ctr">
              <a:defRPr sz="1200">
                <a:ln>
                  <a:noFill/>
                </a:ln>
                <a:solidFill>
                  <a:schemeClr val="bg1"/>
                </a:solidFill>
              </a:defRPr>
            </a:lvl1pPr>
          </a:lstStyle>
          <a:p>
            <a:r>
              <a:rPr lang="fr-FR" dirty="0" smtClean="0"/>
              <a:t>Rémi Ronfard –</a:t>
            </a:r>
            <a:r>
              <a:rPr lang="fr-FR" dirty="0" err="1" smtClean="0"/>
              <a:t>remi.ronfard@inria.fr</a:t>
            </a:r>
            <a:r>
              <a:rPr lang="fr-FR" dirty="0" smtClean="0"/>
              <a:t> – GMIN317 – </a:t>
            </a:r>
            <a:r>
              <a:rPr lang="fr-FR" b="1" dirty="0" smtClean="0"/>
              <a:t>GAME ENGINE 1</a:t>
            </a:r>
            <a:endParaRPr lang="fr-FR" b="1" dirty="0"/>
          </a:p>
        </p:txBody>
      </p:sp>
      <p:sp>
        <p:nvSpPr>
          <p:cNvPr id="9" name="Rectangle 8"/>
          <p:cNvSpPr/>
          <p:nvPr userDrawn="1"/>
        </p:nvSpPr>
        <p:spPr>
          <a:xfrm>
            <a:off x="6134565" y="6535835"/>
            <a:ext cx="3030959" cy="347070"/>
          </a:xfrm>
          <a:prstGeom prst="rect">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10" name="Espace réservé du numéro de diapositive 5"/>
          <p:cNvSpPr>
            <a:spLocks noGrp="1"/>
          </p:cNvSpPr>
          <p:nvPr>
            <p:ph type="sldNum" sz="quarter" idx="4"/>
          </p:nvPr>
        </p:nvSpPr>
        <p:spPr>
          <a:xfrm>
            <a:off x="7026728" y="6532454"/>
            <a:ext cx="2133599" cy="339689"/>
          </a:xfrm>
          <a:prstGeom prst="rect">
            <a:avLst/>
          </a:prstGeom>
          <a:noFill/>
          <a:ln>
            <a:noFill/>
          </a:ln>
        </p:spPr>
        <p:txBody>
          <a:bodyPr vert="horz" lIns="91440" tIns="45720" rIns="91440" bIns="45720" rtlCol="0" anchor="ctr"/>
          <a:lstStyle>
            <a:lvl1pPr algn="r">
              <a:defRPr sz="1000">
                <a:ln>
                  <a:noFill/>
                </a:ln>
                <a:solidFill>
                  <a:schemeClr val="bg1"/>
                </a:solidFill>
              </a:defRPr>
            </a:lvl1pPr>
          </a:lstStyle>
          <a:p>
            <a:fld id="{A6C87E8C-A1B1-CC4A-8C89-9A370644B80A}" type="slidenum">
              <a:rPr lang="fr-FR" smtClean="0"/>
              <a:pPr/>
              <a:t>‹#›</a:t>
            </a:fld>
            <a:endParaRPr lang="fr-FR" dirty="0"/>
          </a:p>
        </p:txBody>
      </p:sp>
      <p:sp>
        <p:nvSpPr>
          <p:cNvPr id="11" name="Espace réservé de la date 3"/>
          <p:cNvSpPr>
            <a:spLocks noGrp="1"/>
          </p:cNvSpPr>
          <p:nvPr>
            <p:ph type="dt" sz="half" idx="2"/>
          </p:nvPr>
        </p:nvSpPr>
        <p:spPr>
          <a:xfrm>
            <a:off x="6134565" y="6525073"/>
            <a:ext cx="892163" cy="347070"/>
          </a:xfrm>
          <a:prstGeom prst="rect">
            <a:avLst/>
          </a:prstGeom>
          <a:noFill/>
          <a:ln>
            <a:noFill/>
          </a:ln>
        </p:spPr>
        <p:txBody>
          <a:bodyPr vert="horz" lIns="91440" tIns="45720" rIns="91440" bIns="45720" rtlCol="0" anchor="ctr"/>
          <a:lstStyle>
            <a:lvl1pPr algn="l">
              <a:defRPr sz="1000">
                <a:ln>
                  <a:noFill/>
                </a:ln>
                <a:solidFill>
                  <a:schemeClr val="bg1"/>
                </a:solidFill>
              </a:defRPr>
            </a:lvl1pPr>
          </a:lstStyle>
          <a:p>
            <a:fld id="{19038BA7-713C-2544-8829-1AE6272C1240}" type="datetime1">
              <a:rPr lang="fr-FR" smtClean="0"/>
              <a:t>05/09/15</a:t>
            </a:fld>
            <a:endParaRPr lang="fr-FR" dirty="0"/>
          </a:p>
        </p:txBody>
      </p:sp>
    </p:spTree>
    <p:extLst>
      <p:ext uri="{BB962C8B-B14F-4D97-AF65-F5344CB8AC3E}">
        <p14:creationId xmlns:p14="http://schemas.microsoft.com/office/powerpoint/2010/main" val="12251633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Diapositive Ble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et modifiez le titre</a:t>
            </a:r>
            <a:endParaRPr lang="fr-FR"/>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Rectangle 6"/>
          <p:cNvSpPr/>
          <p:nvPr userDrawn="1"/>
        </p:nvSpPr>
        <p:spPr>
          <a:xfrm>
            <a:off x="-10762" y="6521692"/>
            <a:ext cx="6030562" cy="34707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8" name="Espace réservé du pied de page 4"/>
          <p:cNvSpPr>
            <a:spLocks noGrp="1"/>
          </p:cNvSpPr>
          <p:nvPr>
            <p:ph type="ftr" sz="quarter" idx="3"/>
          </p:nvPr>
        </p:nvSpPr>
        <p:spPr>
          <a:xfrm>
            <a:off x="-10762" y="6535835"/>
            <a:ext cx="6030562" cy="347070"/>
          </a:xfrm>
          <a:prstGeom prst="rect">
            <a:avLst/>
          </a:prstGeom>
          <a:noFill/>
          <a:ln>
            <a:noFill/>
          </a:ln>
        </p:spPr>
        <p:txBody>
          <a:bodyPr vert="horz" lIns="91440" tIns="45720" rIns="91440" bIns="45720" rtlCol="0" anchor="ctr"/>
          <a:lstStyle>
            <a:lvl1pPr algn="ctr">
              <a:defRPr sz="1200">
                <a:ln>
                  <a:noFill/>
                </a:ln>
                <a:solidFill>
                  <a:schemeClr val="bg1"/>
                </a:solidFill>
              </a:defRPr>
            </a:lvl1pPr>
          </a:lstStyle>
          <a:p>
            <a:r>
              <a:rPr lang="fr-FR" dirty="0" smtClean="0"/>
              <a:t>Rémi Ronfard –</a:t>
            </a:r>
            <a:r>
              <a:rPr lang="fr-FR" dirty="0" err="1" smtClean="0"/>
              <a:t>remi.ronfard@inria.fr</a:t>
            </a:r>
            <a:r>
              <a:rPr lang="fr-FR" dirty="0" smtClean="0"/>
              <a:t> – GMIN317 – </a:t>
            </a:r>
            <a:r>
              <a:rPr lang="fr-FR" b="1" dirty="0" smtClean="0"/>
              <a:t>GAME ENGINE 1</a:t>
            </a:r>
            <a:endParaRPr lang="fr-FR" b="1" dirty="0"/>
          </a:p>
        </p:txBody>
      </p:sp>
      <p:sp>
        <p:nvSpPr>
          <p:cNvPr id="9" name="Rectangle 8"/>
          <p:cNvSpPr/>
          <p:nvPr userDrawn="1"/>
        </p:nvSpPr>
        <p:spPr>
          <a:xfrm>
            <a:off x="6134565" y="6535835"/>
            <a:ext cx="3030959" cy="347070"/>
          </a:xfrm>
          <a:prstGeom prst="rect">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10" name="Espace réservé du numéro de diapositive 5"/>
          <p:cNvSpPr>
            <a:spLocks noGrp="1"/>
          </p:cNvSpPr>
          <p:nvPr>
            <p:ph type="sldNum" sz="quarter" idx="4"/>
          </p:nvPr>
        </p:nvSpPr>
        <p:spPr>
          <a:xfrm>
            <a:off x="7026728" y="6532454"/>
            <a:ext cx="2133599" cy="339689"/>
          </a:xfrm>
          <a:prstGeom prst="rect">
            <a:avLst/>
          </a:prstGeom>
          <a:noFill/>
          <a:ln>
            <a:noFill/>
          </a:ln>
        </p:spPr>
        <p:txBody>
          <a:bodyPr vert="horz" lIns="91440" tIns="45720" rIns="91440" bIns="45720" rtlCol="0" anchor="ctr"/>
          <a:lstStyle>
            <a:lvl1pPr algn="r">
              <a:defRPr sz="1000">
                <a:ln>
                  <a:noFill/>
                </a:ln>
                <a:solidFill>
                  <a:schemeClr val="bg1"/>
                </a:solidFill>
              </a:defRPr>
            </a:lvl1pPr>
          </a:lstStyle>
          <a:p>
            <a:fld id="{A6C87E8C-A1B1-CC4A-8C89-9A370644B80A}" type="slidenum">
              <a:rPr lang="fr-FR" smtClean="0"/>
              <a:pPr/>
              <a:t>‹#›</a:t>
            </a:fld>
            <a:endParaRPr lang="fr-FR" dirty="0"/>
          </a:p>
        </p:txBody>
      </p:sp>
      <p:sp>
        <p:nvSpPr>
          <p:cNvPr id="11" name="Espace réservé de la date 3"/>
          <p:cNvSpPr>
            <a:spLocks noGrp="1"/>
          </p:cNvSpPr>
          <p:nvPr>
            <p:ph type="dt" sz="half" idx="2"/>
          </p:nvPr>
        </p:nvSpPr>
        <p:spPr>
          <a:xfrm>
            <a:off x="6134565" y="6525073"/>
            <a:ext cx="892163" cy="347070"/>
          </a:xfrm>
          <a:prstGeom prst="rect">
            <a:avLst/>
          </a:prstGeom>
          <a:noFill/>
          <a:ln>
            <a:noFill/>
          </a:ln>
        </p:spPr>
        <p:txBody>
          <a:bodyPr vert="horz" lIns="91440" tIns="45720" rIns="91440" bIns="45720" rtlCol="0" anchor="ctr"/>
          <a:lstStyle>
            <a:lvl1pPr algn="l">
              <a:defRPr sz="1000">
                <a:ln>
                  <a:noFill/>
                </a:ln>
                <a:solidFill>
                  <a:schemeClr val="bg1"/>
                </a:solidFill>
              </a:defRPr>
            </a:lvl1pPr>
          </a:lstStyle>
          <a:p>
            <a:fld id="{19038BA7-713C-2544-8829-1AE6272C1240}" type="datetime1">
              <a:rPr lang="fr-FR" smtClean="0"/>
              <a:t>07/09/15</a:t>
            </a:fld>
            <a:endParaRPr lang="fr-FR" dirty="0"/>
          </a:p>
        </p:txBody>
      </p:sp>
      <p:sp>
        <p:nvSpPr>
          <p:cNvPr id="13" name="Rectangle 12"/>
          <p:cNvSpPr/>
          <p:nvPr userDrawn="1"/>
        </p:nvSpPr>
        <p:spPr>
          <a:xfrm>
            <a:off x="1511060" y="-1"/>
            <a:ext cx="7665047" cy="355143"/>
          </a:xfrm>
          <a:prstGeom prst="rect">
            <a:avLst/>
          </a:prstGeom>
          <a:solidFill>
            <a:schemeClr val="bg1">
              <a:lumMod val="50000"/>
              <a:alpha val="47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0962360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Diapositive Bleu clair">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et modifiez le titre</a:t>
            </a:r>
            <a:endParaRPr lang="fr-FR"/>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Rectangle 6"/>
          <p:cNvSpPr/>
          <p:nvPr userDrawn="1"/>
        </p:nvSpPr>
        <p:spPr>
          <a:xfrm>
            <a:off x="-10762" y="6521692"/>
            <a:ext cx="6030562" cy="34707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8" name="Espace réservé du pied de page 4"/>
          <p:cNvSpPr>
            <a:spLocks noGrp="1"/>
          </p:cNvSpPr>
          <p:nvPr>
            <p:ph type="ftr" sz="quarter" idx="3"/>
          </p:nvPr>
        </p:nvSpPr>
        <p:spPr>
          <a:xfrm>
            <a:off x="-10762" y="6535835"/>
            <a:ext cx="6030562" cy="347070"/>
          </a:xfrm>
          <a:prstGeom prst="rect">
            <a:avLst/>
          </a:prstGeom>
          <a:noFill/>
          <a:ln>
            <a:noFill/>
          </a:ln>
        </p:spPr>
        <p:txBody>
          <a:bodyPr vert="horz" lIns="91440" tIns="45720" rIns="91440" bIns="45720" rtlCol="0" anchor="ctr"/>
          <a:lstStyle>
            <a:lvl1pPr algn="ctr">
              <a:defRPr sz="1200">
                <a:ln>
                  <a:noFill/>
                </a:ln>
                <a:solidFill>
                  <a:schemeClr val="bg1"/>
                </a:solidFill>
              </a:defRPr>
            </a:lvl1pPr>
          </a:lstStyle>
          <a:p>
            <a:r>
              <a:rPr lang="fr-FR" dirty="0" smtClean="0"/>
              <a:t>Rémi Ronfard –</a:t>
            </a:r>
            <a:r>
              <a:rPr lang="fr-FR" dirty="0" err="1" smtClean="0"/>
              <a:t>remi.ronfard@inria.fr</a:t>
            </a:r>
            <a:r>
              <a:rPr lang="fr-FR" dirty="0" smtClean="0"/>
              <a:t> – GMIN317 – </a:t>
            </a:r>
            <a:r>
              <a:rPr lang="fr-FR" b="1" dirty="0" smtClean="0"/>
              <a:t>GAME ENGINE 1</a:t>
            </a:r>
            <a:endParaRPr lang="fr-FR" b="1" dirty="0" smtClean="0"/>
          </a:p>
        </p:txBody>
      </p:sp>
      <p:sp>
        <p:nvSpPr>
          <p:cNvPr id="9" name="Rectangle 8"/>
          <p:cNvSpPr/>
          <p:nvPr userDrawn="1"/>
        </p:nvSpPr>
        <p:spPr>
          <a:xfrm>
            <a:off x="6134565" y="6535835"/>
            <a:ext cx="3030959" cy="347070"/>
          </a:xfrm>
          <a:prstGeom prst="rect">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10" name="Espace réservé du numéro de diapositive 5"/>
          <p:cNvSpPr>
            <a:spLocks noGrp="1"/>
          </p:cNvSpPr>
          <p:nvPr>
            <p:ph type="sldNum" sz="quarter" idx="4"/>
          </p:nvPr>
        </p:nvSpPr>
        <p:spPr>
          <a:xfrm>
            <a:off x="7026728" y="6532454"/>
            <a:ext cx="2133599" cy="339689"/>
          </a:xfrm>
          <a:prstGeom prst="rect">
            <a:avLst/>
          </a:prstGeom>
          <a:noFill/>
          <a:ln>
            <a:noFill/>
          </a:ln>
        </p:spPr>
        <p:txBody>
          <a:bodyPr vert="horz" lIns="91440" tIns="45720" rIns="91440" bIns="45720" rtlCol="0" anchor="ctr"/>
          <a:lstStyle>
            <a:lvl1pPr algn="r">
              <a:defRPr sz="1000">
                <a:ln>
                  <a:noFill/>
                </a:ln>
                <a:solidFill>
                  <a:schemeClr val="bg1"/>
                </a:solidFill>
              </a:defRPr>
            </a:lvl1pPr>
          </a:lstStyle>
          <a:p>
            <a:fld id="{A6C87E8C-A1B1-CC4A-8C89-9A370644B80A}" type="slidenum">
              <a:rPr lang="fr-FR" smtClean="0"/>
              <a:pPr/>
              <a:t>‹#›</a:t>
            </a:fld>
            <a:endParaRPr lang="fr-FR" dirty="0"/>
          </a:p>
        </p:txBody>
      </p:sp>
      <p:sp>
        <p:nvSpPr>
          <p:cNvPr id="11" name="Espace réservé de la date 3"/>
          <p:cNvSpPr>
            <a:spLocks noGrp="1"/>
          </p:cNvSpPr>
          <p:nvPr>
            <p:ph type="dt" sz="half" idx="2"/>
          </p:nvPr>
        </p:nvSpPr>
        <p:spPr>
          <a:xfrm>
            <a:off x="6134565" y="6525073"/>
            <a:ext cx="892163" cy="347070"/>
          </a:xfrm>
          <a:prstGeom prst="rect">
            <a:avLst/>
          </a:prstGeom>
          <a:noFill/>
          <a:ln>
            <a:noFill/>
          </a:ln>
        </p:spPr>
        <p:txBody>
          <a:bodyPr vert="horz" lIns="91440" tIns="45720" rIns="91440" bIns="45720" rtlCol="0" anchor="ctr"/>
          <a:lstStyle>
            <a:lvl1pPr algn="l">
              <a:defRPr sz="1000">
                <a:ln>
                  <a:noFill/>
                </a:ln>
                <a:solidFill>
                  <a:schemeClr val="bg1"/>
                </a:solidFill>
              </a:defRPr>
            </a:lvl1pPr>
          </a:lstStyle>
          <a:p>
            <a:fld id="{90F72DDC-563B-C341-83C2-E73D8B258BF3}" type="datetime1">
              <a:rPr lang="fr-FR" smtClean="0"/>
              <a:t>05/09/15</a:t>
            </a:fld>
            <a:endParaRPr lang="fr-FR" dirty="0"/>
          </a:p>
        </p:txBody>
      </p:sp>
      <p:sp>
        <p:nvSpPr>
          <p:cNvPr id="12" name="Rectangle 11"/>
          <p:cNvSpPr/>
          <p:nvPr userDrawn="1"/>
        </p:nvSpPr>
        <p:spPr>
          <a:xfrm>
            <a:off x="3022120" y="-10583"/>
            <a:ext cx="6153987" cy="355142"/>
          </a:xfrm>
          <a:prstGeom prst="rect">
            <a:avLst/>
          </a:prstGeom>
          <a:solidFill>
            <a:schemeClr val="bg1">
              <a:lumMod val="50000"/>
              <a:alpha val="47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13" name="Rectangle 12"/>
          <p:cNvSpPr/>
          <p:nvPr userDrawn="1"/>
        </p:nvSpPr>
        <p:spPr>
          <a:xfrm>
            <a:off x="0" y="-10583"/>
            <a:ext cx="1511060" cy="355142"/>
          </a:xfrm>
          <a:prstGeom prst="rect">
            <a:avLst/>
          </a:prstGeom>
          <a:solidFill>
            <a:schemeClr val="bg1">
              <a:lumMod val="50000"/>
              <a:alpha val="47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5801408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Diapositive Rouge">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et modifiez le titre</a:t>
            </a:r>
            <a:endParaRPr lang="fr-FR"/>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Rectangle 6"/>
          <p:cNvSpPr/>
          <p:nvPr userDrawn="1"/>
        </p:nvSpPr>
        <p:spPr>
          <a:xfrm>
            <a:off x="-10762" y="6521692"/>
            <a:ext cx="6030562" cy="34707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8" name="Espace réservé du pied de page 4"/>
          <p:cNvSpPr>
            <a:spLocks noGrp="1"/>
          </p:cNvSpPr>
          <p:nvPr>
            <p:ph type="ftr" sz="quarter" idx="3"/>
          </p:nvPr>
        </p:nvSpPr>
        <p:spPr>
          <a:xfrm>
            <a:off x="-10762" y="6535835"/>
            <a:ext cx="6030562" cy="347070"/>
          </a:xfrm>
          <a:prstGeom prst="rect">
            <a:avLst/>
          </a:prstGeom>
          <a:noFill/>
          <a:ln>
            <a:noFill/>
          </a:ln>
        </p:spPr>
        <p:txBody>
          <a:bodyPr vert="horz" lIns="91440" tIns="45720" rIns="91440" bIns="45720" rtlCol="0" anchor="ctr"/>
          <a:lstStyle>
            <a:lvl1pPr algn="ctr">
              <a:defRPr sz="1200">
                <a:ln>
                  <a:noFill/>
                </a:ln>
                <a:solidFill>
                  <a:schemeClr val="bg1"/>
                </a:solidFill>
              </a:defRPr>
            </a:lvl1pPr>
          </a:lstStyle>
          <a:p>
            <a:r>
              <a:rPr lang="fr-FR" dirty="0" smtClean="0"/>
              <a:t>Rémi Ronfard –</a:t>
            </a:r>
            <a:r>
              <a:rPr lang="fr-FR" dirty="0" err="1" smtClean="0"/>
              <a:t>remi.ronfard@inria.fr</a:t>
            </a:r>
            <a:r>
              <a:rPr lang="fr-FR" dirty="0" smtClean="0"/>
              <a:t> – GMIN317 – </a:t>
            </a:r>
            <a:r>
              <a:rPr lang="fr-FR" b="1" dirty="0" smtClean="0"/>
              <a:t>GAME ENGINE 1</a:t>
            </a:r>
            <a:endParaRPr lang="fr-FR" b="1" dirty="0"/>
          </a:p>
        </p:txBody>
      </p:sp>
      <p:sp>
        <p:nvSpPr>
          <p:cNvPr id="9" name="Rectangle 8"/>
          <p:cNvSpPr/>
          <p:nvPr userDrawn="1"/>
        </p:nvSpPr>
        <p:spPr>
          <a:xfrm>
            <a:off x="6134565" y="6535835"/>
            <a:ext cx="3030959" cy="347070"/>
          </a:xfrm>
          <a:prstGeom prst="rect">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10" name="Espace réservé du numéro de diapositive 5"/>
          <p:cNvSpPr>
            <a:spLocks noGrp="1"/>
          </p:cNvSpPr>
          <p:nvPr>
            <p:ph type="sldNum" sz="quarter" idx="4"/>
          </p:nvPr>
        </p:nvSpPr>
        <p:spPr>
          <a:xfrm>
            <a:off x="7026728" y="6532454"/>
            <a:ext cx="2133599" cy="339689"/>
          </a:xfrm>
          <a:prstGeom prst="rect">
            <a:avLst/>
          </a:prstGeom>
          <a:noFill/>
          <a:ln>
            <a:noFill/>
          </a:ln>
        </p:spPr>
        <p:txBody>
          <a:bodyPr vert="horz" lIns="91440" tIns="45720" rIns="91440" bIns="45720" rtlCol="0" anchor="ctr"/>
          <a:lstStyle>
            <a:lvl1pPr algn="r">
              <a:defRPr sz="1000">
                <a:ln>
                  <a:noFill/>
                </a:ln>
                <a:solidFill>
                  <a:schemeClr val="bg1"/>
                </a:solidFill>
              </a:defRPr>
            </a:lvl1pPr>
          </a:lstStyle>
          <a:p>
            <a:fld id="{A6C87E8C-A1B1-CC4A-8C89-9A370644B80A}" type="slidenum">
              <a:rPr lang="fr-FR" smtClean="0"/>
              <a:pPr/>
              <a:t>‹#›</a:t>
            </a:fld>
            <a:endParaRPr lang="fr-FR" dirty="0"/>
          </a:p>
        </p:txBody>
      </p:sp>
      <p:sp>
        <p:nvSpPr>
          <p:cNvPr id="11" name="Espace réservé de la date 3"/>
          <p:cNvSpPr>
            <a:spLocks noGrp="1"/>
          </p:cNvSpPr>
          <p:nvPr>
            <p:ph type="dt" sz="half" idx="2"/>
          </p:nvPr>
        </p:nvSpPr>
        <p:spPr>
          <a:xfrm>
            <a:off x="6134565" y="6525073"/>
            <a:ext cx="892163" cy="347070"/>
          </a:xfrm>
          <a:prstGeom prst="rect">
            <a:avLst/>
          </a:prstGeom>
          <a:noFill/>
          <a:ln>
            <a:noFill/>
          </a:ln>
        </p:spPr>
        <p:txBody>
          <a:bodyPr vert="horz" lIns="91440" tIns="45720" rIns="91440" bIns="45720" rtlCol="0" anchor="ctr"/>
          <a:lstStyle>
            <a:lvl1pPr algn="l">
              <a:defRPr sz="1000">
                <a:ln>
                  <a:noFill/>
                </a:ln>
                <a:solidFill>
                  <a:schemeClr val="bg1"/>
                </a:solidFill>
              </a:defRPr>
            </a:lvl1pPr>
          </a:lstStyle>
          <a:p>
            <a:fld id="{213233DE-E2B7-914A-A9A2-B94007DE19EE}" type="datetime1">
              <a:rPr lang="fr-FR" smtClean="0"/>
              <a:t>05/09/15</a:t>
            </a:fld>
            <a:endParaRPr lang="fr-FR" dirty="0"/>
          </a:p>
        </p:txBody>
      </p:sp>
      <p:sp>
        <p:nvSpPr>
          <p:cNvPr id="12" name="Rectangle 11"/>
          <p:cNvSpPr/>
          <p:nvPr userDrawn="1"/>
        </p:nvSpPr>
        <p:spPr>
          <a:xfrm>
            <a:off x="4533181" y="-10583"/>
            <a:ext cx="4642926" cy="355142"/>
          </a:xfrm>
          <a:prstGeom prst="rect">
            <a:avLst/>
          </a:prstGeom>
          <a:solidFill>
            <a:schemeClr val="bg1">
              <a:lumMod val="50000"/>
              <a:alpha val="47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13" name="Rectangle 12"/>
          <p:cNvSpPr/>
          <p:nvPr userDrawn="1"/>
        </p:nvSpPr>
        <p:spPr>
          <a:xfrm>
            <a:off x="-1" y="-10583"/>
            <a:ext cx="3031391" cy="355142"/>
          </a:xfrm>
          <a:prstGeom prst="rect">
            <a:avLst/>
          </a:prstGeom>
          <a:solidFill>
            <a:schemeClr val="bg1">
              <a:lumMod val="50000"/>
              <a:alpha val="47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5801408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Diapositive Verte">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et modifiez le titre</a:t>
            </a:r>
            <a:endParaRPr lang="fr-FR"/>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Rectangle 6"/>
          <p:cNvSpPr/>
          <p:nvPr userDrawn="1"/>
        </p:nvSpPr>
        <p:spPr>
          <a:xfrm>
            <a:off x="-10762" y="6521692"/>
            <a:ext cx="6030562" cy="34707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8" name="Espace réservé du pied de page 4"/>
          <p:cNvSpPr>
            <a:spLocks noGrp="1"/>
          </p:cNvSpPr>
          <p:nvPr>
            <p:ph type="ftr" sz="quarter" idx="3"/>
          </p:nvPr>
        </p:nvSpPr>
        <p:spPr>
          <a:xfrm>
            <a:off x="-10762" y="6535835"/>
            <a:ext cx="6030562" cy="347070"/>
          </a:xfrm>
          <a:prstGeom prst="rect">
            <a:avLst/>
          </a:prstGeom>
          <a:noFill/>
          <a:ln>
            <a:noFill/>
          </a:ln>
        </p:spPr>
        <p:txBody>
          <a:bodyPr vert="horz" lIns="91440" tIns="45720" rIns="91440" bIns="45720" rtlCol="0" anchor="ctr"/>
          <a:lstStyle>
            <a:lvl1pPr algn="ctr">
              <a:defRPr sz="1200">
                <a:ln>
                  <a:noFill/>
                </a:ln>
                <a:solidFill>
                  <a:schemeClr val="bg1"/>
                </a:solidFill>
              </a:defRPr>
            </a:lvl1pPr>
          </a:lstStyle>
          <a:p>
            <a:r>
              <a:rPr lang="fr-FR" dirty="0" smtClean="0"/>
              <a:t>Rémi Ronfard –</a:t>
            </a:r>
            <a:r>
              <a:rPr lang="fr-FR" dirty="0" err="1" smtClean="0"/>
              <a:t>remi.ronfard@inria.fr</a:t>
            </a:r>
            <a:r>
              <a:rPr lang="fr-FR" dirty="0" smtClean="0"/>
              <a:t> – GMIN317 – </a:t>
            </a:r>
            <a:r>
              <a:rPr lang="fr-FR" b="1" dirty="0" smtClean="0"/>
              <a:t>GAME ENGINE 1</a:t>
            </a:r>
            <a:endParaRPr lang="fr-FR" b="1" dirty="0"/>
          </a:p>
        </p:txBody>
      </p:sp>
      <p:sp>
        <p:nvSpPr>
          <p:cNvPr id="9" name="Rectangle 8"/>
          <p:cNvSpPr/>
          <p:nvPr userDrawn="1"/>
        </p:nvSpPr>
        <p:spPr>
          <a:xfrm>
            <a:off x="6134565" y="6535835"/>
            <a:ext cx="3030959" cy="347070"/>
          </a:xfrm>
          <a:prstGeom prst="rect">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10" name="Espace réservé du numéro de diapositive 5"/>
          <p:cNvSpPr>
            <a:spLocks noGrp="1"/>
          </p:cNvSpPr>
          <p:nvPr>
            <p:ph type="sldNum" sz="quarter" idx="4"/>
          </p:nvPr>
        </p:nvSpPr>
        <p:spPr>
          <a:xfrm>
            <a:off x="7026728" y="6532454"/>
            <a:ext cx="2133599" cy="339689"/>
          </a:xfrm>
          <a:prstGeom prst="rect">
            <a:avLst/>
          </a:prstGeom>
          <a:noFill/>
          <a:ln>
            <a:noFill/>
          </a:ln>
        </p:spPr>
        <p:txBody>
          <a:bodyPr vert="horz" lIns="91440" tIns="45720" rIns="91440" bIns="45720" rtlCol="0" anchor="ctr"/>
          <a:lstStyle>
            <a:lvl1pPr algn="r">
              <a:defRPr sz="1000">
                <a:ln>
                  <a:noFill/>
                </a:ln>
                <a:solidFill>
                  <a:schemeClr val="bg1"/>
                </a:solidFill>
              </a:defRPr>
            </a:lvl1pPr>
          </a:lstStyle>
          <a:p>
            <a:fld id="{A6C87E8C-A1B1-CC4A-8C89-9A370644B80A}" type="slidenum">
              <a:rPr lang="fr-FR" smtClean="0"/>
              <a:pPr/>
              <a:t>‹#›</a:t>
            </a:fld>
            <a:endParaRPr lang="fr-FR" dirty="0"/>
          </a:p>
        </p:txBody>
      </p:sp>
      <p:sp>
        <p:nvSpPr>
          <p:cNvPr id="11" name="Espace réservé de la date 3"/>
          <p:cNvSpPr>
            <a:spLocks noGrp="1"/>
          </p:cNvSpPr>
          <p:nvPr>
            <p:ph type="dt" sz="half" idx="2"/>
          </p:nvPr>
        </p:nvSpPr>
        <p:spPr>
          <a:xfrm>
            <a:off x="6134565" y="6525073"/>
            <a:ext cx="892163" cy="347070"/>
          </a:xfrm>
          <a:prstGeom prst="rect">
            <a:avLst/>
          </a:prstGeom>
          <a:noFill/>
          <a:ln>
            <a:noFill/>
          </a:ln>
        </p:spPr>
        <p:txBody>
          <a:bodyPr vert="horz" lIns="91440" tIns="45720" rIns="91440" bIns="45720" rtlCol="0" anchor="ctr"/>
          <a:lstStyle>
            <a:lvl1pPr algn="l">
              <a:defRPr sz="1000">
                <a:ln>
                  <a:noFill/>
                </a:ln>
                <a:solidFill>
                  <a:schemeClr val="bg1"/>
                </a:solidFill>
              </a:defRPr>
            </a:lvl1pPr>
          </a:lstStyle>
          <a:p>
            <a:fld id="{C42B5CCB-00AF-494F-BB8F-8549A9D97B0C}" type="datetime1">
              <a:rPr lang="fr-FR" smtClean="0"/>
              <a:t>05/09/15</a:t>
            </a:fld>
            <a:endParaRPr lang="fr-FR" dirty="0"/>
          </a:p>
        </p:txBody>
      </p:sp>
      <p:sp>
        <p:nvSpPr>
          <p:cNvPr id="12" name="Rectangle 11"/>
          <p:cNvSpPr/>
          <p:nvPr userDrawn="1"/>
        </p:nvSpPr>
        <p:spPr>
          <a:xfrm>
            <a:off x="6019800" y="-10583"/>
            <a:ext cx="3156307" cy="355142"/>
          </a:xfrm>
          <a:prstGeom prst="rect">
            <a:avLst/>
          </a:prstGeom>
          <a:solidFill>
            <a:schemeClr val="bg1">
              <a:lumMod val="50000"/>
              <a:alpha val="47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13" name="Rectangle 12"/>
          <p:cNvSpPr/>
          <p:nvPr userDrawn="1"/>
        </p:nvSpPr>
        <p:spPr>
          <a:xfrm>
            <a:off x="-10763" y="-10583"/>
            <a:ext cx="4553213" cy="355142"/>
          </a:xfrm>
          <a:prstGeom prst="rect">
            <a:avLst/>
          </a:prstGeom>
          <a:solidFill>
            <a:schemeClr val="bg1">
              <a:lumMod val="50000"/>
              <a:alpha val="47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5801408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Diapositive Violette">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et modifiez le titre</a:t>
            </a:r>
            <a:endParaRPr lang="fr-FR"/>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Rectangle 6"/>
          <p:cNvSpPr/>
          <p:nvPr userDrawn="1"/>
        </p:nvSpPr>
        <p:spPr>
          <a:xfrm>
            <a:off x="-10762" y="6521692"/>
            <a:ext cx="6030562" cy="34707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8" name="Espace réservé du pied de page 4"/>
          <p:cNvSpPr>
            <a:spLocks noGrp="1"/>
          </p:cNvSpPr>
          <p:nvPr>
            <p:ph type="ftr" sz="quarter" idx="3"/>
          </p:nvPr>
        </p:nvSpPr>
        <p:spPr>
          <a:xfrm>
            <a:off x="-10762" y="6535835"/>
            <a:ext cx="6030562" cy="347070"/>
          </a:xfrm>
          <a:prstGeom prst="rect">
            <a:avLst/>
          </a:prstGeom>
          <a:noFill/>
          <a:ln>
            <a:noFill/>
          </a:ln>
        </p:spPr>
        <p:txBody>
          <a:bodyPr vert="horz" lIns="91440" tIns="45720" rIns="91440" bIns="45720" rtlCol="0" anchor="ctr"/>
          <a:lstStyle>
            <a:lvl1pPr algn="ctr">
              <a:defRPr sz="1200">
                <a:ln>
                  <a:noFill/>
                </a:ln>
                <a:solidFill>
                  <a:schemeClr val="bg1"/>
                </a:solidFill>
              </a:defRPr>
            </a:lvl1pPr>
          </a:lstStyle>
          <a:p>
            <a:r>
              <a:rPr lang="fr-FR" dirty="0" smtClean="0"/>
              <a:t>Rémi Ronfard –</a:t>
            </a:r>
            <a:r>
              <a:rPr lang="fr-FR" dirty="0" err="1" smtClean="0"/>
              <a:t>remi.ronfard@inria.fr</a:t>
            </a:r>
            <a:r>
              <a:rPr lang="fr-FR" dirty="0" smtClean="0"/>
              <a:t> – GMIN317 – </a:t>
            </a:r>
            <a:r>
              <a:rPr lang="fr-FR" b="1" dirty="0" smtClean="0"/>
              <a:t>GAME ENGINE 1</a:t>
            </a:r>
            <a:endParaRPr lang="fr-FR" b="1" dirty="0"/>
          </a:p>
        </p:txBody>
      </p:sp>
      <p:sp>
        <p:nvSpPr>
          <p:cNvPr id="9" name="Rectangle 8"/>
          <p:cNvSpPr/>
          <p:nvPr userDrawn="1"/>
        </p:nvSpPr>
        <p:spPr>
          <a:xfrm>
            <a:off x="6134565" y="6535835"/>
            <a:ext cx="3030959" cy="347070"/>
          </a:xfrm>
          <a:prstGeom prst="rect">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10" name="Espace réservé du numéro de diapositive 5"/>
          <p:cNvSpPr>
            <a:spLocks noGrp="1"/>
          </p:cNvSpPr>
          <p:nvPr>
            <p:ph type="sldNum" sz="quarter" idx="4"/>
          </p:nvPr>
        </p:nvSpPr>
        <p:spPr>
          <a:xfrm>
            <a:off x="7026728" y="6532454"/>
            <a:ext cx="2133599" cy="339689"/>
          </a:xfrm>
          <a:prstGeom prst="rect">
            <a:avLst/>
          </a:prstGeom>
          <a:noFill/>
          <a:ln>
            <a:noFill/>
          </a:ln>
        </p:spPr>
        <p:txBody>
          <a:bodyPr vert="horz" lIns="91440" tIns="45720" rIns="91440" bIns="45720" rtlCol="0" anchor="ctr"/>
          <a:lstStyle>
            <a:lvl1pPr algn="r">
              <a:defRPr sz="1000">
                <a:ln>
                  <a:noFill/>
                </a:ln>
                <a:solidFill>
                  <a:schemeClr val="bg1"/>
                </a:solidFill>
              </a:defRPr>
            </a:lvl1pPr>
          </a:lstStyle>
          <a:p>
            <a:fld id="{A6C87E8C-A1B1-CC4A-8C89-9A370644B80A}" type="slidenum">
              <a:rPr lang="fr-FR" smtClean="0"/>
              <a:pPr/>
              <a:t>‹#›</a:t>
            </a:fld>
            <a:endParaRPr lang="fr-FR" dirty="0"/>
          </a:p>
        </p:txBody>
      </p:sp>
      <p:sp>
        <p:nvSpPr>
          <p:cNvPr id="11" name="Espace réservé de la date 3"/>
          <p:cNvSpPr>
            <a:spLocks noGrp="1"/>
          </p:cNvSpPr>
          <p:nvPr>
            <p:ph type="dt" sz="half" idx="2"/>
          </p:nvPr>
        </p:nvSpPr>
        <p:spPr>
          <a:xfrm>
            <a:off x="6134565" y="6525073"/>
            <a:ext cx="892163" cy="347070"/>
          </a:xfrm>
          <a:prstGeom prst="rect">
            <a:avLst/>
          </a:prstGeom>
          <a:noFill/>
          <a:ln>
            <a:noFill/>
          </a:ln>
        </p:spPr>
        <p:txBody>
          <a:bodyPr vert="horz" lIns="91440" tIns="45720" rIns="91440" bIns="45720" rtlCol="0" anchor="ctr"/>
          <a:lstStyle>
            <a:lvl1pPr algn="l">
              <a:defRPr sz="1000">
                <a:ln>
                  <a:noFill/>
                </a:ln>
                <a:solidFill>
                  <a:schemeClr val="bg1"/>
                </a:solidFill>
              </a:defRPr>
            </a:lvl1pPr>
          </a:lstStyle>
          <a:p>
            <a:fld id="{D982A0D6-A7C2-DA44-8C91-0D82881601ED}" type="datetime1">
              <a:rPr lang="fr-FR" smtClean="0"/>
              <a:t>05/09/15</a:t>
            </a:fld>
            <a:endParaRPr lang="fr-FR" dirty="0"/>
          </a:p>
        </p:txBody>
      </p:sp>
      <p:sp>
        <p:nvSpPr>
          <p:cNvPr id="12" name="Rectangle 11"/>
          <p:cNvSpPr/>
          <p:nvPr userDrawn="1"/>
        </p:nvSpPr>
        <p:spPr>
          <a:xfrm>
            <a:off x="7546031" y="-10583"/>
            <a:ext cx="1630076" cy="355142"/>
          </a:xfrm>
          <a:prstGeom prst="rect">
            <a:avLst/>
          </a:prstGeom>
          <a:solidFill>
            <a:schemeClr val="bg1">
              <a:lumMod val="50000"/>
              <a:alpha val="47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13" name="Rectangle 12"/>
          <p:cNvSpPr/>
          <p:nvPr userDrawn="1"/>
        </p:nvSpPr>
        <p:spPr>
          <a:xfrm>
            <a:off x="0" y="0"/>
            <a:ext cx="6019800" cy="355142"/>
          </a:xfrm>
          <a:prstGeom prst="rect">
            <a:avLst/>
          </a:prstGeom>
          <a:solidFill>
            <a:schemeClr val="bg1">
              <a:lumMod val="50000"/>
              <a:alpha val="47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5801408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Diapositive Cya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et modifiez le titre</a:t>
            </a:r>
            <a:endParaRPr lang="fr-FR"/>
          </a:p>
        </p:txBody>
      </p:sp>
      <p:sp>
        <p:nvSpPr>
          <p:cNvPr id="3" name="Espace réservé du contenu 2"/>
          <p:cNvSpPr>
            <a:spLocks noGrp="1"/>
          </p:cNvSpPr>
          <p:nvPr>
            <p:ph idx="1"/>
          </p:nvPr>
        </p:nvSpPr>
        <p:spPr/>
        <p:txBody>
          <a:bodyPr/>
          <a:lstStyle/>
          <a:p>
            <a:pPr lvl="0"/>
            <a:r>
              <a:rPr lang="fr-FR" dirty="0" smtClean="0"/>
              <a:t>Cliquez pour 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7" name="Rectangle 6"/>
          <p:cNvSpPr/>
          <p:nvPr userDrawn="1"/>
        </p:nvSpPr>
        <p:spPr>
          <a:xfrm>
            <a:off x="-10762" y="6521692"/>
            <a:ext cx="6030562" cy="34707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8" name="Espace réservé du pied de page 4"/>
          <p:cNvSpPr>
            <a:spLocks noGrp="1"/>
          </p:cNvSpPr>
          <p:nvPr>
            <p:ph type="ftr" sz="quarter" idx="3"/>
          </p:nvPr>
        </p:nvSpPr>
        <p:spPr>
          <a:xfrm>
            <a:off x="-10762" y="6535835"/>
            <a:ext cx="6030562" cy="347070"/>
          </a:xfrm>
          <a:prstGeom prst="rect">
            <a:avLst/>
          </a:prstGeom>
          <a:noFill/>
          <a:ln>
            <a:noFill/>
          </a:ln>
        </p:spPr>
        <p:txBody>
          <a:bodyPr vert="horz" lIns="91440" tIns="45720" rIns="91440" bIns="45720" rtlCol="0" anchor="ctr"/>
          <a:lstStyle>
            <a:lvl1pPr algn="ctr">
              <a:defRPr sz="1200">
                <a:ln>
                  <a:noFill/>
                </a:ln>
                <a:solidFill>
                  <a:schemeClr val="bg1"/>
                </a:solidFill>
              </a:defRPr>
            </a:lvl1pPr>
          </a:lstStyle>
          <a:p>
            <a:r>
              <a:rPr lang="fr-FR" dirty="0" smtClean="0"/>
              <a:t>Rémi Ronfard –</a:t>
            </a:r>
            <a:r>
              <a:rPr lang="fr-FR" dirty="0" err="1" smtClean="0"/>
              <a:t>remi.ronfard@inria.fr</a:t>
            </a:r>
            <a:r>
              <a:rPr lang="fr-FR" dirty="0" smtClean="0"/>
              <a:t> – GMIN317 – </a:t>
            </a:r>
            <a:r>
              <a:rPr lang="fr-FR" b="1" dirty="0" smtClean="0"/>
              <a:t>GAME ENGINE 1</a:t>
            </a:r>
            <a:endParaRPr lang="fr-FR" b="1" dirty="0"/>
          </a:p>
        </p:txBody>
      </p:sp>
      <p:sp>
        <p:nvSpPr>
          <p:cNvPr id="9" name="Rectangle 8"/>
          <p:cNvSpPr/>
          <p:nvPr userDrawn="1"/>
        </p:nvSpPr>
        <p:spPr>
          <a:xfrm>
            <a:off x="6134565" y="6535835"/>
            <a:ext cx="3030959" cy="347070"/>
          </a:xfrm>
          <a:prstGeom prst="rect">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10" name="Espace réservé du numéro de diapositive 5"/>
          <p:cNvSpPr>
            <a:spLocks noGrp="1"/>
          </p:cNvSpPr>
          <p:nvPr>
            <p:ph type="sldNum" sz="quarter" idx="4"/>
          </p:nvPr>
        </p:nvSpPr>
        <p:spPr>
          <a:xfrm>
            <a:off x="7026728" y="6532454"/>
            <a:ext cx="2133599" cy="339689"/>
          </a:xfrm>
          <a:prstGeom prst="rect">
            <a:avLst/>
          </a:prstGeom>
          <a:noFill/>
          <a:ln>
            <a:noFill/>
          </a:ln>
        </p:spPr>
        <p:txBody>
          <a:bodyPr vert="horz" lIns="91440" tIns="45720" rIns="91440" bIns="45720" rtlCol="0" anchor="ctr"/>
          <a:lstStyle>
            <a:lvl1pPr algn="r">
              <a:defRPr sz="1000">
                <a:ln>
                  <a:noFill/>
                </a:ln>
                <a:solidFill>
                  <a:schemeClr val="bg1"/>
                </a:solidFill>
              </a:defRPr>
            </a:lvl1pPr>
          </a:lstStyle>
          <a:p>
            <a:fld id="{A6C87E8C-A1B1-CC4A-8C89-9A370644B80A}" type="slidenum">
              <a:rPr lang="fr-FR" smtClean="0"/>
              <a:pPr/>
              <a:t>‹#›</a:t>
            </a:fld>
            <a:endParaRPr lang="fr-FR" dirty="0"/>
          </a:p>
        </p:txBody>
      </p:sp>
      <p:sp>
        <p:nvSpPr>
          <p:cNvPr id="11" name="Espace réservé de la date 3"/>
          <p:cNvSpPr>
            <a:spLocks noGrp="1"/>
          </p:cNvSpPr>
          <p:nvPr>
            <p:ph type="dt" sz="half" idx="2"/>
          </p:nvPr>
        </p:nvSpPr>
        <p:spPr>
          <a:xfrm>
            <a:off x="6134565" y="6525073"/>
            <a:ext cx="892163" cy="347070"/>
          </a:xfrm>
          <a:prstGeom prst="rect">
            <a:avLst/>
          </a:prstGeom>
          <a:noFill/>
          <a:ln>
            <a:noFill/>
          </a:ln>
        </p:spPr>
        <p:txBody>
          <a:bodyPr vert="horz" lIns="91440" tIns="45720" rIns="91440" bIns="45720" rtlCol="0" anchor="ctr"/>
          <a:lstStyle>
            <a:lvl1pPr algn="l">
              <a:defRPr sz="1000">
                <a:ln>
                  <a:noFill/>
                </a:ln>
                <a:solidFill>
                  <a:schemeClr val="bg1"/>
                </a:solidFill>
              </a:defRPr>
            </a:lvl1pPr>
          </a:lstStyle>
          <a:p>
            <a:fld id="{3D85F28E-A20A-254E-B4B9-91D136105DD0}" type="datetime1">
              <a:rPr lang="fr-FR" smtClean="0"/>
              <a:t>05/09/15</a:t>
            </a:fld>
            <a:endParaRPr lang="fr-FR" dirty="0"/>
          </a:p>
        </p:txBody>
      </p:sp>
      <p:sp>
        <p:nvSpPr>
          <p:cNvPr id="12" name="Rectangle 11"/>
          <p:cNvSpPr/>
          <p:nvPr userDrawn="1"/>
        </p:nvSpPr>
        <p:spPr>
          <a:xfrm>
            <a:off x="0" y="0"/>
            <a:ext cx="7536760" cy="355142"/>
          </a:xfrm>
          <a:prstGeom prst="rect">
            <a:avLst/>
          </a:prstGeom>
          <a:solidFill>
            <a:schemeClr val="bg1">
              <a:lumMod val="50000"/>
              <a:alpha val="47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92666074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4" name="Rectangle 23"/>
          <p:cNvSpPr/>
          <p:nvPr userDrawn="1"/>
        </p:nvSpPr>
        <p:spPr>
          <a:xfrm>
            <a:off x="1507314" y="0"/>
            <a:ext cx="1511999" cy="35493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sz="1200" dirty="0"/>
          </a:p>
        </p:txBody>
      </p:sp>
      <p:sp>
        <p:nvSpPr>
          <p:cNvPr id="25" name="Rectangle 24"/>
          <p:cNvSpPr/>
          <p:nvPr userDrawn="1"/>
        </p:nvSpPr>
        <p:spPr>
          <a:xfrm>
            <a:off x="1" y="211"/>
            <a:ext cx="1511999" cy="354932"/>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sz="1200" dirty="0"/>
          </a:p>
        </p:txBody>
      </p:sp>
      <p:sp>
        <p:nvSpPr>
          <p:cNvPr id="26" name="Rectangle 25"/>
          <p:cNvSpPr/>
          <p:nvPr userDrawn="1"/>
        </p:nvSpPr>
        <p:spPr>
          <a:xfrm>
            <a:off x="4521940" y="-211"/>
            <a:ext cx="1511999" cy="354932"/>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sz="1200" dirty="0"/>
          </a:p>
        </p:txBody>
      </p:sp>
      <p:sp>
        <p:nvSpPr>
          <p:cNvPr id="27" name="Rectangle 26"/>
          <p:cNvSpPr/>
          <p:nvPr userDrawn="1"/>
        </p:nvSpPr>
        <p:spPr>
          <a:xfrm>
            <a:off x="3014626" y="0"/>
            <a:ext cx="1512000" cy="354932"/>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sz="1200" dirty="0"/>
          </a:p>
        </p:txBody>
      </p:sp>
      <p:sp>
        <p:nvSpPr>
          <p:cNvPr id="28" name="Rectangle 27"/>
          <p:cNvSpPr/>
          <p:nvPr userDrawn="1"/>
        </p:nvSpPr>
        <p:spPr>
          <a:xfrm>
            <a:off x="7536566" y="-422"/>
            <a:ext cx="1628958" cy="354932"/>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sz="1200" dirty="0"/>
          </a:p>
        </p:txBody>
      </p:sp>
      <p:sp>
        <p:nvSpPr>
          <p:cNvPr id="29" name="Rectangle 28"/>
          <p:cNvSpPr/>
          <p:nvPr userDrawn="1"/>
        </p:nvSpPr>
        <p:spPr>
          <a:xfrm>
            <a:off x="6029253" y="-211"/>
            <a:ext cx="1511999" cy="354932"/>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sz="1200" dirty="0"/>
          </a:p>
        </p:txBody>
      </p:sp>
      <p:sp>
        <p:nvSpPr>
          <p:cNvPr id="11" name="Rectangle 10"/>
          <p:cNvSpPr/>
          <p:nvPr userDrawn="1"/>
        </p:nvSpPr>
        <p:spPr>
          <a:xfrm>
            <a:off x="0" y="355144"/>
            <a:ext cx="9180000" cy="354932"/>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8" name="Rectangle 7"/>
          <p:cNvSpPr/>
          <p:nvPr userDrawn="1"/>
        </p:nvSpPr>
        <p:spPr>
          <a:xfrm>
            <a:off x="-10762" y="6521692"/>
            <a:ext cx="6030562" cy="34707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dirty="0"/>
          </a:p>
        </p:txBody>
      </p:sp>
      <p:sp>
        <p:nvSpPr>
          <p:cNvPr id="2" name="Espace réservé du titre 1"/>
          <p:cNvSpPr>
            <a:spLocks noGrp="1"/>
          </p:cNvSpPr>
          <p:nvPr>
            <p:ph type="title"/>
          </p:nvPr>
        </p:nvSpPr>
        <p:spPr>
          <a:xfrm>
            <a:off x="0" y="355142"/>
            <a:ext cx="9165524" cy="354933"/>
          </a:xfrm>
          <a:prstGeom prst="rect">
            <a:avLst/>
          </a:prstGeom>
        </p:spPr>
        <p:txBody>
          <a:bodyPr vert="horz" lIns="91440" tIns="45720" rIns="91440" bIns="45720" rtlCol="0" anchor="ctr">
            <a:noAutofit/>
          </a:bodyPr>
          <a:lstStyle/>
          <a:p>
            <a:r>
              <a:rPr lang="fr-FR" dirty="0" smtClean="0"/>
              <a:t>Cliquez et modifiez le titre</a:t>
            </a:r>
            <a:endParaRPr lang="fr-FR" dirty="0"/>
          </a:p>
        </p:txBody>
      </p:sp>
      <p:sp>
        <p:nvSpPr>
          <p:cNvPr id="3" name="Espace réservé du texte 2"/>
          <p:cNvSpPr>
            <a:spLocks noGrp="1"/>
          </p:cNvSpPr>
          <p:nvPr>
            <p:ph type="body" idx="1"/>
          </p:nvPr>
        </p:nvSpPr>
        <p:spPr>
          <a:xfrm>
            <a:off x="457200" y="1096412"/>
            <a:ext cx="8229600" cy="5029751"/>
          </a:xfrm>
          <a:prstGeom prst="rect">
            <a:avLst/>
          </a:prstGeom>
        </p:spPr>
        <p:txBody>
          <a:bodyPr vert="horz" lIns="91440" tIns="45720" rIns="91440" bIns="45720" rtlCol="0">
            <a:normAutofit/>
          </a:bodyPr>
          <a:lstStyle/>
          <a:p>
            <a:pPr lvl="0"/>
            <a:r>
              <a:rPr lang="fr-FR" dirty="0" smtClean="0"/>
              <a:t>Cliquez pour 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5" name="Espace réservé du pied de page 4"/>
          <p:cNvSpPr>
            <a:spLocks noGrp="1"/>
          </p:cNvSpPr>
          <p:nvPr>
            <p:ph type="ftr" sz="quarter" idx="3"/>
          </p:nvPr>
        </p:nvSpPr>
        <p:spPr>
          <a:xfrm>
            <a:off x="-10762" y="6522535"/>
            <a:ext cx="6030562" cy="347070"/>
          </a:xfrm>
          <a:prstGeom prst="rect">
            <a:avLst/>
          </a:prstGeom>
          <a:noFill/>
          <a:ln>
            <a:noFill/>
          </a:ln>
        </p:spPr>
        <p:txBody>
          <a:bodyPr vert="horz" lIns="91440" tIns="45720" rIns="91440" bIns="45720" rtlCol="0" anchor="ctr"/>
          <a:lstStyle>
            <a:lvl1pPr algn="ctr">
              <a:defRPr sz="1200">
                <a:ln>
                  <a:noFill/>
                </a:ln>
                <a:solidFill>
                  <a:schemeClr val="bg1"/>
                </a:solidFill>
              </a:defRPr>
            </a:lvl1pPr>
          </a:lstStyle>
          <a:p>
            <a:r>
              <a:rPr lang="fr-FR" dirty="0" smtClean="0"/>
              <a:t>Rémi Ronfard –</a:t>
            </a:r>
            <a:r>
              <a:rPr lang="fr-FR" dirty="0" err="1" smtClean="0"/>
              <a:t>remi.ronfard@inria.fr</a:t>
            </a:r>
            <a:r>
              <a:rPr lang="fr-FR" dirty="0" smtClean="0"/>
              <a:t> – GMIN317 – </a:t>
            </a:r>
            <a:r>
              <a:rPr lang="fr-FR" b="1" dirty="0" smtClean="0"/>
              <a:t>GAME ENGINE 1</a:t>
            </a:r>
            <a:endParaRPr lang="fr-FR" b="1" dirty="0"/>
          </a:p>
        </p:txBody>
      </p:sp>
      <p:sp>
        <p:nvSpPr>
          <p:cNvPr id="9" name="Rectangle 8"/>
          <p:cNvSpPr/>
          <p:nvPr userDrawn="1"/>
        </p:nvSpPr>
        <p:spPr>
          <a:xfrm>
            <a:off x="6134565" y="6535835"/>
            <a:ext cx="3030959" cy="347070"/>
          </a:xfrm>
          <a:prstGeom prst="rect">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10" name="Espace réservé du numéro de diapositive 5"/>
          <p:cNvSpPr>
            <a:spLocks noGrp="1"/>
          </p:cNvSpPr>
          <p:nvPr>
            <p:ph type="sldNum" sz="quarter" idx="4"/>
          </p:nvPr>
        </p:nvSpPr>
        <p:spPr>
          <a:xfrm>
            <a:off x="7026728" y="6532454"/>
            <a:ext cx="2133599" cy="339689"/>
          </a:xfrm>
          <a:prstGeom prst="rect">
            <a:avLst/>
          </a:prstGeom>
          <a:noFill/>
          <a:ln>
            <a:noFill/>
          </a:ln>
        </p:spPr>
        <p:txBody>
          <a:bodyPr vert="horz" lIns="91440" tIns="45720" rIns="91440" bIns="45720" rtlCol="0" anchor="ctr"/>
          <a:lstStyle>
            <a:lvl1pPr algn="r">
              <a:defRPr sz="1000">
                <a:ln>
                  <a:noFill/>
                </a:ln>
                <a:solidFill>
                  <a:schemeClr val="bg1"/>
                </a:solidFill>
              </a:defRPr>
            </a:lvl1pPr>
          </a:lstStyle>
          <a:p>
            <a:fld id="{A6C87E8C-A1B1-CC4A-8C89-9A370644B80A}" type="slidenum">
              <a:rPr lang="fr-FR" smtClean="0"/>
              <a:pPr/>
              <a:t>‹#›</a:t>
            </a:fld>
            <a:endParaRPr lang="fr-FR" dirty="0"/>
          </a:p>
        </p:txBody>
      </p:sp>
      <p:sp>
        <p:nvSpPr>
          <p:cNvPr id="4" name="Espace réservé de la date 3"/>
          <p:cNvSpPr>
            <a:spLocks noGrp="1"/>
          </p:cNvSpPr>
          <p:nvPr>
            <p:ph type="dt" sz="half" idx="2"/>
          </p:nvPr>
        </p:nvSpPr>
        <p:spPr>
          <a:xfrm>
            <a:off x="6134565" y="6525073"/>
            <a:ext cx="892163" cy="347070"/>
          </a:xfrm>
          <a:prstGeom prst="rect">
            <a:avLst/>
          </a:prstGeom>
          <a:noFill/>
          <a:ln>
            <a:noFill/>
          </a:ln>
        </p:spPr>
        <p:txBody>
          <a:bodyPr vert="horz" lIns="91440" tIns="45720" rIns="91440" bIns="45720" rtlCol="0" anchor="ctr"/>
          <a:lstStyle>
            <a:lvl1pPr algn="ctr">
              <a:defRPr sz="1000">
                <a:ln>
                  <a:noFill/>
                </a:ln>
                <a:solidFill>
                  <a:schemeClr val="bg1"/>
                </a:solidFill>
              </a:defRPr>
            </a:lvl1pPr>
          </a:lstStyle>
          <a:p>
            <a:fld id="{FAED594A-145F-964F-8801-3C0B09F2379E}" type="datetime1">
              <a:rPr lang="fr-FR" smtClean="0"/>
              <a:t>05/09/15</a:t>
            </a:fld>
            <a:endParaRPr lang="fr-FR" dirty="0"/>
          </a:p>
        </p:txBody>
      </p:sp>
      <p:sp>
        <p:nvSpPr>
          <p:cNvPr id="13" name="Rectangle 12"/>
          <p:cNvSpPr/>
          <p:nvPr userDrawn="1"/>
        </p:nvSpPr>
        <p:spPr>
          <a:xfrm>
            <a:off x="-2" y="17496"/>
            <a:ext cx="1507316" cy="276999"/>
          </a:xfrm>
          <a:prstGeom prst="rect">
            <a:avLst/>
          </a:prstGeom>
        </p:spPr>
        <p:txBody>
          <a:bodyPr wrap="square">
            <a:spAutoFit/>
          </a:bodyPr>
          <a:lstStyle/>
          <a:p>
            <a:pPr algn="ctr"/>
            <a:r>
              <a:rPr lang="fr-FR" sz="1200" dirty="0" smtClean="0">
                <a:ln>
                  <a:noFill/>
                </a:ln>
                <a:solidFill>
                  <a:schemeClr val="bg1"/>
                </a:solidFill>
              </a:rPr>
              <a:t>Intro</a:t>
            </a:r>
            <a:endParaRPr lang="fr-FR" sz="1200" dirty="0">
              <a:ln>
                <a:noFill/>
              </a:ln>
              <a:solidFill>
                <a:schemeClr val="bg1"/>
              </a:solidFill>
            </a:endParaRPr>
          </a:p>
        </p:txBody>
      </p:sp>
      <p:sp>
        <p:nvSpPr>
          <p:cNvPr id="14" name="Rectangle 13"/>
          <p:cNvSpPr/>
          <p:nvPr userDrawn="1"/>
        </p:nvSpPr>
        <p:spPr>
          <a:xfrm>
            <a:off x="4521940" y="17496"/>
            <a:ext cx="1507313" cy="276999"/>
          </a:xfrm>
          <a:prstGeom prst="rect">
            <a:avLst/>
          </a:prstGeom>
        </p:spPr>
        <p:txBody>
          <a:bodyPr wrap="square">
            <a:spAutoFit/>
          </a:bodyPr>
          <a:lstStyle/>
          <a:p>
            <a:pPr algn="ctr"/>
            <a:r>
              <a:rPr lang="fr-FR" sz="1200" dirty="0" smtClean="0">
                <a:ln>
                  <a:noFill/>
                </a:ln>
                <a:solidFill>
                  <a:schemeClr val="bg1"/>
                </a:solidFill>
              </a:rPr>
              <a:t>Composants</a:t>
            </a:r>
            <a:endParaRPr lang="fr-FR" sz="1200" dirty="0">
              <a:ln>
                <a:noFill/>
              </a:ln>
              <a:solidFill>
                <a:schemeClr val="bg1"/>
              </a:solidFill>
            </a:endParaRPr>
          </a:p>
        </p:txBody>
      </p:sp>
      <p:sp>
        <p:nvSpPr>
          <p:cNvPr id="15" name="Rectangle 14"/>
          <p:cNvSpPr/>
          <p:nvPr userDrawn="1"/>
        </p:nvSpPr>
        <p:spPr>
          <a:xfrm>
            <a:off x="6033940" y="17496"/>
            <a:ext cx="1540460" cy="276999"/>
          </a:xfrm>
          <a:prstGeom prst="rect">
            <a:avLst/>
          </a:prstGeom>
        </p:spPr>
        <p:txBody>
          <a:bodyPr wrap="square">
            <a:spAutoFit/>
          </a:bodyPr>
          <a:lstStyle/>
          <a:p>
            <a:pPr algn="ctr"/>
            <a:r>
              <a:rPr lang="fr-FR" sz="1200" dirty="0" smtClean="0">
                <a:ln>
                  <a:noFill/>
                </a:ln>
                <a:solidFill>
                  <a:schemeClr val="bg1"/>
                </a:solidFill>
              </a:rPr>
              <a:t>Références</a:t>
            </a:r>
            <a:endParaRPr lang="fr-FR" sz="1200" dirty="0">
              <a:ln>
                <a:noFill/>
              </a:ln>
              <a:solidFill>
                <a:schemeClr val="bg1"/>
              </a:solidFill>
            </a:endParaRPr>
          </a:p>
        </p:txBody>
      </p:sp>
      <p:sp>
        <p:nvSpPr>
          <p:cNvPr id="16" name="Rectangle 15"/>
          <p:cNvSpPr/>
          <p:nvPr userDrawn="1"/>
        </p:nvSpPr>
        <p:spPr>
          <a:xfrm>
            <a:off x="3014628" y="17496"/>
            <a:ext cx="1511998" cy="276999"/>
          </a:xfrm>
          <a:prstGeom prst="rect">
            <a:avLst/>
          </a:prstGeom>
        </p:spPr>
        <p:txBody>
          <a:bodyPr wrap="square">
            <a:spAutoFit/>
          </a:bodyPr>
          <a:lstStyle/>
          <a:p>
            <a:pPr algn="ctr"/>
            <a:r>
              <a:rPr lang="fr-FR" sz="1200" dirty="0" smtClean="0">
                <a:ln>
                  <a:noFill/>
                </a:ln>
                <a:solidFill>
                  <a:schemeClr val="bg1"/>
                </a:solidFill>
              </a:rPr>
              <a:t>Structure</a:t>
            </a:r>
            <a:endParaRPr lang="fr-FR" sz="1200" dirty="0">
              <a:ln>
                <a:noFill/>
              </a:ln>
              <a:solidFill>
                <a:schemeClr val="bg1"/>
              </a:solidFill>
            </a:endParaRPr>
          </a:p>
        </p:txBody>
      </p:sp>
      <p:sp>
        <p:nvSpPr>
          <p:cNvPr id="17" name="Rectangle 16"/>
          <p:cNvSpPr/>
          <p:nvPr userDrawn="1"/>
        </p:nvSpPr>
        <p:spPr>
          <a:xfrm>
            <a:off x="1512000" y="17496"/>
            <a:ext cx="1502627" cy="461665"/>
          </a:xfrm>
          <a:prstGeom prst="rect">
            <a:avLst/>
          </a:prstGeom>
        </p:spPr>
        <p:txBody>
          <a:bodyPr wrap="square">
            <a:spAutoFit/>
          </a:bodyPr>
          <a:lstStyle/>
          <a:p>
            <a:pPr algn="ctr"/>
            <a:r>
              <a:rPr lang="fr-FR" sz="1200" dirty="0" err="1" smtClean="0">
                <a:ln>
                  <a:noFill/>
                </a:ln>
                <a:solidFill>
                  <a:schemeClr val="bg1"/>
                </a:solidFill>
              </a:rPr>
              <a:t>Workflow</a:t>
            </a:r>
            <a:r>
              <a:rPr lang="fr-FR" sz="1200" dirty="0" smtClean="0">
                <a:ln>
                  <a:noFill/>
                </a:ln>
                <a:solidFill>
                  <a:schemeClr val="bg1"/>
                </a:solidFill>
              </a:rPr>
              <a:t>		</a:t>
            </a:r>
            <a:endParaRPr lang="fr-FR" sz="1200" dirty="0">
              <a:ln>
                <a:noFill/>
              </a:ln>
              <a:solidFill>
                <a:schemeClr val="bg1"/>
              </a:solidFill>
            </a:endParaRPr>
          </a:p>
        </p:txBody>
      </p:sp>
      <p:sp>
        <p:nvSpPr>
          <p:cNvPr id="18" name="Rectangle 17"/>
          <p:cNvSpPr/>
          <p:nvPr userDrawn="1"/>
        </p:nvSpPr>
        <p:spPr>
          <a:xfrm>
            <a:off x="7536567" y="17496"/>
            <a:ext cx="1643434" cy="276999"/>
          </a:xfrm>
          <a:prstGeom prst="rect">
            <a:avLst/>
          </a:prstGeom>
        </p:spPr>
        <p:txBody>
          <a:bodyPr wrap="square">
            <a:spAutoFit/>
          </a:bodyPr>
          <a:lstStyle/>
          <a:p>
            <a:pPr algn="ctr"/>
            <a:r>
              <a:rPr lang="fr-FR" sz="1200" dirty="0" smtClean="0">
                <a:ln>
                  <a:noFill/>
                </a:ln>
                <a:solidFill>
                  <a:schemeClr val="bg1"/>
                </a:solidFill>
              </a:rPr>
              <a:t>Conclusion</a:t>
            </a:r>
            <a:endParaRPr lang="fr-FR" sz="1200" dirty="0">
              <a:ln>
                <a:noFill/>
              </a:ln>
              <a:solidFill>
                <a:schemeClr val="bg1"/>
              </a:solidFill>
            </a:endParaRPr>
          </a:p>
        </p:txBody>
      </p:sp>
    </p:spTree>
    <p:extLst>
      <p:ext uri="{BB962C8B-B14F-4D97-AF65-F5344CB8AC3E}">
        <p14:creationId xmlns:p14="http://schemas.microsoft.com/office/powerpoint/2010/main" val="17883847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6" r:id="rId3"/>
    <p:sldLayoutId id="2147483651" r:id="rId4"/>
    <p:sldLayoutId id="2147483652" r:id="rId5"/>
    <p:sldLayoutId id="2147483653" r:id="rId6"/>
    <p:sldLayoutId id="2147483654" r:id="rId7"/>
    <p:sldLayoutId id="2147483655" r:id="rId8"/>
  </p:sldLayoutIdLst>
  <p:hf hdr="0"/>
  <p:txStyles>
    <p:titleStyle>
      <a:lvl1pPr algn="l" defTabSz="457200" rtl="0" eaLnBrk="1" latinLnBrk="0" hangingPunct="1">
        <a:spcBef>
          <a:spcPct val="0"/>
        </a:spcBef>
        <a:buNone/>
        <a:defRPr sz="2000" kern="1200">
          <a:solidFill>
            <a:srgbClr val="FFFFFF"/>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mailto:Remi.ronfard@inria.fr" TargetMode="External"/><Relationship Id="rId3" Type="http://schemas.openxmlformats.org/officeDocument/2006/relationships/hyperlink" Target="https://team.inria.fr/imagine/remi-ronfard/"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7.png"/></Relationships>
</file>

<file path=ppt/slides/_rels/slide3.xml.rels><?xml version="1.0" encoding="UTF-8" standalone="yes"?>
<Relationships xmlns="http://schemas.openxmlformats.org/package/2006/relationships"><Relationship Id="rId3" Type="http://schemas.openxmlformats.org/officeDocument/2006/relationships/image" Target="../media/image2.gif"/><Relationship Id="rId4" Type="http://schemas.openxmlformats.org/officeDocument/2006/relationships/image" Target="../media/image3.jpeg"/><Relationship Id="rId5" Type="http://schemas.openxmlformats.org/officeDocument/2006/relationships/image" Target="../media/image4.jpeg"/><Relationship Id="rId6" Type="http://schemas.openxmlformats.org/officeDocument/2006/relationships/image" Target="../media/image5.jpeg"/><Relationship Id="rId1" Type="http://schemas.openxmlformats.org/officeDocument/2006/relationships/slideLayout" Target="../slideLayouts/slideLayout3.xml"/><Relationship Id="rId2" Type="http://schemas.openxmlformats.org/officeDocument/2006/relationships/image" Target="../media/image1.jpe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8.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9.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0.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1.png"/><Relationship Id="rId3" Type="http://schemas.openxmlformats.org/officeDocument/2006/relationships/image" Target="../media/image22.jpe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3.png"/><Relationship Id="rId3" Type="http://schemas.openxmlformats.org/officeDocument/2006/relationships/image" Target="../media/image24.jpe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6.jpe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5.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3" Type="http://schemas.openxmlformats.org/officeDocument/2006/relationships/image" Target="../media/image27.jpeg"/><Relationship Id="rId4" Type="http://schemas.openxmlformats.org/officeDocument/2006/relationships/image" Target="../media/image28.jpeg"/><Relationship Id="rId1" Type="http://schemas.openxmlformats.org/officeDocument/2006/relationships/slideLayout" Target="../slideLayouts/slideLayout6.xml"/><Relationship Id="rId2" Type="http://schemas.openxmlformats.org/officeDocument/2006/relationships/image" Target="../media/image26.jpe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9.png"/><Relationship Id="rId3" Type="http://schemas.openxmlformats.org/officeDocument/2006/relationships/image" Target="../media/image30.jpe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7.png"/></Relationships>
</file>

<file path=ppt/slides/_rels/slide50.xml.rels><?xml version="1.0" encoding="UTF-8" standalone="yes"?>
<Relationships xmlns="http://schemas.openxmlformats.org/package/2006/relationships"><Relationship Id="rId3" Type="http://schemas.openxmlformats.org/officeDocument/2006/relationships/image" Target="../media/image33.jpeg"/><Relationship Id="rId4" Type="http://schemas.openxmlformats.org/officeDocument/2006/relationships/image" Target="../media/image34.jpeg"/><Relationship Id="rId5" Type="http://schemas.openxmlformats.org/officeDocument/2006/relationships/image" Target="../media/image35.jpeg"/><Relationship Id="rId1" Type="http://schemas.openxmlformats.org/officeDocument/2006/relationships/slideLayout" Target="../slideLayouts/slideLayout7.xml"/><Relationship Id="rId2" Type="http://schemas.openxmlformats.org/officeDocument/2006/relationships/image" Target="../media/image32.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11.png"/><Relationship Id="rId1" Type="http://schemas.openxmlformats.org/officeDocument/2006/relationships/slideLayout" Target="../slideLayouts/slideLayout3.xml"/><Relationship Id="rId2"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149685" y="1487900"/>
            <a:ext cx="7994315" cy="2032966"/>
          </a:xfrm>
        </p:spPr>
        <p:txBody>
          <a:bodyPr/>
          <a:lstStyle/>
          <a:p>
            <a:r>
              <a:rPr lang="fr-FR" sz="4000" dirty="0" smtClean="0">
                <a:solidFill>
                  <a:schemeClr val="tx1"/>
                </a:solidFill>
              </a:rPr>
              <a:t>GMIN 317 – Moteur de </a:t>
            </a:r>
            <a:r>
              <a:rPr lang="fr-FR" sz="4000" dirty="0" smtClean="0">
                <a:solidFill>
                  <a:schemeClr val="tx1"/>
                </a:solidFill>
              </a:rPr>
              <a:t>Jeu</a:t>
            </a:r>
            <a:r>
              <a:rPr lang="fr-FR" sz="4000" dirty="0" smtClean="0">
                <a:solidFill>
                  <a:schemeClr val="tx1"/>
                </a:solidFill>
              </a:rPr>
              <a:t/>
            </a:r>
            <a:br>
              <a:rPr lang="fr-FR" sz="4000" dirty="0" smtClean="0">
                <a:solidFill>
                  <a:schemeClr val="tx1"/>
                </a:solidFill>
              </a:rPr>
            </a:br>
            <a:r>
              <a:rPr lang="fr-FR" sz="4000" i="1" dirty="0">
                <a:solidFill>
                  <a:schemeClr val="tx1"/>
                </a:solidFill>
              </a:rPr>
              <a:t>Game </a:t>
            </a:r>
            <a:r>
              <a:rPr lang="fr-FR" sz="4000" i="1" dirty="0" err="1">
                <a:solidFill>
                  <a:schemeClr val="tx1"/>
                </a:solidFill>
              </a:rPr>
              <a:t>Engine</a:t>
            </a:r>
            <a:r>
              <a:rPr lang="fr-FR" sz="4000" i="1" dirty="0">
                <a:solidFill>
                  <a:schemeClr val="tx1"/>
                </a:solidFill>
              </a:rPr>
              <a:t> </a:t>
            </a:r>
            <a:r>
              <a:rPr lang="fr-FR" sz="4000" i="1" dirty="0" smtClean="0">
                <a:solidFill>
                  <a:schemeClr val="tx1"/>
                </a:solidFill>
              </a:rPr>
              <a:t>1 </a:t>
            </a:r>
            <a:r>
              <a:rPr lang="fr-FR" sz="4000" i="1" dirty="0">
                <a:solidFill>
                  <a:schemeClr val="tx1"/>
                </a:solidFill>
              </a:rPr>
              <a:t>– </a:t>
            </a:r>
            <a:r>
              <a:rPr lang="fr-FR" sz="4000" i="1" dirty="0" smtClean="0">
                <a:solidFill>
                  <a:schemeClr val="tx1"/>
                </a:solidFill>
              </a:rPr>
              <a:t>Notions générales</a:t>
            </a:r>
            <a:r>
              <a:rPr lang="fr-FR" sz="4000" i="1" dirty="0">
                <a:solidFill>
                  <a:schemeClr val="tx1"/>
                </a:solidFill>
              </a:rPr>
              <a:t/>
            </a:r>
            <a:br>
              <a:rPr lang="fr-FR" sz="4000" i="1" dirty="0">
                <a:solidFill>
                  <a:schemeClr val="tx1"/>
                </a:solidFill>
              </a:rPr>
            </a:br>
            <a:r>
              <a:rPr lang="fr-FR" sz="3600" dirty="0">
                <a:solidFill>
                  <a:srgbClr val="7F7F7F"/>
                </a:solidFill>
              </a:rPr>
              <a:t>Université Montpellier </a:t>
            </a:r>
            <a:r>
              <a:rPr lang="fr-FR" sz="3600" dirty="0" smtClean="0">
                <a:solidFill>
                  <a:srgbClr val="7F7F7F"/>
                </a:solidFill>
              </a:rPr>
              <a:t>2</a:t>
            </a:r>
            <a:endParaRPr lang="fr-FR" sz="3200" dirty="0">
              <a:solidFill>
                <a:srgbClr val="7F7F7F"/>
              </a:solidFill>
            </a:endParaRPr>
          </a:p>
        </p:txBody>
      </p:sp>
      <p:sp>
        <p:nvSpPr>
          <p:cNvPr id="3" name="Sous-titre 2"/>
          <p:cNvSpPr>
            <a:spLocks noGrp="1"/>
          </p:cNvSpPr>
          <p:nvPr>
            <p:ph type="subTitle" idx="1"/>
          </p:nvPr>
        </p:nvSpPr>
        <p:spPr>
          <a:xfrm>
            <a:off x="1371600" y="3863214"/>
            <a:ext cx="6400800" cy="599032"/>
          </a:xfrm>
        </p:spPr>
        <p:txBody>
          <a:bodyPr/>
          <a:lstStyle/>
          <a:p>
            <a:r>
              <a:rPr lang="fr-FR" dirty="0" smtClean="0">
                <a:solidFill>
                  <a:schemeClr val="tx1"/>
                </a:solidFill>
              </a:rPr>
              <a:t>Rémi Ronfard</a:t>
            </a:r>
            <a:endParaRPr lang="fr-FR" dirty="0">
              <a:solidFill>
                <a:schemeClr val="tx1"/>
              </a:solidFill>
            </a:endParaRPr>
          </a:p>
        </p:txBody>
      </p:sp>
      <p:sp>
        <p:nvSpPr>
          <p:cNvPr id="7" name="Sous-titre 2"/>
          <p:cNvSpPr txBox="1">
            <a:spLocks/>
          </p:cNvSpPr>
          <p:nvPr/>
        </p:nvSpPr>
        <p:spPr>
          <a:xfrm>
            <a:off x="3435344" y="4496173"/>
            <a:ext cx="4337055" cy="1651022"/>
          </a:xfrm>
          <a:prstGeom prst="rect">
            <a:avLst/>
          </a:prstGeom>
        </p:spPr>
        <p:txBody>
          <a:bodyPr vert="horz" lIns="91440" tIns="45720" rIns="91440" bIns="45720" rtlCol="0">
            <a:normAutofit/>
          </a:bodyPr>
          <a:lstStyle>
            <a:lvl1pPr marL="0" indent="0" algn="ctr" defTabSz="457200" rtl="0" eaLnBrk="1" latinLnBrk="0" hangingPunct="1">
              <a:spcBef>
                <a:spcPct val="20000"/>
              </a:spcBef>
              <a:buFont typeface="Arial"/>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algn="l"/>
            <a:r>
              <a:rPr lang="fr-FR" sz="1800" dirty="0">
                <a:hlinkClick r:id="rId2"/>
              </a:rPr>
              <a:t>r</a:t>
            </a:r>
            <a:r>
              <a:rPr lang="fr-FR" sz="1800" dirty="0" smtClean="0">
                <a:hlinkClick r:id="rId2"/>
              </a:rPr>
              <a:t>emi.ronfard</a:t>
            </a:r>
            <a:r>
              <a:rPr lang="fr-FR" sz="1800" dirty="0" smtClean="0">
                <a:hlinkClick r:id="rId2"/>
              </a:rPr>
              <a:t>@inria.fr</a:t>
            </a:r>
            <a:endParaRPr lang="fr-FR" sz="1800" dirty="0" smtClean="0"/>
          </a:p>
          <a:p>
            <a:pPr algn="l"/>
            <a:r>
              <a:rPr lang="pl-PL" sz="1800" dirty="0">
                <a:hlinkClick r:id="rId3"/>
              </a:rPr>
              <a:t>https://team.inria.fr/imagine/remi-ronfard</a:t>
            </a:r>
            <a:r>
              <a:rPr lang="pl-PL" sz="1800" dirty="0" smtClean="0">
                <a:hlinkClick r:id="rId3"/>
              </a:rPr>
              <a:t>/</a:t>
            </a:r>
            <a:endParaRPr lang="pl-PL" sz="1800" dirty="0" smtClean="0"/>
          </a:p>
          <a:p>
            <a:pPr algn="l"/>
            <a:endParaRPr lang="pl-PL" sz="1800" dirty="0" smtClean="0">
              <a:solidFill>
                <a:srgbClr val="000000"/>
              </a:solidFill>
            </a:endParaRPr>
          </a:p>
          <a:p>
            <a:pPr algn="l"/>
            <a:r>
              <a:rPr lang="pl-PL" sz="1800" dirty="0" smtClean="0">
                <a:solidFill>
                  <a:srgbClr val="000000"/>
                </a:solidFill>
              </a:rPr>
              <a:t>18 </a:t>
            </a:r>
            <a:r>
              <a:rPr lang="pl-PL" sz="1800" dirty="0" err="1" smtClean="0">
                <a:solidFill>
                  <a:srgbClr val="000000"/>
                </a:solidFill>
              </a:rPr>
              <a:t>septembre</a:t>
            </a:r>
            <a:r>
              <a:rPr lang="pl-PL" sz="1800" dirty="0" smtClean="0">
                <a:solidFill>
                  <a:srgbClr val="000000"/>
                </a:solidFill>
              </a:rPr>
              <a:t> 2015</a:t>
            </a:r>
            <a:endParaRPr lang="fr-FR" sz="1800" dirty="0" smtClean="0">
              <a:solidFill>
                <a:srgbClr val="000000"/>
              </a:solidFill>
            </a:endParaRPr>
          </a:p>
        </p:txBody>
      </p:sp>
    </p:spTree>
    <p:extLst>
      <p:ext uri="{BB962C8B-B14F-4D97-AF65-F5344CB8AC3E}">
        <p14:creationId xmlns:p14="http://schemas.microsoft.com/office/powerpoint/2010/main" val="3520414971"/>
      </p:ext>
    </p:extLst>
  </p:cSld>
  <p:clrMapOvr>
    <a:masterClrMapping/>
  </p:clrMapOvr>
  <mc:AlternateContent xmlns:mc="http://schemas.openxmlformats.org/markup-compatibility/2006" xmlns:p14="http://schemas.microsoft.com/office/powerpoint/2010/main">
    <mc:Choice Requires="p14">
      <p:transition spd="slow" p14:dur="2000" advTm="46971"/>
    </mc:Choice>
    <mc:Fallback xmlns="">
      <p:transition xmlns:p14="http://schemas.microsoft.com/office/powerpoint/2010/main" spd="slow" advTm="46971"/>
    </mc:Fallback>
  </mc:AlternateContent>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a:xfrm>
            <a:off x="457200" y="1096412"/>
            <a:ext cx="4071953" cy="4491833"/>
          </a:xfrm>
        </p:spPr>
        <p:txBody>
          <a:bodyPr>
            <a:normAutofit fontScale="85000" lnSpcReduction="10000"/>
          </a:bodyPr>
          <a:lstStyle/>
          <a:p>
            <a:pPr marL="285750" lvl="0" indent="-285750">
              <a:buClr>
                <a:srgbClr val="FFFFFF"/>
              </a:buClr>
              <a:buSzPct val="100000"/>
            </a:pPr>
            <a:r>
              <a:rPr lang="fr-FR" dirty="0" smtClean="0">
                <a:solidFill>
                  <a:srgbClr val="000000"/>
                </a:solidFill>
                <a:effectLst>
                  <a:outerShdw blurRad="38100" dist="38100" dir="2700000" rotWithShape="0">
                    <a:srgbClr val="000000">
                      <a:alpha val="43137"/>
                    </a:srgbClr>
                  </a:outerShdw>
                </a:effectLst>
              </a:rPr>
              <a:t>Brainstorming</a:t>
            </a:r>
            <a:endParaRPr lang="fr-FR" dirty="0">
              <a:solidFill>
                <a:srgbClr val="000000"/>
              </a:solidFill>
              <a:effectLst>
                <a:outerShdw blurRad="38100" dist="38100" dir="2700000" rotWithShape="0">
                  <a:srgbClr val="000000">
                    <a:alpha val="43137"/>
                  </a:srgbClr>
                </a:outerShdw>
              </a:effectLst>
            </a:endParaRPr>
          </a:p>
          <a:p>
            <a:pPr lvl="1">
              <a:buClr>
                <a:srgbClr val="FFFFFF"/>
              </a:buClr>
              <a:buSzPct val="100000"/>
              <a:buFont typeface="Arial"/>
              <a:buChar char="•"/>
            </a:pPr>
            <a:r>
              <a:rPr lang="fr-FR" dirty="0">
                <a:solidFill>
                  <a:srgbClr val="000000"/>
                </a:solidFill>
                <a:effectLst>
                  <a:outerShdw blurRad="38100" dist="38100" dir="2700000" rotWithShape="0">
                    <a:srgbClr val="000000">
                      <a:alpha val="43137"/>
                    </a:srgbClr>
                  </a:outerShdw>
                </a:effectLst>
              </a:rPr>
              <a:t>Propositions de </a:t>
            </a:r>
            <a:r>
              <a:rPr lang="fr-FR" dirty="0" smtClean="0">
                <a:solidFill>
                  <a:srgbClr val="000000"/>
                </a:solidFill>
                <a:effectLst>
                  <a:outerShdw blurRad="38100" dist="38100" dir="2700000" rotWithShape="0">
                    <a:srgbClr val="000000">
                      <a:alpha val="43137"/>
                    </a:srgbClr>
                  </a:outerShdw>
                </a:effectLst>
              </a:rPr>
              <a:t>concepts</a:t>
            </a:r>
            <a:endParaRPr lang="fr-FR" dirty="0">
              <a:solidFill>
                <a:srgbClr val="000000"/>
              </a:solidFill>
              <a:effectLst>
                <a:outerShdw blurRad="38100" dist="38100" dir="2700000" rotWithShape="0">
                  <a:srgbClr val="000000">
                    <a:alpha val="43137"/>
                  </a:srgbClr>
                </a:outerShdw>
              </a:effectLst>
            </a:endParaRPr>
          </a:p>
          <a:p>
            <a:pPr marL="285750" lvl="0" indent="-285750">
              <a:buClr>
                <a:srgbClr val="FFFFFF"/>
              </a:buClr>
              <a:buSzPct val="100000"/>
            </a:pPr>
            <a:r>
              <a:rPr lang="fr-FR" dirty="0">
                <a:solidFill>
                  <a:srgbClr val="000000"/>
                </a:solidFill>
                <a:effectLst>
                  <a:outerShdw blurRad="38100" dist="38100" dir="2700000" rotWithShape="0">
                    <a:srgbClr val="000000">
                      <a:alpha val="43137"/>
                    </a:srgbClr>
                  </a:outerShdw>
                </a:effectLst>
              </a:rPr>
              <a:t>Pré-production</a:t>
            </a:r>
          </a:p>
          <a:p>
            <a:pPr lvl="1">
              <a:buClr>
                <a:srgbClr val="FFFFFF"/>
              </a:buClr>
              <a:buSzPct val="100000"/>
              <a:buFont typeface="Arial"/>
              <a:buChar char="•"/>
            </a:pPr>
            <a:r>
              <a:rPr lang="fr-FR" dirty="0">
                <a:solidFill>
                  <a:srgbClr val="000000"/>
                </a:solidFill>
                <a:effectLst>
                  <a:outerShdw blurRad="38100" dist="38100" dir="2700000" rotWithShape="0">
                    <a:srgbClr val="000000">
                      <a:alpha val="43137"/>
                    </a:srgbClr>
                  </a:outerShdw>
                </a:effectLst>
              </a:rPr>
              <a:t>Ecriture du </a:t>
            </a:r>
            <a:r>
              <a:rPr lang="fr-FR" dirty="0" err="1">
                <a:solidFill>
                  <a:srgbClr val="000000"/>
                </a:solidFill>
                <a:effectLst>
                  <a:outerShdw blurRad="38100" dist="38100" dir="2700000" rotWithShape="0">
                    <a:srgbClr val="000000">
                      <a:alpha val="43137"/>
                    </a:srgbClr>
                  </a:outerShdw>
                </a:effectLst>
              </a:rPr>
              <a:t>game</a:t>
            </a:r>
            <a:r>
              <a:rPr lang="fr-FR" dirty="0">
                <a:solidFill>
                  <a:srgbClr val="000000"/>
                </a:solidFill>
                <a:effectLst>
                  <a:outerShdw blurRad="38100" dist="38100" dir="2700000" rotWithShape="0">
                    <a:srgbClr val="000000">
                      <a:alpha val="43137"/>
                    </a:srgbClr>
                  </a:outerShdw>
                </a:effectLst>
              </a:rPr>
              <a:t> design document (GDD)</a:t>
            </a:r>
          </a:p>
          <a:p>
            <a:pPr lvl="1">
              <a:buClr>
                <a:srgbClr val="FFFFFF"/>
              </a:buClr>
              <a:buSzPct val="100000"/>
              <a:buFont typeface="Arial"/>
              <a:buChar char="•"/>
            </a:pPr>
            <a:r>
              <a:rPr lang="fr-FR" dirty="0">
                <a:solidFill>
                  <a:srgbClr val="000000"/>
                </a:solidFill>
                <a:effectLst>
                  <a:outerShdw blurRad="38100" dist="38100" dir="2700000" rotWithShape="0">
                    <a:srgbClr val="000000">
                      <a:alpha val="43137"/>
                    </a:srgbClr>
                  </a:outerShdw>
                </a:effectLst>
              </a:rPr>
              <a:t>Ecriture du </a:t>
            </a:r>
            <a:r>
              <a:rPr lang="fr-FR" dirty="0" err="1">
                <a:solidFill>
                  <a:srgbClr val="000000"/>
                </a:solidFill>
                <a:effectLst>
                  <a:outerShdw blurRad="38100" dist="38100" dir="2700000" rotWithShape="0">
                    <a:srgbClr val="000000">
                      <a:alpha val="43137"/>
                    </a:srgbClr>
                  </a:outerShdw>
                </a:effectLst>
              </a:rPr>
              <a:t>technical</a:t>
            </a:r>
            <a:r>
              <a:rPr lang="fr-FR" dirty="0">
                <a:solidFill>
                  <a:srgbClr val="000000"/>
                </a:solidFill>
                <a:effectLst>
                  <a:outerShdw blurRad="38100" dist="38100" dir="2700000" rotWithShape="0">
                    <a:srgbClr val="000000">
                      <a:alpha val="43137"/>
                    </a:srgbClr>
                  </a:outerShdw>
                </a:effectLst>
              </a:rPr>
              <a:t> design document (TDD)</a:t>
            </a:r>
          </a:p>
          <a:p>
            <a:pPr lvl="1">
              <a:buClr>
                <a:srgbClr val="FFFFFF"/>
              </a:buClr>
              <a:buSzPct val="100000"/>
              <a:buFont typeface="Arial"/>
              <a:buChar char="•"/>
            </a:pPr>
            <a:r>
              <a:rPr lang="fr-FR" dirty="0">
                <a:solidFill>
                  <a:srgbClr val="000000"/>
                </a:solidFill>
                <a:effectLst>
                  <a:outerShdw blurRad="38100" dist="38100" dir="2700000" rotWithShape="0">
                    <a:srgbClr val="000000">
                      <a:alpha val="43137"/>
                    </a:srgbClr>
                  </a:outerShdw>
                </a:effectLst>
              </a:rPr>
              <a:t>Recherches artistiques</a:t>
            </a:r>
          </a:p>
          <a:p>
            <a:pPr lvl="1">
              <a:buClr>
                <a:srgbClr val="FFFFFF"/>
              </a:buClr>
              <a:buSzPct val="100000"/>
              <a:buFont typeface="Arial"/>
              <a:buChar char="•"/>
            </a:pPr>
            <a:r>
              <a:rPr lang="fr-FR" dirty="0">
                <a:solidFill>
                  <a:srgbClr val="000000"/>
                </a:solidFill>
                <a:effectLst>
                  <a:outerShdw blurRad="38100" dist="38100" dir="2700000" rotWithShape="0">
                    <a:srgbClr val="000000">
                      <a:alpha val="43137"/>
                    </a:srgbClr>
                  </a:outerShdw>
                </a:effectLst>
              </a:rPr>
              <a:t>Mise en place de la chaîne d'outils (export, éditeurs, ...</a:t>
            </a:r>
            <a:r>
              <a:rPr lang="fr-FR" dirty="0" smtClean="0">
                <a:solidFill>
                  <a:srgbClr val="000000"/>
                </a:solidFill>
                <a:effectLst>
                  <a:outerShdw blurRad="38100" dist="38100" dir="2700000" rotWithShape="0">
                    <a:srgbClr val="000000">
                      <a:alpha val="43137"/>
                    </a:srgbClr>
                  </a:outerShdw>
                </a:effectLst>
              </a:rPr>
              <a:t>)</a:t>
            </a:r>
            <a:endParaRPr lang="fr-FR" dirty="0">
              <a:solidFill>
                <a:srgbClr val="000000"/>
              </a:solidFill>
              <a:effectLst>
                <a:outerShdw blurRad="38100" dist="38100" dir="2700000" rotWithShape="0">
                  <a:srgbClr val="000000">
                    <a:alpha val="43137"/>
                  </a:srgbClr>
                </a:outerShdw>
              </a:effectLst>
            </a:endParaRPr>
          </a:p>
        </p:txBody>
      </p:sp>
      <p:sp>
        <p:nvSpPr>
          <p:cNvPr id="4" name="Espace réservé du pied de page 3"/>
          <p:cNvSpPr>
            <a:spLocks noGrp="1"/>
          </p:cNvSpPr>
          <p:nvPr>
            <p:ph type="ftr" sz="quarter" idx="3"/>
          </p:nvPr>
        </p:nvSpPr>
        <p:spPr/>
        <p:txBody>
          <a:bodyPr/>
          <a:lstStyle/>
          <a:p>
            <a:r>
              <a:rPr lang="fr-FR" smtClean="0"/>
              <a:t>Rémi Ronfard –remi.ronfard@inria.fr – GMIN317 – </a:t>
            </a:r>
            <a:r>
              <a:rPr lang="fr-FR" b="1" smtClean="0"/>
              <a:t>INTRODUCTION</a:t>
            </a:r>
            <a:endParaRPr lang="fr-FR" b="1" dirty="0" smtClean="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10</a:t>
            </a:fld>
            <a:endParaRPr lang="fr-FR" dirty="0"/>
          </a:p>
        </p:txBody>
      </p:sp>
      <p:sp>
        <p:nvSpPr>
          <p:cNvPr id="6" name="Espace réservé de la date 5"/>
          <p:cNvSpPr>
            <a:spLocks noGrp="1"/>
          </p:cNvSpPr>
          <p:nvPr>
            <p:ph type="dt" sz="half" idx="2"/>
          </p:nvPr>
        </p:nvSpPr>
        <p:spPr/>
        <p:txBody>
          <a:bodyPr/>
          <a:lstStyle/>
          <a:p>
            <a:fld id="{90F72DDC-563B-C341-83C2-E73D8B258BF3}" type="datetime1">
              <a:rPr lang="fr-FR" smtClean="0"/>
              <a:t>05/09/15</a:t>
            </a:fld>
            <a:endParaRPr lang="fr-FR" dirty="0"/>
          </a:p>
        </p:txBody>
      </p:sp>
      <p:sp>
        <p:nvSpPr>
          <p:cNvPr id="7" name="Rectangle 6"/>
          <p:cNvSpPr/>
          <p:nvPr/>
        </p:nvSpPr>
        <p:spPr>
          <a:xfrm>
            <a:off x="4810118" y="1096411"/>
            <a:ext cx="4000940" cy="4401205"/>
          </a:xfrm>
          <a:prstGeom prst="rect">
            <a:avLst/>
          </a:prstGeom>
        </p:spPr>
        <p:txBody>
          <a:bodyPr wrap="square">
            <a:spAutoFit/>
          </a:bodyPr>
          <a:lstStyle/>
          <a:p>
            <a:pPr marL="285750" lvl="0" indent="-285750">
              <a:buClr>
                <a:srgbClr val="FFFFFF"/>
              </a:buClr>
              <a:buSzPct val="100000"/>
            </a:pPr>
            <a:r>
              <a:rPr lang="fr-FR" sz="2000" dirty="0">
                <a:solidFill>
                  <a:srgbClr val="000000"/>
                </a:solidFill>
                <a:effectLst>
                  <a:outerShdw blurRad="38100" dist="38100" dir="2700000" rotWithShape="0">
                    <a:srgbClr val="000000">
                      <a:alpha val="43137"/>
                    </a:srgbClr>
                  </a:outerShdw>
                </a:effectLst>
              </a:rPr>
              <a:t>Production</a:t>
            </a:r>
          </a:p>
          <a:p>
            <a:pPr lvl="1">
              <a:buClr>
                <a:srgbClr val="FFFFFF"/>
              </a:buClr>
              <a:buSzPct val="100000"/>
              <a:buFont typeface="Arial"/>
              <a:buChar char="•"/>
            </a:pPr>
            <a:r>
              <a:rPr lang="fr-FR" sz="2000" dirty="0">
                <a:solidFill>
                  <a:srgbClr val="000000"/>
                </a:solidFill>
                <a:effectLst>
                  <a:outerShdw blurRad="38100" dist="38100" dir="2700000" rotWithShape="0">
                    <a:srgbClr val="000000">
                      <a:alpha val="43137"/>
                    </a:srgbClr>
                  </a:outerShdw>
                </a:effectLst>
              </a:rPr>
              <a:t>Ecriture du jeu</a:t>
            </a:r>
          </a:p>
          <a:p>
            <a:pPr lvl="1">
              <a:buClr>
                <a:srgbClr val="FFFFFF"/>
              </a:buClr>
              <a:buSzPct val="100000"/>
              <a:buFont typeface="Arial"/>
              <a:buChar char="•"/>
            </a:pPr>
            <a:r>
              <a:rPr lang="fr-FR" sz="2000" dirty="0">
                <a:solidFill>
                  <a:srgbClr val="000000"/>
                </a:solidFill>
                <a:effectLst>
                  <a:outerShdw blurRad="38100" dist="38100" dir="2700000" rotWithShape="0">
                    <a:srgbClr val="000000">
                      <a:alpha val="43137"/>
                    </a:srgbClr>
                  </a:outerShdw>
                </a:effectLst>
              </a:rPr>
              <a:t>Création des données (</a:t>
            </a:r>
            <a:r>
              <a:rPr lang="fr-FR" sz="2000" dirty="0" err="1">
                <a:solidFill>
                  <a:srgbClr val="000000"/>
                </a:solidFill>
                <a:effectLst>
                  <a:outerShdw blurRad="38100" dist="38100" dir="2700000" rotWithShape="0">
                    <a:srgbClr val="000000">
                      <a:alpha val="43137"/>
                    </a:srgbClr>
                  </a:outerShdw>
                </a:effectLst>
              </a:rPr>
              <a:t>assets</a:t>
            </a:r>
            <a:r>
              <a:rPr lang="fr-FR" sz="2000" dirty="0">
                <a:solidFill>
                  <a:srgbClr val="000000"/>
                </a:solidFill>
                <a:effectLst>
                  <a:outerShdw blurRad="38100" dist="38100" dir="2700000" rotWithShape="0">
                    <a:srgbClr val="000000">
                      <a:alpha val="43137"/>
                    </a:srgbClr>
                  </a:outerShdw>
                </a:effectLst>
              </a:rPr>
              <a:t>)</a:t>
            </a:r>
          </a:p>
          <a:p>
            <a:pPr lvl="1">
              <a:buClr>
                <a:srgbClr val="FFFFFF"/>
              </a:buClr>
              <a:buSzPct val="100000"/>
              <a:buFont typeface="Arial"/>
              <a:buChar char="•"/>
            </a:pPr>
            <a:r>
              <a:rPr lang="fr-FR" sz="2000" dirty="0">
                <a:solidFill>
                  <a:srgbClr val="000000"/>
                </a:solidFill>
                <a:effectLst>
                  <a:outerShdw blurRad="38100" dist="38100" dir="2700000" rotWithShape="0">
                    <a:srgbClr val="000000">
                      <a:alpha val="43137"/>
                    </a:srgbClr>
                  </a:outerShdw>
                </a:effectLst>
              </a:rPr>
              <a:t>Mise en place du </a:t>
            </a:r>
            <a:r>
              <a:rPr lang="fr-FR" sz="2000" dirty="0" err="1">
                <a:solidFill>
                  <a:srgbClr val="000000"/>
                </a:solidFill>
                <a:effectLst>
                  <a:outerShdw blurRad="38100" dist="38100" dir="2700000" rotWithShape="0">
                    <a:srgbClr val="000000">
                      <a:alpha val="43137"/>
                    </a:srgbClr>
                  </a:outerShdw>
                </a:effectLst>
              </a:rPr>
              <a:t>gameplay</a:t>
            </a:r>
            <a:endParaRPr lang="fr-FR" sz="2000" dirty="0">
              <a:solidFill>
                <a:srgbClr val="000000"/>
              </a:solidFill>
              <a:effectLst>
                <a:outerShdw blurRad="38100" dist="38100" dir="2700000" rotWithShape="0">
                  <a:srgbClr val="000000">
                    <a:alpha val="43137"/>
                  </a:srgbClr>
                </a:outerShdw>
              </a:effectLst>
            </a:endParaRPr>
          </a:p>
          <a:p>
            <a:pPr lvl="1">
              <a:buClr>
                <a:srgbClr val="FFFFFF"/>
              </a:buClr>
              <a:buSzPct val="100000"/>
              <a:buFont typeface="Arial"/>
              <a:buChar char="•"/>
            </a:pPr>
            <a:r>
              <a:rPr lang="fr-FR" sz="2000" dirty="0">
                <a:solidFill>
                  <a:srgbClr val="000000"/>
                </a:solidFill>
                <a:effectLst>
                  <a:outerShdw blurRad="38100" dist="38100" dir="2700000" rotWithShape="0">
                    <a:srgbClr val="000000">
                      <a:alpha val="43137"/>
                    </a:srgbClr>
                  </a:outerShdw>
                </a:effectLst>
              </a:rPr>
              <a:t>Test panels</a:t>
            </a:r>
          </a:p>
          <a:p>
            <a:pPr lvl="1">
              <a:buClr>
                <a:srgbClr val="FFFFFF"/>
              </a:buClr>
              <a:buSzPct val="100000"/>
              <a:buFont typeface="Arial"/>
              <a:buChar char="•"/>
            </a:pPr>
            <a:r>
              <a:rPr lang="fr-FR" sz="2000" dirty="0" err="1">
                <a:solidFill>
                  <a:srgbClr val="000000"/>
                </a:solidFill>
                <a:effectLst>
                  <a:outerShdw blurRad="38100" dist="38100" dir="2700000" rotWithShape="0">
                    <a:srgbClr val="000000">
                      <a:alpha val="43137"/>
                    </a:srgbClr>
                  </a:outerShdw>
                </a:effectLst>
              </a:rPr>
              <a:t>Polishing</a:t>
            </a:r>
            <a:endParaRPr lang="fr-FR" sz="2000" dirty="0">
              <a:solidFill>
                <a:srgbClr val="000000"/>
              </a:solidFill>
              <a:effectLst>
                <a:outerShdw blurRad="38100" dist="38100" dir="2700000" rotWithShape="0">
                  <a:srgbClr val="000000">
                    <a:alpha val="43137"/>
                  </a:srgbClr>
                </a:outerShdw>
              </a:effectLst>
            </a:endParaRPr>
          </a:p>
          <a:p>
            <a:pPr lvl="1">
              <a:buClr>
                <a:srgbClr val="FFFFFF"/>
              </a:buClr>
              <a:buSzPct val="100000"/>
              <a:buFont typeface="Arial"/>
              <a:buChar char="•"/>
            </a:pPr>
            <a:endParaRPr lang="fr-FR" sz="2000" dirty="0">
              <a:solidFill>
                <a:srgbClr val="000000"/>
              </a:solidFill>
              <a:effectLst>
                <a:outerShdw blurRad="38100" dist="38100" dir="2700000" rotWithShape="0">
                  <a:srgbClr val="000000">
                    <a:alpha val="43137"/>
                  </a:srgbClr>
                </a:outerShdw>
              </a:effectLst>
            </a:endParaRPr>
          </a:p>
          <a:p>
            <a:pPr marL="285750" lvl="0" indent="-285750">
              <a:buClr>
                <a:srgbClr val="FFFFFF"/>
              </a:buClr>
              <a:buSzPct val="100000"/>
            </a:pPr>
            <a:r>
              <a:rPr lang="fr-FR" sz="2000" dirty="0" err="1" smtClean="0">
                <a:solidFill>
                  <a:srgbClr val="000000"/>
                </a:solidFill>
                <a:effectLst>
                  <a:outerShdw blurRad="38100" dist="38100" dir="2700000" rotWithShape="0">
                    <a:srgbClr val="000000">
                      <a:alpha val="43137"/>
                    </a:srgbClr>
                  </a:outerShdw>
                </a:effectLst>
              </a:rPr>
              <a:t>Testing</a:t>
            </a:r>
            <a:r>
              <a:rPr lang="fr-FR" sz="2000" dirty="0" smtClean="0">
                <a:solidFill>
                  <a:srgbClr val="000000"/>
                </a:solidFill>
                <a:effectLst>
                  <a:outerShdw blurRad="38100" dist="38100" dir="2700000" rotWithShape="0">
                    <a:srgbClr val="000000">
                      <a:alpha val="43137"/>
                    </a:srgbClr>
                  </a:outerShdw>
                </a:effectLst>
              </a:rPr>
              <a:t> </a:t>
            </a:r>
            <a:r>
              <a:rPr lang="fr-FR" sz="2000" dirty="0">
                <a:solidFill>
                  <a:srgbClr val="000000"/>
                </a:solidFill>
                <a:effectLst>
                  <a:outerShdw blurRad="38100" dist="38100" dir="2700000" rotWithShape="0">
                    <a:srgbClr val="000000">
                      <a:alpha val="43137"/>
                    </a:srgbClr>
                  </a:outerShdw>
                </a:effectLst>
              </a:rPr>
              <a:t>&amp; validation</a:t>
            </a:r>
          </a:p>
          <a:p>
            <a:pPr lvl="1">
              <a:buClr>
                <a:srgbClr val="FFFFFF"/>
              </a:buClr>
              <a:buSzPct val="100000"/>
              <a:buFont typeface="Arial"/>
              <a:buChar char="•"/>
            </a:pPr>
            <a:r>
              <a:rPr lang="fr-FR" sz="2000" dirty="0">
                <a:solidFill>
                  <a:srgbClr val="000000"/>
                </a:solidFill>
                <a:effectLst>
                  <a:outerShdw blurRad="38100" dist="38100" dir="2700000" rotWithShape="0">
                    <a:srgbClr val="000000">
                      <a:alpha val="43137"/>
                    </a:srgbClr>
                  </a:outerShdw>
                </a:effectLst>
              </a:rPr>
              <a:t>Tests &amp; </a:t>
            </a:r>
            <a:r>
              <a:rPr lang="fr-FR" sz="2000" dirty="0" err="1">
                <a:solidFill>
                  <a:srgbClr val="000000"/>
                </a:solidFill>
                <a:effectLst>
                  <a:outerShdw blurRad="38100" dist="38100" dir="2700000" rotWithShape="0">
                    <a:srgbClr val="000000">
                      <a:alpha val="43137"/>
                    </a:srgbClr>
                  </a:outerShdw>
                </a:effectLst>
              </a:rPr>
              <a:t>débuggage</a:t>
            </a:r>
            <a:endParaRPr lang="fr-FR" sz="2000" dirty="0">
              <a:solidFill>
                <a:srgbClr val="000000"/>
              </a:solidFill>
              <a:effectLst>
                <a:outerShdw blurRad="38100" dist="38100" dir="2700000" rotWithShape="0">
                  <a:srgbClr val="000000">
                    <a:alpha val="43137"/>
                  </a:srgbClr>
                </a:outerShdw>
              </a:effectLst>
            </a:endParaRPr>
          </a:p>
          <a:p>
            <a:pPr lvl="1">
              <a:buClr>
                <a:srgbClr val="FFFFFF"/>
              </a:buClr>
              <a:buSzPct val="100000"/>
              <a:buFont typeface="Arial"/>
              <a:buChar char="•"/>
            </a:pPr>
            <a:r>
              <a:rPr lang="fr-FR" sz="2000" dirty="0">
                <a:solidFill>
                  <a:srgbClr val="000000"/>
                </a:solidFill>
                <a:effectLst>
                  <a:outerShdw blurRad="38100" dist="38100" dir="2700000" rotWithShape="0">
                    <a:srgbClr val="000000">
                      <a:alpha val="43137"/>
                    </a:srgbClr>
                  </a:outerShdw>
                </a:effectLst>
              </a:rPr>
              <a:t>Soumission pour les TRC</a:t>
            </a:r>
          </a:p>
          <a:p>
            <a:pPr lvl="1">
              <a:buClr>
                <a:srgbClr val="FFFFFF"/>
              </a:buClr>
              <a:buSzPct val="100000"/>
              <a:buFont typeface="Arial"/>
              <a:buChar char="•"/>
            </a:pPr>
            <a:r>
              <a:rPr lang="fr-FR" sz="2000" dirty="0">
                <a:solidFill>
                  <a:srgbClr val="000000"/>
                </a:solidFill>
                <a:effectLst>
                  <a:outerShdw blurRad="38100" dist="38100" dir="2700000" rotWithShape="0">
                    <a:srgbClr val="000000">
                      <a:alpha val="43137"/>
                    </a:srgbClr>
                  </a:outerShdw>
                </a:effectLst>
              </a:rPr>
              <a:t>Production du gold master</a:t>
            </a:r>
          </a:p>
          <a:p>
            <a:pPr lvl="1">
              <a:buClr>
                <a:srgbClr val="FFFFFF"/>
              </a:buClr>
              <a:buSzPct val="100000"/>
              <a:buFont typeface="Arial"/>
              <a:buChar char="•"/>
            </a:pPr>
            <a:endParaRPr lang="fr-FR" sz="2000" dirty="0">
              <a:solidFill>
                <a:srgbClr val="000000"/>
              </a:solidFill>
              <a:effectLst>
                <a:outerShdw blurRad="38100" dist="38100" dir="2700000" rotWithShape="0">
                  <a:srgbClr val="000000">
                    <a:alpha val="43137"/>
                  </a:srgbClr>
                </a:outerShdw>
              </a:effectLst>
            </a:endParaRPr>
          </a:p>
          <a:p>
            <a:pPr marL="285750" lvl="0" indent="-285750">
              <a:buClr>
                <a:srgbClr val="FFFFFF"/>
              </a:buClr>
              <a:buSzPct val="100000"/>
            </a:pPr>
            <a:r>
              <a:rPr lang="fr-FR" sz="2000" dirty="0">
                <a:solidFill>
                  <a:srgbClr val="000000"/>
                </a:solidFill>
                <a:effectLst>
                  <a:outerShdw blurRad="38100" dist="38100" dir="2700000" rotWithShape="0">
                    <a:srgbClr val="000000">
                      <a:alpha val="43137"/>
                    </a:srgbClr>
                  </a:outerShdw>
                </a:effectLst>
              </a:rPr>
              <a:t>Post-mortem</a:t>
            </a:r>
          </a:p>
          <a:p>
            <a:pPr lvl="1">
              <a:buClr>
                <a:srgbClr val="FFFFFF"/>
              </a:buClr>
              <a:buSzPct val="100000"/>
              <a:buFont typeface="Arial"/>
              <a:buChar char="•"/>
            </a:pPr>
            <a:r>
              <a:rPr lang="fr-FR" sz="2000" dirty="0">
                <a:solidFill>
                  <a:srgbClr val="000000"/>
                </a:solidFill>
                <a:effectLst>
                  <a:outerShdw blurRad="38100" dist="38100" dir="2700000" rotWithShape="0">
                    <a:srgbClr val="000000">
                      <a:alpha val="43137"/>
                    </a:srgbClr>
                  </a:outerShdw>
                </a:effectLst>
              </a:rPr>
              <a:t>Retours sur expérience</a:t>
            </a:r>
            <a:endParaRPr lang="fr-FR" sz="2000" dirty="0">
              <a:solidFill>
                <a:srgbClr val="000000"/>
              </a:solidFill>
              <a:effectLst>
                <a:outerShdw blurRad="38100" dist="38100" dir="2700000" rotWithShape="0">
                  <a:srgbClr val="000000">
                    <a:alpha val="43137"/>
                  </a:srgbClr>
                </a:outerShdw>
              </a:effectLst>
            </a:endParaRPr>
          </a:p>
        </p:txBody>
      </p:sp>
      <p:sp>
        <p:nvSpPr>
          <p:cNvPr id="8" name="Rectangle 7"/>
          <p:cNvSpPr/>
          <p:nvPr/>
        </p:nvSpPr>
        <p:spPr>
          <a:xfrm>
            <a:off x="730509" y="5588245"/>
            <a:ext cx="7867013" cy="923330"/>
          </a:xfrm>
          <a:prstGeom prst="rect">
            <a:avLst/>
          </a:prstGeom>
        </p:spPr>
        <p:txBody>
          <a:bodyPr wrap="square">
            <a:spAutoFit/>
          </a:bodyPr>
          <a:lstStyle/>
          <a:p>
            <a:pPr lvl="0"/>
            <a:r>
              <a:rPr lang="fr-FR" dirty="0">
                <a:solidFill>
                  <a:srgbClr val="000000"/>
                </a:solidFill>
                <a:effectLst>
                  <a:outerShdw blurRad="38100" dist="38100" dir="2700000" rotWithShape="0">
                    <a:srgbClr val="000000">
                      <a:alpha val="43137"/>
                    </a:srgbClr>
                  </a:outerShdw>
                </a:effectLst>
              </a:rPr>
              <a:t>La liste de ces étapes n'est pas forcément exhaustive, et peut varier d'un projet à l'autre ou d'un studio à l'autre. Néanmoins on retrouvera à chaque fois la même structure dans le déroulement de la production.</a:t>
            </a:r>
            <a:endParaRPr lang="fr-FR" dirty="0">
              <a:solidFill>
                <a:srgbClr val="000000"/>
              </a:solidFill>
              <a:effectLst>
                <a:outerShdw blurRad="38100" dist="38100" dir="2700000" rotWithShape="0">
                  <a:srgbClr val="000000">
                    <a:alpha val="43137"/>
                  </a:srgbClr>
                </a:outerShdw>
              </a:effectLst>
            </a:endParaRPr>
          </a:p>
        </p:txBody>
      </p:sp>
    </p:spTree>
    <p:extLst>
      <p:ext uri="{BB962C8B-B14F-4D97-AF65-F5344CB8AC3E}">
        <p14:creationId xmlns:p14="http://schemas.microsoft.com/office/powerpoint/2010/main" val="26944257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normAutofit fontScale="92500" lnSpcReduction="20000"/>
          </a:bodyPr>
          <a:lstStyle/>
          <a:p>
            <a:pPr lvl="0"/>
            <a:r>
              <a:rPr lang="fr-FR" dirty="0">
                <a:solidFill>
                  <a:srgbClr val="000000"/>
                </a:solidFill>
                <a:effectLst>
                  <a:outerShdw blurRad="38100" dist="38100" dir="2700000" rotWithShape="0">
                    <a:srgbClr val="000000">
                      <a:alpha val="43137"/>
                    </a:srgbClr>
                  </a:outerShdw>
                </a:effectLst>
              </a:rPr>
              <a:t>On appelle "moteur de jeu" l'ensemble des composants logiciels qui fournissent tous les services nécessaires à l'évolution et l'affichage d'un univers interactif, à vocation ludique.</a:t>
            </a:r>
          </a:p>
          <a:p>
            <a:pPr marL="0" lvl="0" indent="0">
              <a:buNone/>
            </a:pPr>
            <a:endParaRPr lang="fr-FR" dirty="0">
              <a:solidFill>
                <a:srgbClr val="000000"/>
              </a:solidFill>
              <a:effectLst>
                <a:outerShdw blurRad="38100" dist="38100" dir="2700000" rotWithShape="0">
                  <a:srgbClr val="000000">
                    <a:alpha val="43137"/>
                  </a:srgbClr>
                </a:outerShdw>
              </a:effectLst>
            </a:endParaRPr>
          </a:p>
          <a:p>
            <a:pPr lvl="0"/>
            <a:r>
              <a:rPr lang="fr-FR" dirty="0">
                <a:solidFill>
                  <a:srgbClr val="000000"/>
                </a:solidFill>
                <a:effectLst>
                  <a:outerShdw blurRad="38100" dist="38100" dir="2700000" rotWithShape="0">
                    <a:srgbClr val="000000">
                      <a:alpha val="43137"/>
                    </a:srgbClr>
                  </a:outerShdw>
                </a:effectLst>
              </a:rPr>
              <a:t>On fera la distinction entre</a:t>
            </a:r>
            <a:r>
              <a:rPr lang="fr-FR" dirty="0" smtClean="0">
                <a:solidFill>
                  <a:srgbClr val="000000"/>
                </a:solidFill>
                <a:effectLst>
                  <a:outerShdw blurRad="38100" dist="38100" dir="2700000" rotWithShape="0">
                    <a:srgbClr val="000000">
                      <a:alpha val="43137"/>
                    </a:srgbClr>
                  </a:outerShdw>
                </a:effectLst>
              </a:rPr>
              <a:t>:</a:t>
            </a:r>
            <a:endParaRPr lang="fr-FR" dirty="0">
              <a:solidFill>
                <a:srgbClr val="000000"/>
              </a:solidFill>
              <a:effectLst>
                <a:outerShdw blurRad="38100" dist="38100" dir="2700000" rotWithShape="0">
                  <a:srgbClr val="000000">
                    <a:alpha val="43137"/>
                  </a:srgbClr>
                </a:outerShdw>
              </a:effectLst>
            </a:endParaRPr>
          </a:p>
          <a:p>
            <a:pPr marL="685800" lvl="1">
              <a:buClr>
                <a:srgbClr val="FFFFFF"/>
              </a:buClr>
              <a:buSzPct val="100000"/>
            </a:pPr>
            <a:r>
              <a:rPr lang="fr-FR" dirty="0">
                <a:solidFill>
                  <a:srgbClr val="000000"/>
                </a:solidFill>
                <a:effectLst>
                  <a:outerShdw blurRad="38100" dist="38100" dir="2700000" rotWithShape="0">
                    <a:srgbClr val="000000">
                      <a:alpha val="43137"/>
                    </a:srgbClr>
                  </a:outerShdw>
                </a:effectLst>
              </a:rPr>
              <a:t>Moteurs first-party: le moteur est tout ou majoritairement développé en interne par le développeur du </a:t>
            </a:r>
            <a:r>
              <a:rPr lang="fr-FR" dirty="0" smtClean="0">
                <a:solidFill>
                  <a:srgbClr val="000000"/>
                </a:solidFill>
                <a:effectLst>
                  <a:outerShdw blurRad="38100" dist="38100" dir="2700000" rotWithShape="0">
                    <a:srgbClr val="000000">
                      <a:alpha val="43137"/>
                    </a:srgbClr>
                  </a:outerShdw>
                </a:effectLst>
              </a:rPr>
              <a:t>jeu</a:t>
            </a:r>
            <a:endParaRPr lang="fr-FR" dirty="0">
              <a:solidFill>
                <a:srgbClr val="000000"/>
              </a:solidFill>
              <a:effectLst>
                <a:outerShdw blurRad="38100" dist="38100" dir="2700000" rotWithShape="0">
                  <a:srgbClr val="000000">
                    <a:alpha val="43137"/>
                  </a:srgbClr>
                </a:outerShdw>
              </a:effectLst>
            </a:endParaRPr>
          </a:p>
          <a:p>
            <a:pPr marL="685800" lvl="1">
              <a:buClr>
                <a:srgbClr val="FFFFFF"/>
              </a:buClr>
              <a:buSzPct val="100000"/>
            </a:pPr>
            <a:r>
              <a:rPr lang="fr-FR" dirty="0">
                <a:solidFill>
                  <a:srgbClr val="000000"/>
                </a:solidFill>
                <a:effectLst>
                  <a:outerShdw blurRad="38100" dist="38100" dir="2700000" rotWithShape="0">
                    <a:srgbClr val="000000">
                      <a:alpha val="43137"/>
                    </a:srgbClr>
                  </a:outerShdw>
                </a:effectLst>
              </a:rPr>
              <a:t>Moteurs </a:t>
            </a:r>
            <a:r>
              <a:rPr lang="fr-FR" dirty="0" err="1">
                <a:solidFill>
                  <a:srgbClr val="000000"/>
                </a:solidFill>
                <a:effectLst>
                  <a:outerShdw blurRad="38100" dist="38100" dir="2700000" rotWithShape="0">
                    <a:srgbClr val="000000">
                      <a:alpha val="43137"/>
                    </a:srgbClr>
                  </a:outerShdw>
                </a:effectLst>
              </a:rPr>
              <a:t>third</a:t>
            </a:r>
            <a:r>
              <a:rPr lang="fr-FR" dirty="0">
                <a:solidFill>
                  <a:srgbClr val="000000"/>
                </a:solidFill>
                <a:effectLst>
                  <a:outerShdw blurRad="38100" dist="38100" dir="2700000" rotWithShape="0">
                    <a:srgbClr val="000000">
                      <a:alpha val="43137"/>
                    </a:srgbClr>
                  </a:outerShdw>
                </a:effectLst>
              </a:rPr>
              <a:t>-party: le moteur est acquis auprès d'une société tierce qui l'a développé (Ex: </a:t>
            </a:r>
            <a:r>
              <a:rPr lang="fr-FR" dirty="0" err="1">
                <a:solidFill>
                  <a:srgbClr val="000000"/>
                </a:solidFill>
                <a:effectLst>
                  <a:outerShdw blurRad="38100" dist="38100" dir="2700000" rotWithShape="0">
                    <a:srgbClr val="000000">
                      <a:alpha val="43137"/>
                    </a:srgbClr>
                  </a:outerShdw>
                </a:effectLst>
              </a:rPr>
              <a:t>Unreal</a:t>
            </a:r>
            <a:r>
              <a:rPr lang="fr-FR" dirty="0">
                <a:solidFill>
                  <a:srgbClr val="000000"/>
                </a:solidFill>
                <a:effectLst>
                  <a:outerShdw blurRad="38100" dist="38100" dir="2700000" rotWithShape="0">
                    <a:srgbClr val="000000">
                      <a:alpha val="43137"/>
                    </a:srgbClr>
                  </a:outerShdw>
                </a:effectLst>
              </a:rPr>
              <a:t> </a:t>
            </a:r>
            <a:r>
              <a:rPr lang="fr-FR" dirty="0" err="1">
                <a:solidFill>
                  <a:srgbClr val="000000"/>
                </a:solidFill>
                <a:effectLst>
                  <a:outerShdw blurRad="38100" dist="38100" dir="2700000" rotWithShape="0">
                    <a:srgbClr val="000000">
                      <a:alpha val="43137"/>
                    </a:srgbClr>
                  </a:outerShdw>
                </a:effectLst>
              </a:rPr>
              <a:t>Engine</a:t>
            </a:r>
            <a:r>
              <a:rPr lang="fr-FR" dirty="0">
                <a:solidFill>
                  <a:srgbClr val="000000"/>
                </a:solidFill>
                <a:effectLst>
                  <a:outerShdw blurRad="38100" dist="38100" dir="2700000" rotWithShape="0">
                    <a:srgbClr val="000000">
                      <a:alpha val="43137"/>
                    </a:srgbClr>
                  </a:outerShdw>
                </a:effectLst>
              </a:rPr>
              <a:t>, </a:t>
            </a:r>
            <a:r>
              <a:rPr lang="fr-FR" dirty="0" err="1">
                <a:solidFill>
                  <a:srgbClr val="000000"/>
                </a:solidFill>
                <a:effectLst>
                  <a:outerShdw blurRad="38100" dist="38100" dir="2700000" rotWithShape="0">
                    <a:srgbClr val="000000">
                      <a:alpha val="43137"/>
                    </a:srgbClr>
                  </a:outerShdw>
                </a:effectLst>
              </a:rPr>
              <a:t>Frostbite</a:t>
            </a:r>
            <a:r>
              <a:rPr lang="fr-FR" dirty="0">
                <a:solidFill>
                  <a:srgbClr val="000000"/>
                </a:solidFill>
                <a:effectLst>
                  <a:outerShdw blurRad="38100" dist="38100" dir="2700000" rotWithShape="0">
                    <a:srgbClr val="000000">
                      <a:alpha val="43137"/>
                    </a:srgbClr>
                  </a:outerShdw>
                </a:effectLst>
              </a:rPr>
              <a:t>, </a:t>
            </a:r>
            <a:r>
              <a:rPr lang="fr-FR" dirty="0" err="1">
                <a:solidFill>
                  <a:srgbClr val="000000"/>
                </a:solidFill>
                <a:effectLst>
                  <a:outerShdw blurRad="38100" dist="38100" dir="2700000" rotWithShape="0">
                    <a:srgbClr val="000000">
                      <a:alpha val="43137"/>
                    </a:srgbClr>
                  </a:outerShdw>
                </a:effectLst>
              </a:rPr>
              <a:t>Unity</a:t>
            </a:r>
            <a:r>
              <a:rPr lang="fr-FR" dirty="0">
                <a:solidFill>
                  <a:srgbClr val="000000"/>
                </a:solidFill>
                <a:effectLst>
                  <a:outerShdw blurRad="38100" dist="38100" dir="2700000" rotWithShape="0">
                    <a:srgbClr val="000000">
                      <a:alpha val="43137"/>
                    </a:srgbClr>
                  </a:outerShdw>
                </a:effectLst>
              </a:rPr>
              <a:t>…)</a:t>
            </a:r>
          </a:p>
          <a:p>
            <a:endParaRPr lang="fr-FR" dirty="0">
              <a:solidFill>
                <a:srgbClr val="000000"/>
              </a:solidFill>
            </a:endParaRPr>
          </a:p>
        </p:txBody>
      </p:sp>
      <p:sp>
        <p:nvSpPr>
          <p:cNvPr id="4" name="Espace réservé du pied de page 3"/>
          <p:cNvSpPr>
            <a:spLocks noGrp="1"/>
          </p:cNvSpPr>
          <p:nvPr>
            <p:ph type="ftr" sz="quarter" idx="3"/>
          </p:nvPr>
        </p:nvSpPr>
        <p:spPr/>
        <p:txBody>
          <a:bodyPr/>
          <a:lstStyle/>
          <a:p>
            <a:r>
              <a:rPr lang="fr-FR" smtClean="0"/>
              <a:t>Rémi Ronfard –remi.ronfard@inria.fr – GMIN317 – </a:t>
            </a:r>
            <a:r>
              <a:rPr lang="fr-FR" b="1" smtClean="0"/>
              <a:t>INTRODUCTION</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11</a:t>
            </a:fld>
            <a:endParaRPr lang="fr-FR" dirty="0"/>
          </a:p>
        </p:txBody>
      </p:sp>
      <p:sp>
        <p:nvSpPr>
          <p:cNvPr id="6" name="Espace réservé de la date 5"/>
          <p:cNvSpPr>
            <a:spLocks noGrp="1"/>
          </p:cNvSpPr>
          <p:nvPr>
            <p:ph type="dt" sz="half" idx="2"/>
          </p:nvPr>
        </p:nvSpPr>
        <p:spPr/>
        <p:txBody>
          <a:bodyPr/>
          <a:lstStyle/>
          <a:p>
            <a:fld id="{213233DE-E2B7-914A-A9A2-B94007DE19EE}" type="datetime1">
              <a:rPr lang="fr-FR" smtClean="0"/>
              <a:t>05/09/15</a:t>
            </a:fld>
            <a:endParaRPr lang="fr-FR" dirty="0"/>
          </a:p>
        </p:txBody>
      </p:sp>
    </p:spTree>
    <p:extLst>
      <p:ext uri="{BB962C8B-B14F-4D97-AF65-F5344CB8AC3E}">
        <p14:creationId xmlns:p14="http://schemas.microsoft.com/office/powerpoint/2010/main" val="20250414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normAutofit fontScale="62500" lnSpcReduction="20000"/>
          </a:bodyPr>
          <a:lstStyle/>
          <a:p>
            <a:pPr lvl="0"/>
            <a:r>
              <a:rPr lang="fr-FR" dirty="0">
                <a:solidFill>
                  <a:srgbClr val="000000"/>
                </a:solidFill>
                <a:effectLst>
                  <a:outerShdw blurRad="38100" dist="38100" dir="2700000" rotWithShape="0">
                    <a:srgbClr val="000000">
                      <a:alpha val="43137"/>
                    </a:srgbClr>
                  </a:outerShdw>
                </a:effectLst>
              </a:rPr>
              <a:t>On distingue globalement 2 courants:</a:t>
            </a:r>
          </a:p>
          <a:p>
            <a:pPr lvl="0"/>
            <a:endParaRPr lang="fr-FR" dirty="0">
              <a:solidFill>
                <a:srgbClr val="000000"/>
              </a:solidFill>
              <a:effectLst>
                <a:outerShdw blurRad="38100" dist="38100" dir="2700000" rotWithShape="0">
                  <a:srgbClr val="000000">
                    <a:alpha val="43137"/>
                  </a:srgbClr>
                </a:outerShdw>
              </a:effectLst>
            </a:endParaRPr>
          </a:p>
          <a:p>
            <a:pPr marL="285750" lvl="0" indent="-285750">
              <a:buClr>
                <a:srgbClr val="FFFFFF"/>
              </a:buClr>
              <a:buSzPct val="100000"/>
            </a:pPr>
            <a:r>
              <a:rPr lang="fr-FR" u="sng" dirty="0">
                <a:solidFill>
                  <a:srgbClr val="000000"/>
                </a:solidFill>
                <a:effectLst>
                  <a:outerShdw blurRad="38100" dist="38100" dir="2700000" rotWithShape="0">
                    <a:srgbClr val="000000">
                      <a:alpha val="43137"/>
                    </a:srgbClr>
                  </a:outerShdw>
                </a:effectLst>
              </a:rPr>
              <a:t>Moteurs </a:t>
            </a:r>
            <a:r>
              <a:rPr lang="fr-FR" u="sng" dirty="0" smtClean="0">
                <a:solidFill>
                  <a:srgbClr val="000000"/>
                </a:solidFill>
                <a:effectLst>
                  <a:outerShdw blurRad="38100" dist="38100" dir="2700000" rotWithShape="0">
                    <a:srgbClr val="000000">
                      <a:alpha val="43137"/>
                    </a:srgbClr>
                  </a:outerShdw>
                </a:effectLst>
              </a:rPr>
              <a:t>généralistes: </a:t>
            </a:r>
            <a:r>
              <a:rPr lang="fr-FR" dirty="0" smtClean="0">
                <a:solidFill>
                  <a:srgbClr val="000000"/>
                </a:solidFill>
                <a:effectLst>
                  <a:outerShdw blurRad="38100" dist="38100" dir="2700000" rotWithShape="0">
                    <a:srgbClr val="000000">
                      <a:alpha val="43137"/>
                    </a:srgbClr>
                  </a:outerShdw>
                </a:effectLst>
              </a:rPr>
              <a:t>Les </a:t>
            </a:r>
            <a:r>
              <a:rPr lang="fr-FR" dirty="0">
                <a:solidFill>
                  <a:srgbClr val="000000"/>
                </a:solidFill>
                <a:effectLst>
                  <a:outerShdw blurRad="38100" dist="38100" dir="2700000" rotWithShape="0">
                    <a:srgbClr val="000000">
                      <a:alpha val="43137"/>
                    </a:srgbClr>
                  </a:outerShdw>
                </a:effectLst>
              </a:rPr>
              <a:t>composants fournissent tous les services utiles pour la mise en œuvre de virtuellement n'importe quel type de jeu (c'est la tendance des moteurs </a:t>
            </a:r>
            <a:r>
              <a:rPr lang="fr-FR" dirty="0" err="1">
                <a:solidFill>
                  <a:srgbClr val="000000"/>
                </a:solidFill>
                <a:effectLst>
                  <a:outerShdw blurRad="38100" dist="38100" dir="2700000" rotWithShape="0">
                    <a:srgbClr val="000000">
                      <a:alpha val="43137"/>
                    </a:srgbClr>
                  </a:outerShdw>
                </a:effectLst>
              </a:rPr>
              <a:t>third</a:t>
            </a:r>
            <a:r>
              <a:rPr lang="fr-FR" dirty="0">
                <a:solidFill>
                  <a:srgbClr val="000000"/>
                </a:solidFill>
                <a:effectLst>
                  <a:outerShdw blurRad="38100" dist="38100" dir="2700000" rotWithShape="0">
                    <a:srgbClr val="000000">
                      <a:alpha val="43137"/>
                    </a:srgbClr>
                  </a:outerShdw>
                </a:effectLst>
              </a:rPr>
              <a:t> party : </a:t>
            </a:r>
            <a:r>
              <a:rPr lang="fr-FR" dirty="0" err="1">
                <a:solidFill>
                  <a:srgbClr val="000000"/>
                </a:solidFill>
                <a:effectLst>
                  <a:outerShdw blurRad="38100" dist="38100" dir="2700000" rotWithShape="0">
                    <a:srgbClr val="000000">
                      <a:alpha val="43137"/>
                    </a:srgbClr>
                  </a:outerShdw>
                </a:effectLst>
              </a:rPr>
              <a:t>Renderware</a:t>
            </a:r>
            <a:r>
              <a:rPr lang="fr-FR" dirty="0">
                <a:solidFill>
                  <a:srgbClr val="000000"/>
                </a:solidFill>
                <a:effectLst>
                  <a:outerShdw blurRad="38100" dist="38100" dir="2700000" rotWithShape="0">
                    <a:srgbClr val="000000">
                      <a:alpha val="43137"/>
                    </a:srgbClr>
                  </a:outerShdw>
                </a:effectLst>
              </a:rPr>
              <a:t>, </a:t>
            </a:r>
            <a:r>
              <a:rPr lang="fr-FR" dirty="0" err="1">
                <a:solidFill>
                  <a:srgbClr val="000000"/>
                </a:solidFill>
                <a:effectLst>
                  <a:outerShdw blurRad="38100" dist="38100" dir="2700000" rotWithShape="0">
                    <a:srgbClr val="000000">
                      <a:alpha val="43137"/>
                    </a:srgbClr>
                  </a:outerShdw>
                </a:effectLst>
              </a:rPr>
              <a:t>Unreal</a:t>
            </a:r>
            <a:r>
              <a:rPr lang="fr-FR" dirty="0">
                <a:solidFill>
                  <a:srgbClr val="000000"/>
                </a:solidFill>
                <a:effectLst>
                  <a:outerShdw blurRad="38100" dist="38100" dir="2700000" rotWithShape="0">
                    <a:srgbClr val="000000">
                      <a:alpha val="43137"/>
                    </a:srgbClr>
                  </a:outerShdw>
                </a:effectLst>
              </a:rPr>
              <a:t> </a:t>
            </a:r>
            <a:r>
              <a:rPr lang="fr-FR" dirty="0" err="1">
                <a:solidFill>
                  <a:srgbClr val="000000"/>
                </a:solidFill>
                <a:effectLst>
                  <a:outerShdw blurRad="38100" dist="38100" dir="2700000" rotWithShape="0">
                    <a:srgbClr val="000000">
                      <a:alpha val="43137"/>
                    </a:srgbClr>
                  </a:outerShdw>
                </a:effectLst>
              </a:rPr>
              <a:t>Engine</a:t>
            </a:r>
            <a:r>
              <a:rPr lang="fr-FR" dirty="0">
                <a:solidFill>
                  <a:srgbClr val="000000"/>
                </a:solidFill>
                <a:effectLst>
                  <a:outerShdw blurRad="38100" dist="38100" dir="2700000" rotWithShape="0">
                    <a:srgbClr val="000000">
                      <a:alpha val="43137"/>
                    </a:srgbClr>
                  </a:outerShdw>
                </a:effectLst>
              </a:rPr>
              <a:t>, </a:t>
            </a:r>
            <a:r>
              <a:rPr lang="fr-FR" dirty="0" err="1">
                <a:solidFill>
                  <a:srgbClr val="000000"/>
                </a:solidFill>
                <a:effectLst>
                  <a:outerShdw blurRad="38100" dist="38100" dir="2700000" rotWithShape="0">
                    <a:srgbClr val="000000">
                      <a:alpha val="43137"/>
                    </a:srgbClr>
                  </a:outerShdw>
                </a:effectLst>
              </a:rPr>
              <a:t>Unity</a:t>
            </a:r>
            <a:r>
              <a:rPr lang="fr-FR" dirty="0">
                <a:solidFill>
                  <a:srgbClr val="000000"/>
                </a:solidFill>
                <a:effectLst>
                  <a:outerShdw blurRad="38100" dist="38100" dir="2700000" rotWithShape="0">
                    <a:srgbClr val="000000">
                      <a:alpha val="43137"/>
                    </a:srgbClr>
                  </a:outerShdw>
                </a:effectLst>
              </a:rPr>
              <a:t>, Ogre, etc...)</a:t>
            </a:r>
          </a:p>
          <a:p>
            <a:pPr marL="285750" lvl="0" indent="-285750">
              <a:buClr>
                <a:srgbClr val="FFFFFF"/>
              </a:buClr>
              <a:buSzPct val="100000"/>
            </a:pPr>
            <a:endParaRPr lang="fr-FR" dirty="0">
              <a:solidFill>
                <a:srgbClr val="000000"/>
              </a:solidFill>
              <a:effectLst>
                <a:outerShdw blurRad="38100" dist="38100" dir="2700000" rotWithShape="0">
                  <a:srgbClr val="000000">
                    <a:alpha val="43137"/>
                  </a:srgbClr>
                </a:outerShdw>
              </a:effectLst>
            </a:endParaRPr>
          </a:p>
          <a:p>
            <a:pPr marL="285750" lvl="0" indent="-285750">
              <a:buClr>
                <a:srgbClr val="FFFFFF"/>
              </a:buClr>
              <a:buSzPct val="100000"/>
            </a:pPr>
            <a:r>
              <a:rPr lang="fr-FR" u="sng" dirty="0">
                <a:solidFill>
                  <a:srgbClr val="000000"/>
                </a:solidFill>
                <a:effectLst>
                  <a:outerShdw blurRad="38100" dist="38100" dir="2700000" rotWithShape="0">
                    <a:srgbClr val="000000">
                      <a:alpha val="43137"/>
                    </a:srgbClr>
                  </a:outerShdw>
                </a:effectLst>
              </a:rPr>
              <a:t>Moteurs </a:t>
            </a:r>
            <a:r>
              <a:rPr lang="fr-FR" u="sng" dirty="0" smtClean="0">
                <a:solidFill>
                  <a:srgbClr val="000000"/>
                </a:solidFill>
                <a:effectLst>
                  <a:outerShdw blurRad="38100" dist="38100" dir="2700000" rotWithShape="0">
                    <a:srgbClr val="000000">
                      <a:alpha val="43137"/>
                    </a:srgbClr>
                  </a:outerShdw>
                </a:effectLst>
              </a:rPr>
              <a:t>dédiés: </a:t>
            </a:r>
            <a:r>
              <a:rPr lang="fr-FR" dirty="0" smtClean="0">
                <a:solidFill>
                  <a:srgbClr val="000000"/>
                </a:solidFill>
                <a:effectLst>
                  <a:outerShdw blurRad="38100" dist="38100" dir="2700000" rotWithShape="0">
                    <a:srgbClr val="000000">
                      <a:alpha val="43137"/>
                    </a:srgbClr>
                  </a:outerShdw>
                </a:effectLst>
              </a:rPr>
              <a:t>Les </a:t>
            </a:r>
            <a:r>
              <a:rPr lang="fr-FR" dirty="0">
                <a:solidFill>
                  <a:srgbClr val="000000"/>
                </a:solidFill>
                <a:effectLst>
                  <a:outerShdw blurRad="38100" dist="38100" dir="2700000" rotWithShape="0">
                    <a:srgbClr val="000000">
                      <a:alpha val="43137"/>
                    </a:srgbClr>
                  </a:outerShdw>
                </a:effectLst>
              </a:rPr>
              <a:t>composants du moteur de jeu sont spécialisés pour un type de jeu précis: FPS, course, aventure, plateforme, RTS, etc...</a:t>
            </a:r>
          </a:p>
          <a:p>
            <a:pPr marL="0" lvl="0" indent="0">
              <a:buNone/>
            </a:pPr>
            <a:endParaRPr lang="fr-FR" dirty="0">
              <a:solidFill>
                <a:srgbClr val="000000"/>
              </a:solidFill>
              <a:effectLst>
                <a:outerShdw blurRad="38100" dist="38100" dir="2700000" rotWithShape="0">
                  <a:srgbClr val="000000">
                    <a:alpha val="43137"/>
                  </a:srgbClr>
                </a:outerShdw>
              </a:effectLst>
            </a:endParaRPr>
          </a:p>
          <a:p>
            <a:pPr marL="0" lvl="0" indent="0">
              <a:buNone/>
            </a:pPr>
            <a:endParaRPr lang="fr-FR" dirty="0">
              <a:solidFill>
                <a:srgbClr val="000000"/>
              </a:solidFill>
              <a:effectLst>
                <a:outerShdw blurRad="38100" dist="38100" dir="2700000" rotWithShape="0">
                  <a:srgbClr val="000000">
                    <a:alpha val="43137"/>
                  </a:srgbClr>
                </a:outerShdw>
              </a:effectLst>
            </a:endParaRPr>
          </a:p>
          <a:p>
            <a:pPr lvl="0"/>
            <a:r>
              <a:rPr lang="fr-FR" u="sng" dirty="0">
                <a:solidFill>
                  <a:srgbClr val="000000"/>
                </a:solidFill>
                <a:effectLst>
                  <a:outerShdw blurRad="38100" dist="38100" dir="2700000" rotWithShape="0">
                    <a:srgbClr val="000000">
                      <a:alpha val="43137"/>
                    </a:srgbClr>
                  </a:outerShdw>
                </a:effectLst>
                <a:latin typeface="Arial Bold"/>
                <a:ea typeface="Arial Bold"/>
                <a:cs typeface="Arial Bold"/>
                <a:sym typeface="Arial Bold"/>
              </a:rPr>
              <a:t>NB:</a:t>
            </a:r>
            <a:r>
              <a:rPr lang="fr-FR" dirty="0">
                <a:solidFill>
                  <a:srgbClr val="000000"/>
                </a:solidFill>
                <a:effectLst>
                  <a:outerShdw blurRad="38100" dist="38100" dir="2700000" rotWithShape="0">
                    <a:srgbClr val="000000">
                      <a:alpha val="43137"/>
                    </a:srgbClr>
                  </a:outerShdw>
                </a:effectLst>
                <a:latin typeface="Arial Bold"/>
                <a:ea typeface="Arial Bold"/>
                <a:cs typeface="Arial Bold"/>
                <a:sym typeface="Arial Bold"/>
              </a:rPr>
              <a:t> </a:t>
            </a:r>
            <a:r>
              <a:rPr lang="fr-FR" i="1" dirty="0">
                <a:solidFill>
                  <a:srgbClr val="000000"/>
                </a:solidFill>
                <a:effectLst>
                  <a:outerShdw blurRad="38100" dist="38100" dir="2700000" rotWithShape="0">
                    <a:srgbClr val="000000">
                      <a:alpha val="43137"/>
                    </a:srgbClr>
                  </a:outerShdw>
                </a:effectLst>
              </a:rPr>
              <a:t>Dans le cadre de cette présentation, nous nous intéresserons principalement à la mise en place d'un </a:t>
            </a:r>
            <a:r>
              <a:rPr lang="fr-FR" i="1" dirty="0" err="1">
                <a:solidFill>
                  <a:srgbClr val="000000"/>
                </a:solidFill>
                <a:effectLst>
                  <a:outerShdw blurRad="38100" dist="38100" dir="2700000" rotWithShape="0">
                    <a:srgbClr val="000000">
                      <a:alpha val="43137"/>
                    </a:srgbClr>
                  </a:outerShdw>
                </a:effectLst>
              </a:rPr>
              <a:t>framework</a:t>
            </a:r>
            <a:r>
              <a:rPr lang="fr-FR" i="1" dirty="0">
                <a:solidFill>
                  <a:srgbClr val="000000"/>
                </a:solidFill>
                <a:effectLst>
                  <a:outerShdw blurRad="38100" dist="38100" dir="2700000" rotWithShape="0">
                    <a:srgbClr val="000000">
                      <a:alpha val="43137"/>
                    </a:srgbClr>
                  </a:outerShdw>
                </a:effectLst>
              </a:rPr>
              <a:t> qui pourrait servir de base commune tant à un moteur généraliste que dédié. Les spécificités techniques de chaque catégorie de jeu ne seront donc pas ou peu abordées.</a:t>
            </a:r>
          </a:p>
          <a:p>
            <a:endParaRPr lang="fr-FR" dirty="0">
              <a:solidFill>
                <a:srgbClr val="000000"/>
              </a:solidFill>
            </a:endParaRPr>
          </a:p>
        </p:txBody>
      </p:sp>
      <p:sp>
        <p:nvSpPr>
          <p:cNvPr id="4" name="Espace réservé du pied de page 3"/>
          <p:cNvSpPr>
            <a:spLocks noGrp="1"/>
          </p:cNvSpPr>
          <p:nvPr>
            <p:ph type="ftr" sz="quarter" idx="3"/>
          </p:nvPr>
        </p:nvSpPr>
        <p:spPr/>
        <p:txBody>
          <a:bodyPr/>
          <a:lstStyle/>
          <a:p>
            <a:r>
              <a:rPr lang="fr-FR" smtClean="0"/>
              <a:t>Rémi Ronfard –remi.ronfard@inria.fr – GMIN317 – </a:t>
            </a:r>
            <a:r>
              <a:rPr lang="fr-FR" b="1" smtClean="0"/>
              <a:t>INTRODUCTION</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12</a:t>
            </a:fld>
            <a:endParaRPr lang="fr-FR" dirty="0"/>
          </a:p>
        </p:txBody>
      </p:sp>
      <p:sp>
        <p:nvSpPr>
          <p:cNvPr id="6" name="Espace réservé de la date 5"/>
          <p:cNvSpPr>
            <a:spLocks noGrp="1"/>
          </p:cNvSpPr>
          <p:nvPr>
            <p:ph type="dt" sz="half" idx="2"/>
          </p:nvPr>
        </p:nvSpPr>
        <p:spPr/>
        <p:txBody>
          <a:bodyPr/>
          <a:lstStyle/>
          <a:p>
            <a:fld id="{213233DE-E2B7-914A-A9A2-B94007DE19EE}" type="datetime1">
              <a:rPr lang="fr-FR" smtClean="0"/>
              <a:t>05/09/15</a:t>
            </a:fld>
            <a:endParaRPr lang="fr-FR" dirty="0"/>
          </a:p>
        </p:txBody>
      </p:sp>
    </p:spTree>
    <p:extLst>
      <p:ext uri="{BB962C8B-B14F-4D97-AF65-F5344CB8AC3E}">
        <p14:creationId xmlns:p14="http://schemas.microsoft.com/office/powerpoint/2010/main" val="23054853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4" name="Espace réservé du pied de page 3"/>
          <p:cNvSpPr>
            <a:spLocks noGrp="1"/>
          </p:cNvSpPr>
          <p:nvPr>
            <p:ph type="ftr" sz="quarter" idx="3"/>
          </p:nvPr>
        </p:nvSpPr>
        <p:spPr/>
        <p:txBody>
          <a:bodyPr/>
          <a:lstStyle/>
          <a:p>
            <a:r>
              <a:rPr lang="fr-FR" smtClean="0"/>
              <a:t>Rémi Ronfard –remi.ronfard@inria.fr – GMIN317 – </a:t>
            </a:r>
            <a:r>
              <a:rPr lang="fr-FR" b="1" smtClean="0"/>
              <a:t>INTRODUCTION</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13</a:t>
            </a:fld>
            <a:endParaRPr lang="fr-FR" dirty="0"/>
          </a:p>
        </p:txBody>
      </p:sp>
      <p:sp>
        <p:nvSpPr>
          <p:cNvPr id="6" name="Espace réservé de la date 5"/>
          <p:cNvSpPr>
            <a:spLocks noGrp="1"/>
          </p:cNvSpPr>
          <p:nvPr>
            <p:ph type="dt" sz="half" idx="2"/>
          </p:nvPr>
        </p:nvSpPr>
        <p:spPr/>
        <p:txBody>
          <a:bodyPr/>
          <a:lstStyle/>
          <a:p>
            <a:fld id="{213233DE-E2B7-914A-A9A2-B94007DE19EE}" type="datetime1">
              <a:rPr lang="fr-FR" smtClean="0"/>
              <a:t>05/09/15</a:t>
            </a:fld>
            <a:endParaRPr lang="fr-FR" dirty="0"/>
          </a:p>
        </p:txBody>
      </p:sp>
      <p:grpSp>
        <p:nvGrpSpPr>
          <p:cNvPr id="46" name="Grouper 45"/>
          <p:cNvGrpSpPr/>
          <p:nvPr/>
        </p:nvGrpSpPr>
        <p:grpSpPr>
          <a:xfrm>
            <a:off x="629563" y="1264070"/>
            <a:ext cx="7308814" cy="4896545"/>
            <a:chOff x="719571" y="1412775"/>
            <a:chExt cx="7308814" cy="4896545"/>
          </a:xfrm>
        </p:grpSpPr>
        <p:grpSp>
          <p:nvGrpSpPr>
            <p:cNvPr id="7" name="Group 719"/>
            <p:cNvGrpSpPr/>
            <p:nvPr/>
          </p:nvGrpSpPr>
          <p:grpSpPr>
            <a:xfrm>
              <a:off x="719571" y="2332880"/>
              <a:ext cx="1476166" cy="736081"/>
              <a:chOff x="0" y="0"/>
              <a:chExt cx="1476164" cy="736080"/>
            </a:xfrm>
          </p:grpSpPr>
          <p:sp>
            <p:nvSpPr>
              <p:cNvPr id="8" name="Shape 717"/>
              <p:cNvSpPr/>
              <p:nvPr/>
            </p:nvSpPr>
            <p:spPr>
              <a:xfrm>
                <a:off x="-1" y="-1"/>
                <a:ext cx="1476166" cy="736082"/>
              </a:xfrm>
              <a:prstGeom prst="rect">
                <a:avLst/>
              </a:prstGeom>
              <a:solidFill>
                <a:srgbClr val="92D050"/>
              </a:solidFill>
              <a:ln w="25400" cap="flat">
                <a:solidFill>
                  <a:schemeClr val="tx1"/>
                </a:solidFill>
                <a:prstDash val="solid"/>
                <a:bevel/>
              </a:ln>
              <a:effectLst/>
            </p:spPr>
            <p:txBody>
              <a:bodyPr wrap="square" lIns="0" tIns="0" rIns="0" bIns="0" numCol="1" anchor="ctr">
                <a:noAutofit/>
              </a:bodyPr>
              <a:lstStyle/>
              <a:p>
                <a:pPr lvl="0" algn="ctr">
                  <a:defRPr sz="1100"/>
                </a:pPr>
                <a:endParaRPr/>
              </a:p>
            </p:txBody>
          </p:sp>
          <p:sp>
            <p:nvSpPr>
              <p:cNvPr id="9" name="Shape 718"/>
              <p:cNvSpPr/>
              <p:nvPr/>
            </p:nvSpPr>
            <p:spPr>
              <a:xfrm>
                <a:off x="-1" y="38855"/>
                <a:ext cx="1476166" cy="658370"/>
              </a:xfrm>
              <a:prstGeom prst="rect">
                <a:avLst/>
              </a:prstGeom>
              <a:noFill/>
              <a:ln w="12700" cap="flat">
                <a:solidFill>
                  <a:schemeClr val="tx1"/>
                </a:solid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p>
                <a:pPr lvl="0" algn="ctr"/>
                <a:r>
                  <a:t>Game Logic</a:t>
                </a:r>
              </a:p>
              <a:p>
                <a:pPr lvl="0" algn="ctr"/>
                <a:r>
                  <a:rPr sz="1100"/>
                  <a:t>IA</a:t>
                </a:r>
              </a:p>
              <a:p>
                <a:pPr lvl="0" algn="ctr"/>
                <a:r>
                  <a:rPr sz="1100"/>
                  <a:t>Front end</a:t>
                </a:r>
              </a:p>
            </p:txBody>
          </p:sp>
        </p:grpSp>
        <p:grpSp>
          <p:nvGrpSpPr>
            <p:cNvPr id="10" name="Group 722"/>
            <p:cNvGrpSpPr/>
            <p:nvPr/>
          </p:nvGrpSpPr>
          <p:grpSpPr>
            <a:xfrm>
              <a:off x="6552220" y="3815546"/>
              <a:ext cx="1476165" cy="648073"/>
              <a:chOff x="0" y="0"/>
              <a:chExt cx="1476164" cy="648072"/>
            </a:xfrm>
          </p:grpSpPr>
          <p:sp>
            <p:nvSpPr>
              <p:cNvPr id="11" name="Shape 720"/>
              <p:cNvSpPr/>
              <p:nvPr/>
            </p:nvSpPr>
            <p:spPr>
              <a:xfrm>
                <a:off x="-1" y="-1"/>
                <a:ext cx="1476166" cy="648074"/>
              </a:xfrm>
              <a:prstGeom prst="rect">
                <a:avLst/>
              </a:prstGeom>
              <a:solidFill>
                <a:srgbClr val="00B0F0"/>
              </a:solidFill>
              <a:ln w="25400" cap="flat">
                <a:solidFill>
                  <a:schemeClr val="tx1"/>
                </a:solidFill>
                <a:prstDash val="solid"/>
                <a:bevel/>
              </a:ln>
              <a:effectLst/>
            </p:spPr>
            <p:txBody>
              <a:bodyPr wrap="square" lIns="0" tIns="0" rIns="0" bIns="0" numCol="1" anchor="ctr">
                <a:noAutofit/>
              </a:bodyPr>
              <a:lstStyle/>
              <a:p>
                <a:pPr lvl="0" algn="ctr">
                  <a:defRPr sz="1100"/>
                </a:pPr>
                <a:endParaRPr/>
              </a:p>
            </p:txBody>
          </p:sp>
          <p:sp>
            <p:nvSpPr>
              <p:cNvPr id="12" name="Shape 721"/>
              <p:cNvSpPr/>
              <p:nvPr/>
            </p:nvSpPr>
            <p:spPr>
              <a:xfrm>
                <a:off x="-1" y="15355"/>
                <a:ext cx="1476166" cy="617362"/>
              </a:xfrm>
              <a:prstGeom prst="rect">
                <a:avLst/>
              </a:prstGeom>
              <a:noFill/>
              <a:ln w="12700" cap="flat">
                <a:solidFill>
                  <a:schemeClr val="tx1"/>
                </a:solid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ctr"/>
              </a:lstStyle>
              <a:p>
                <a:pPr lvl="0"/>
                <a:r>
                  <a:rPr dirty="0"/>
                  <a:t>Engine Kernel</a:t>
                </a:r>
              </a:p>
            </p:txBody>
          </p:sp>
        </p:grpSp>
        <p:grpSp>
          <p:nvGrpSpPr>
            <p:cNvPr id="13" name="Group 725"/>
            <p:cNvGrpSpPr/>
            <p:nvPr/>
          </p:nvGrpSpPr>
          <p:grpSpPr>
            <a:xfrm>
              <a:off x="4662009" y="1412775"/>
              <a:ext cx="1476166" cy="648073"/>
              <a:chOff x="0" y="0"/>
              <a:chExt cx="1476164" cy="648072"/>
            </a:xfrm>
          </p:grpSpPr>
          <p:sp>
            <p:nvSpPr>
              <p:cNvPr id="14" name="Shape 723"/>
              <p:cNvSpPr/>
              <p:nvPr/>
            </p:nvSpPr>
            <p:spPr>
              <a:xfrm>
                <a:off x="-1" y="-1"/>
                <a:ext cx="1476166" cy="648074"/>
              </a:xfrm>
              <a:prstGeom prst="rect">
                <a:avLst/>
              </a:prstGeom>
              <a:solidFill>
                <a:srgbClr val="00B0F0"/>
              </a:solidFill>
              <a:ln w="25400" cap="flat">
                <a:solidFill>
                  <a:schemeClr val="tx1"/>
                </a:solidFill>
                <a:prstDash val="solid"/>
                <a:bevel/>
              </a:ln>
              <a:effectLst/>
            </p:spPr>
            <p:txBody>
              <a:bodyPr wrap="square" lIns="0" tIns="0" rIns="0" bIns="0" numCol="1" anchor="ctr">
                <a:noAutofit/>
              </a:bodyPr>
              <a:lstStyle/>
              <a:p>
                <a:pPr lvl="0" algn="ctr">
                  <a:defRPr sz="1100"/>
                </a:pPr>
                <a:endParaRPr/>
              </a:p>
            </p:txBody>
          </p:sp>
          <p:sp>
            <p:nvSpPr>
              <p:cNvPr id="15" name="Shape 724"/>
              <p:cNvSpPr/>
              <p:nvPr/>
            </p:nvSpPr>
            <p:spPr>
              <a:xfrm>
                <a:off x="-1" y="148705"/>
                <a:ext cx="1476166" cy="350662"/>
              </a:xfrm>
              <a:prstGeom prst="rect">
                <a:avLst/>
              </a:prstGeom>
              <a:noFill/>
              <a:ln w="12700" cap="flat">
                <a:solidFill>
                  <a:schemeClr val="tx1"/>
                </a:solid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ctr"/>
              </a:lstStyle>
              <a:p>
                <a:pPr lvl="0"/>
                <a:r>
                  <a:t>Sound</a:t>
                </a:r>
              </a:p>
            </p:txBody>
          </p:sp>
        </p:grpSp>
        <p:grpSp>
          <p:nvGrpSpPr>
            <p:cNvPr id="16" name="Group 728"/>
            <p:cNvGrpSpPr/>
            <p:nvPr/>
          </p:nvGrpSpPr>
          <p:grpSpPr>
            <a:xfrm>
              <a:off x="4535996" y="5661247"/>
              <a:ext cx="1602178" cy="648073"/>
              <a:chOff x="0" y="0"/>
              <a:chExt cx="1602177" cy="648072"/>
            </a:xfrm>
          </p:grpSpPr>
          <p:sp>
            <p:nvSpPr>
              <p:cNvPr id="17" name="Shape 726"/>
              <p:cNvSpPr/>
              <p:nvPr/>
            </p:nvSpPr>
            <p:spPr>
              <a:xfrm>
                <a:off x="0" y="-1"/>
                <a:ext cx="1602178" cy="648074"/>
              </a:xfrm>
              <a:prstGeom prst="rect">
                <a:avLst/>
              </a:prstGeom>
              <a:solidFill>
                <a:srgbClr val="00B0F0"/>
              </a:solidFill>
              <a:ln w="25400" cap="flat">
                <a:solidFill>
                  <a:schemeClr val="tx1"/>
                </a:solidFill>
                <a:prstDash val="solid"/>
                <a:bevel/>
              </a:ln>
              <a:effectLst/>
            </p:spPr>
            <p:txBody>
              <a:bodyPr wrap="square" lIns="0" tIns="0" rIns="0" bIns="0" numCol="1" anchor="ctr">
                <a:noAutofit/>
              </a:bodyPr>
              <a:lstStyle/>
              <a:p>
                <a:pPr lvl="0" algn="ctr">
                  <a:defRPr sz="1100"/>
                </a:pPr>
                <a:endParaRPr/>
              </a:p>
            </p:txBody>
          </p:sp>
          <p:sp>
            <p:nvSpPr>
              <p:cNvPr id="18" name="Shape 727"/>
              <p:cNvSpPr/>
              <p:nvPr/>
            </p:nvSpPr>
            <p:spPr>
              <a:xfrm>
                <a:off x="0" y="148705"/>
                <a:ext cx="1602178" cy="350662"/>
              </a:xfrm>
              <a:prstGeom prst="rect">
                <a:avLst/>
              </a:prstGeom>
              <a:noFill/>
              <a:ln w="12700" cap="flat">
                <a:solidFill>
                  <a:schemeClr val="tx1"/>
                </a:solid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ctr"/>
              </a:lstStyle>
              <a:p>
                <a:pPr lvl="0"/>
                <a:r>
                  <a:t>Render</a:t>
                </a:r>
              </a:p>
            </p:txBody>
          </p:sp>
        </p:grpSp>
        <p:grpSp>
          <p:nvGrpSpPr>
            <p:cNvPr id="19" name="Group 731"/>
            <p:cNvGrpSpPr/>
            <p:nvPr/>
          </p:nvGrpSpPr>
          <p:grpSpPr>
            <a:xfrm>
              <a:off x="4535996" y="4787224"/>
              <a:ext cx="1614878" cy="648073"/>
              <a:chOff x="0" y="0"/>
              <a:chExt cx="1614877" cy="648072"/>
            </a:xfrm>
          </p:grpSpPr>
          <p:sp>
            <p:nvSpPr>
              <p:cNvPr id="20" name="Shape 729"/>
              <p:cNvSpPr/>
              <p:nvPr/>
            </p:nvSpPr>
            <p:spPr>
              <a:xfrm>
                <a:off x="0" y="-1"/>
                <a:ext cx="1614878" cy="648074"/>
              </a:xfrm>
              <a:prstGeom prst="rect">
                <a:avLst/>
              </a:prstGeom>
              <a:solidFill>
                <a:srgbClr val="00B0F0"/>
              </a:solidFill>
              <a:ln w="25400" cap="flat">
                <a:solidFill>
                  <a:schemeClr val="tx1"/>
                </a:solidFill>
                <a:prstDash val="solid"/>
                <a:bevel/>
              </a:ln>
              <a:effectLst/>
            </p:spPr>
            <p:txBody>
              <a:bodyPr wrap="square" lIns="0" tIns="0" rIns="0" bIns="0" numCol="1" anchor="ctr">
                <a:noAutofit/>
              </a:bodyPr>
              <a:lstStyle/>
              <a:p>
                <a:pPr lvl="0" algn="ctr">
                  <a:defRPr sz="1100"/>
                </a:pPr>
                <a:endParaRPr/>
              </a:p>
            </p:txBody>
          </p:sp>
          <p:sp>
            <p:nvSpPr>
              <p:cNvPr id="21" name="Shape 730"/>
              <p:cNvSpPr/>
              <p:nvPr/>
            </p:nvSpPr>
            <p:spPr>
              <a:xfrm>
                <a:off x="0" y="15355"/>
                <a:ext cx="1614878" cy="617362"/>
              </a:xfrm>
              <a:prstGeom prst="rect">
                <a:avLst/>
              </a:prstGeom>
              <a:noFill/>
              <a:ln w="12700" cap="flat">
                <a:solidFill>
                  <a:schemeClr val="tx1"/>
                </a:solid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ctr"/>
              </a:lstStyle>
              <a:p>
                <a:pPr lvl="0"/>
                <a:r>
                  <a:t>Scene Management</a:t>
                </a:r>
              </a:p>
            </p:txBody>
          </p:sp>
        </p:grpSp>
        <p:grpSp>
          <p:nvGrpSpPr>
            <p:cNvPr id="22" name="Group 734"/>
            <p:cNvGrpSpPr/>
            <p:nvPr/>
          </p:nvGrpSpPr>
          <p:grpSpPr>
            <a:xfrm>
              <a:off x="6552220" y="2376883"/>
              <a:ext cx="1476165" cy="648073"/>
              <a:chOff x="0" y="0"/>
              <a:chExt cx="1476164" cy="648072"/>
            </a:xfrm>
          </p:grpSpPr>
          <p:sp>
            <p:nvSpPr>
              <p:cNvPr id="23" name="Shape 732"/>
              <p:cNvSpPr/>
              <p:nvPr/>
            </p:nvSpPr>
            <p:spPr>
              <a:xfrm>
                <a:off x="-1" y="-1"/>
                <a:ext cx="1476166" cy="648074"/>
              </a:xfrm>
              <a:prstGeom prst="rect">
                <a:avLst/>
              </a:prstGeom>
              <a:solidFill>
                <a:srgbClr val="00B0F0"/>
              </a:solidFill>
              <a:ln w="25400" cap="flat">
                <a:solidFill>
                  <a:schemeClr val="tx1"/>
                </a:solidFill>
                <a:prstDash val="solid"/>
                <a:bevel/>
              </a:ln>
              <a:effectLst/>
            </p:spPr>
            <p:txBody>
              <a:bodyPr wrap="square" lIns="0" tIns="0" rIns="0" bIns="0" numCol="1" anchor="ctr">
                <a:noAutofit/>
              </a:bodyPr>
              <a:lstStyle/>
              <a:p>
                <a:pPr lvl="0" algn="ctr">
                  <a:defRPr sz="1100"/>
                </a:pPr>
                <a:endParaRPr/>
              </a:p>
            </p:txBody>
          </p:sp>
          <p:sp>
            <p:nvSpPr>
              <p:cNvPr id="24" name="Shape 733"/>
              <p:cNvSpPr/>
              <p:nvPr/>
            </p:nvSpPr>
            <p:spPr>
              <a:xfrm>
                <a:off x="-1" y="148705"/>
                <a:ext cx="1476166" cy="350662"/>
              </a:xfrm>
              <a:prstGeom prst="rect">
                <a:avLst/>
              </a:prstGeom>
              <a:noFill/>
              <a:ln w="12700" cap="flat">
                <a:solidFill>
                  <a:schemeClr val="tx1"/>
                </a:solid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ctr"/>
              </a:lstStyle>
              <a:p>
                <a:pPr lvl="0"/>
                <a:r>
                  <a:t>Controllers</a:t>
                </a:r>
              </a:p>
            </p:txBody>
          </p:sp>
        </p:grpSp>
        <p:grpSp>
          <p:nvGrpSpPr>
            <p:cNvPr id="25" name="Group 737"/>
            <p:cNvGrpSpPr/>
            <p:nvPr/>
          </p:nvGrpSpPr>
          <p:grpSpPr>
            <a:xfrm>
              <a:off x="2807803" y="3815975"/>
              <a:ext cx="1476166" cy="648074"/>
              <a:chOff x="0" y="0"/>
              <a:chExt cx="1476164" cy="648072"/>
            </a:xfrm>
          </p:grpSpPr>
          <p:sp>
            <p:nvSpPr>
              <p:cNvPr id="26" name="Shape 735"/>
              <p:cNvSpPr/>
              <p:nvPr/>
            </p:nvSpPr>
            <p:spPr>
              <a:xfrm>
                <a:off x="-1" y="-1"/>
                <a:ext cx="1476166" cy="648074"/>
              </a:xfrm>
              <a:prstGeom prst="rect">
                <a:avLst/>
              </a:prstGeom>
              <a:solidFill>
                <a:srgbClr val="00B0F0"/>
              </a:solidFill>
              <a:ln w="25400" cap="flat">
                <a:solidFill>
                  <a:schemeClr val="tx1"/>
                </a:solidFill>
                <a:prstDash val="solid"/>
                <a:bevel/>
              </a:ln>
              <a:effectLst/>
            </p:spPr>
            <p:txBody>
              <a:bodyPr wrap="square" lIns="0" tIns="0" rIns="0" bIns="0" numCol="1" anchor="ctr">
                <a:noAutofit/>
              </a:bodyPr>
              <a:lstStyle/>
              <a:p>
                <a:pPr lvl="0" algn="ctr">
                  <a:defRPr sz="1100"/>
                </a:pPr>
                <a:endParaRPr/>
              </a:p>
            </p:txBody>
          </p:sp>
          <p:sp>
            <p:nvSpPr>
              <p:cNvPr id="27" name="Shape 736"/>
              <p:cNvSpPr/>
              <p:nvPr/>
            </p:nvSpPr>
            <p:spPr>
              <a:xfrm>
                <a:off x="-1" y="148705"/>
                <a:ext cx="1476166" cy="350662"/>
              </a:xfrm>
              <a:prstGeom prst="rect">
                <a:avLst/>
              </a:prstGeom>
              <a:noFill/>
              <a:ln w="12700" cap="flat">
                <a:solidFill>
                  <a:schemeClr val="tx1"/>
                </a:solid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ctr"/>
              </a:lstStyle>
              <a:p>
                <a:pPr lvl="0"/>
                <a:r>
                  <a:t>Physics</a:t>
                </a:r>
              </a:p>
            </p:txBody>
          </p:sp>
        </p:grpSp>
        <p:grpSp>
          <p:nvGrpSpPr>
            <p:cNvPr id="28" name="Group 740"/>
            <p:cNvGrpSpPr/>
            <p:nvPr/>
          </p:nvGrpSpPr>
          <p:grpSpPr>
            <a:xfrm>
              <a:off x="4662009" y="2370444"/>
              <a:ext cx="1476166" cy="648073"/>
              <a:chOff x="0" y="0"/>
              <a:chExt cx="1476164" cy="648072"/>
            </a:xfrm>
          </p:grpSpPr>
          <p:sp>
            <p:nvSpPr>
              <p:cNvPr id="29" name="Shape 738"/>
              <p:cNvSpPr/>
              <p:nvPr/>
            </p:nvSpPr>
            <p:spPr>
              <a:xfrm>
                <a:off x="-1" y="-1"/>
                <a:ext cx="1476166" cy="648074"/>
              </a:xfrm>
              <a:prstGeom prst="rect">
                <a:avLst/>
              </a:prstGeom>
              <a:solidFill>
                <a:srgbClr val="00B0F0"/>
              </a:solidFill>
              <a:ln w="25400" cap="flat">
                <a:solidFill>
                  <a:schemeClr val="tx1"/>
                </a:solidFill>
                <a:prstDash val="solid"/>
                <a:bevel/>
              </a:ln>
              <a:effectLst/>
            </p:spPr>
            <p:txBody>
              <a:bodyPr wrap="square" lIns="0" tIns="0" rIns="0" bIns="0" numCol="1" anchor="ctr">
                <a:noAutofit/>
              </a:bodyPr>
              <a:lstStyle/>
              <a:p>
                <a:pPr lvl="0" algn="ctr">
                  <a:defRPr sz="1100"/>
                </a:pPr>
                <a:endParaRPr/>
              </a:p>
            </p:txBody>
          </p:sp>
          <p:sp>
            <p:nvSpPr>
              <p:cNvPr id="30" name="Shape 739"/>
              <p:cNvSpPr/>
              <p:nvPr/>
            </p:nvSpPr>
            <p:spPr>
              <a:xfrm>
                <a:off x="-1" y="148705"/>
                <a:ext cx="1476166" cy="350662"/>
              </a:xfrm>
              <a:prstGeom prst="rect">
                <a:avLst/>
              </a:prstGeom>
              <a:noFill/>
              <a:ln w="12700" cap="flat">
                <a:solidFill>
                  <a:schemeClr val="tx1"/>
                </a:solid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ctr"/>
              </a:lstStyle>
              <a:p>
                <a:pPr lvl="0"/>
                <a:r>
                  <a:t>Scripting</a:t>
                </a:r>
              </a:p>
            </p:txBody>
          </p:sp>
        </p:grpSp>
        <p:sp>
          <p:nvSpPr>
            <p:cNvPr id="31" name="Shape 756"/>
            <p:cNvSpPr/>
            <p:nvPr/>
          </p:nvSpPr>
          <p:spPr>
            <a:xfrm>
              <a:off x="2208250" y="2695706"/>
              <a:ext cx="2441061" cy="3988"/>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7200" y="14400"/>
                    <a:pt x="14400" y="7200"/>
                    <a:pt x="21600" y="0"/>
                  </a:cubicBezTo>
                </a:path>
              </a:pathLst>
            </a:custGeom>
            <a:ln w="28575">
              <a:solidFill>
                <a:schemeClr val="tx1"/>
              </a:solidFill>
              <a:headEnd type="triangle"/>
              <a:tailEnd type="triangle"/>
            </a:ln>
          </p:spPr>
          <p:txBody>
            <a:bodyPr/>
            <a:lstStyle/>
            <a:p>
              <a:pPr lvl="0"/>
              <a:endParaRPr/>
            </a:p>
          </p:txBody>
        </p:sp>
        <p:sp>
          <p:nvSpPr>
            <p:cNvPr id="32" name="Shape 757"/>
            <p:cNvSpPr/>
            <p:nvPr/>
          </p:nvSpPr>
          <p:spPr>
            <a:xfrm>
              <a:off x="6150688" y="2697037"/>
              <a:ext cx="388833" cy="1326"/>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7200" y="7200"/>
                    <a:pt x="14400" y="14400"/>
                    <a:pt x="21600" y="21600"/>
                  </a:cubicBezTo>
                </a:path>
              </a:pathLst>
            </a:custGeom>
            <a:ln w="28575">
              <a:solidFill>
                <a:schemeClr val="tx1"/>
              </a:solidFill>
              <a:headEnd type="triangle"/>
              <a:tailEnd type="triangle"/>
            </a:ln>
          </p:spPr>
          <p:txBody>
            <a:bodyPr/>
            <a:lstStyle/>
            <a:p>
              <a:pPr lvl="0"/>
              <a:endParaRPr/>
            </a:p>
          </p:txBody>
        </p:sp>
        <p:sp>
          <p:nvSpPr>
            <p:cNvPr id="33" name="Shape 758"/>
            <p:cNvSpPr/>
            <p:nvPr/>
          </p:nvSpPr>
          <p:spPr>
            <a:xfrm>
              <a:off x="7290302" y="3037680"/>
              <a:ext cx="1" cy="765167"/>
            </a:xfrm>
            <a:custGeom>
              <a:avLst/>
              <a:gdLst/>
              <a:ahLst/>
              <a:cxnLst>
                <a:cxn ang="0">
                  <a:pos x="wd2" y="hd2"/>
                </a:cxn>
                <a:cxn ang="5400000">
                  <a:pos x="wd2" y="hd2"/>
                </a:cxn>
                <a:cxn ang="10800000">
                  <a:pos x="wd2" y="hd2"/>
                </a:cxn>
                <a:cxn ang="16200000">
                  <a:pos x="wd2" y="hd2"/>
                </a:cxn>
              </a:cxnLst>
              <a:rect l="0" t="0" r="r" b="b"/>
              <a:pathLst>
                <a:path h="21600" extrusionOk="0">
                  <a:moveTo>
                    <a:pt x="0" y="0"/>
                  </a:moveTo>
                  <a:cubicBezTo>
                    <a:pt x="0" y="7200"/>
                    <a:pt x="0" y="14400"/>
                    <a:pt x="0" y="21600"/>
                  </a:cubicBezTo>
                </a:path>
              </a:pathLst>
            </a:custGeom>
            <a:ln w="28575">
              <a:solidFill>
                <a:schemeClr val="tx1"/>
              </a:solidFill>
              <a:tailEnd type="triangle"/>
            </a:ln>
          </p:spPr>
          <p:txBody>
            <a:bodyPr/>
            <a:lstStyle/>
            <a:p>
              <a:pPr lvl="0"/>
              <a:endParaRPr/>
            </a:p>
          </p:txBody>
        </p:sp>
        <p:sp>
          <p:nvSpPr>
            <p:cNvPr id="34" name="Shape 759"/>
            <p:cNvSpPr/>
            <p:nvPr/>
          </p:nvSpPr>
          <p:spPr>
            <a:xfrm>
              <a:off x="5840579" y="3031240"/>
              <a:ext cx="1009269" cy="771607"/>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14400" y="14400"/>
                    <a:pt x="7200" y="7200"/>
                    <a:pt x="0" y="0"/>
                  </a:cubicBezTo>
                </a:path>
              </a:pathLst>
            </a:custGeom>
            <a:ln w="28575">
              <a:solidFill>
                <a:schemeClr val="tx1"/>
              </a:solidFill>
              <a:headEnd type="triangle"/>
              <a:tailEnd type="triangle"/>
            </a:ln>
          </p:spPr>
          <p:txBody>
            <a:bodyPr/>
            <a:lstStyle/>
            <a:p>
              <a:pPr lvl="0"/>
              <a:endParaRPr/>
            </a:p>
          </p:txBody>
        </p:sp>
        <p:sp>
          <p:nvSpPr>
            <p:cNvPr id="35" name="Shape 760"/>
            <p:cNvSpPr/>
            <p:nvPr/>
          </p:nvSpPr>
          <p:spPr>
            <a:xfrm>
              <a:off x="3977822" y="3031240"/>
              <a:ext cx="990302" cy="772036"/>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cubicBezTo>
                    <a:pt x="14400" y="7200"/>
                    <a:pt x="7200" y="14400"/>
                    <a:pt x="0" y="21600"/>
                  </a:cubicBezTo>
                </a:path>
              </a:pathLst>
            </a:custGeom>
            <a:ln w="28575">
              <a:solidFill>
                <a:schemeClr val="tx1"/>
              </a:solidFill>
              <a:headEnd type="triangle"/>
              <a:tailEnd type="triangle"/>
            </a:ln>
          </p:spPr>
          <p:txBody>
            <a:bodyPr/>
            <a:lstStyle/>
            <a:p>
              <a:pPr lvl="0"/>
              <a:endParaRPr/>
            </a:p>
          </p:txBody>
        </p:sp>
        <p:sp>
          <p:nvSpPr>
            <p:cNvPr id="36" name="Shape 761"/>
            <p:cNvSpPr/>
            <p:nvPr/>
          </p:nvSpPr>
          <p:spPr>
            <a:xfrm>
              <a:off x="6018123" y="4476343"/>
              <a:ext cx="597441" cy="298182"/>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cubicBezTo>
                    <a:pt x="14400" y="7200"/>
                    <a:pt x="7200" y="14400"/>
                    <a:pt x="0" y="21600"/>
                  </a:cubicBezTo>
                </a:path>
              </a:pathLst>
            </a:custGeom>
            <a:ln w="28575">
              <a:solidFill>
                <a:schemeClr val="tx1"/>
              </a:solidFill>
              <a:tailEnd type="triangle"/>
            </a:ln>
          </p:spPr>
          <p:txBody>
            <a:bodyPr/>
            <a:lstStyle/>
            <a:p>
              <a:pPr lvl="0"/>
              <a:endParaRPr/>
            </a:p>
          </p:txBody>
        </p:sp>
        <p:sp>
          <p:nvSpPr>
            <p:cNvPr id="37" name="Shape 762"/>
            <p:cNvSpPr/>
            <p:nvPr/>
          </p:nvSpPr>
          <p:spPr>
            <a:xfrm>
              <a:off x="5339531" y="5448020"/>
              <a:ext cx="1458" cy="200528"/>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cubicBezTo>
                    <a:pt x="14400" y="7200"/>
                    <a:pt x="7200" y="14400"/>
                    <a:pt x="0" y="21600"/>
                  </a:cubicBezTo>
                </a:path>
              </a:pathLst>
            </a:custGeom>
            <a:ln w="28575">
              <a:solidFill>
                <a:schemeClr val="tx1"/>
              </a:solidFill>
              <a:tailEnd type="triangle"/>
            </a:ln>
          </p:spPr>
          <p:txBody>
            <a:bodyPr/>
            <a:lstStyle/>
            <a:p>
              <a:pPr lvl="0"/>
              <a:endParaRPr/>
            </a:p>
          </p:txBody>
        </p:sp>
        <p:sp>
          <p:nvSpPr>
            <p:cNvPr id="38" name="Shape 763"/>
            <p:cNvSpPr/>
            <p:nvPr/>
          </p:nvSpPr>
          <p:spPr>
            <a:xfrm>
              <a:off x="5351329" y="3031240"/>
              <a:ext cx="40869" cy="1743285"/>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cubicBezTo>
                    <a:pt x="14400" y="7200"/>
                    <a:pt x="7200" y="14400"/>
                    <a:pt x="0" y="21600"/>
                  </a:cubicBezTo>
                </a:path>
              </a:pathLst>
            </a:custGeom>
            <a:ln w="28575">
              <a:solidFill>
                <a:schemeClr val="tx1"/>
              </a:solidFill>
              <a:tailEnd type="triangle"/>
            </a:ln>
          </p:spPr>
          <p:txBody>
            <a:bodyPr/>
            <a:lstStyle/>
            <a:p>
              <a:pPr lvl="0"/>
              <a:endParaRPr/>
            </a:p>
          </p:txBody>
        </p:sp>
        <p:sp>
          <p:nvSpPr>
            <p:cNvPr id="39" name="Shape 764"/>
            <p:cNvSpPr/>
            <p:nvPr/>
          </p:nvSpPr>
          <p:spPr>
            <a:xfrm>
              <a:off x="4169150" y="4476772"/>
              <a:ext cx="551067" cy="29775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7200" y="7200"/>
                    <a:pt x="14400" y="14400"/>
                    <a:pt x="21600" y="21600"/>
                  </a:cubicBezTo>
                </a:path>
              </a:pathLst>
            </a:custGeom>
            <a:ln w="28575">
              <a:solidFill>
                <a:schemeClr val="tx1"/>
              </a:solidFill>
              <a:tailEnd type="triangle"/>
            </a:ln>
          </p:spPr>
          <p:txBody>
            <a:bodyPr/>
            <a:lstStyle/>
            <a:p>
              <a:pPr lvl="0"/>
              <a:endParaRPr/>
            </a:p>
          </p:txBody>
        </p:sp>
        <p:sp>
          <p:nvSpPr>
            <p:cNvPr id="40" name="Shape 765"/>
            <p:cNvSpPr/>
            <p:nvPr/>
          </p:nvSpPr>
          <p:spPr>
            <a:xfrm>
              <a:off x="5400092" y="2073572"/>
              <a:ext cx="1" cy="284173"/>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0" y="14400"/>
                    <a:pt x="0" y="7200"/>
                    <a:pt x="0" y="0"/>
                  </a:cubicBezTo>
                </a:path>
              </a:pathLst>
            </a:custGeom>
            <a:ln w="28575">
              <a:solidFill>
                <a:schemeClr val="tx1"/>
              </a:solidFill>
              <a:tailEnd type="triangle"/>
            </a:ln>
          </p:spPr>
          <p:txBody>
            <a:bodyPr/>
            <a:lstStyle/>
            <a:p>
              <a:pPr lvl="0"/>
              <a:endParaRPr/>
            </a:p>
          </p:txBody>
        </p:sp>
        <p:grpSp>
          <p:nvGrpSpPr>
            <p:cNvPr id="41" name="Group 753"/>
            <p:cNvGrpSpPr/>
            <p:nvPr/>
          </p:nvGrpSpPr>
          <p:grpSpPr>
            <a:xfrm>
              <a:off x="6552220" y="5661247"/>
              <a:ext cx="1476165" cy="648073"/>
              <a:chOff x="0" y="0"/>
              <a:chExt cx="1476164" cy="648072"/>
            </a:xfrm>
          </p:grpSpPr>
          <p:sp>
            <p:nvSpPr>
              <p:cNvPr id="42" name="Shape 751"/>
              <p:cNvSpPr/>
              <p:nvPr/>
            </p:nvSpPr>
            <p:spPr>
              <a:xfrm>
                <a:off x="-1" y="-1"/>
                <a:ext cx="1476166" cy="648074"/>
              </a:xfrm>
              <a:prstGeom prst="rect">
                <a:avLst/>
              </a:prstGeom>
              <a:solidFill>
                <a:srgbClr val="00B0F0"/>
              </a:solidFill>
              <a:ln w="25400" cap="flat">
                <a:solidFill>
                  <a:schemeClr val="tx1"/>
                </a:solidFill>
                <a:prstDash val="solid"/>
                <a:bevel/>
              </a:ln>
              <a:effectLst/>
            </p:spPr>
            <p:txBody>
              <a:bodyPr wrap="square" lIns="0" tIns="0" rIns="0" bIns="0" numCol="1" anchor="ctr">
                <a:noAutofit/>
              </a:bodyPr>
              <a:lstStyle/>
              <a:p>
                <a:pPr lvl="0" algn="ctr">
                  <a:defRPr sz="1100"/>
                </a:pPr>
                <a:endParaRPr/>
              </a:p>
            </p:txBody>
          </p:sp>
          <p:sp>
            <p:nvSpPr>
              <p:cNvPr id="43" name="Shape 752"/>
              <p:cNvSpPr/>
              <p:nvPr/>
            </p:nvSpPr>
            <p:spPr>
              <a:xfrm>
                <a:off x="-1" y="148705"/>
                <a:ext cx="1476166" cy="350662"/>
              </a:xfrm>
              <a:prstGeom prst="rect">
                <a:avLst/>
              </a:prstGeom>
              <a:noFill/>
              <a:ln w="12700" cap="flat">
                <a:solidFill>
                  <a:schemeClr val="tx1"/>
                </a:solid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ctr"/>
              </a:lstStyle>
              <a:p>
                <a:pPr lvl="0"/>
                <a:r>
                  <a:t>Animation</a:t>
                </a:r>
              </a:p>
            </p:txBody>
          </p:sp>
        </p:grpSp>
        <p:sp>
          <p:nvSpPr>
            <p:cNvPr id="44" name="Shape 766"/>
            <p:cNvSpPr/>
            <p:nvPr/>
          </p:nvSpPr>
          <p:spPr>
            <a:xfrm>
              <a:off x="6093561" y="5448020"/>
              <a:ext cx="454945" cy="204243"/>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14400" y="14400"/>
                    <a:pt x="7200" y="7200"/>
                    <a:pt x="0" y="0"/>
                  </a:cubicBezTo>
                </a:path>
              </a:pathLst>
            </a:custGeom>
            <a:ln w="28575">
              <a:solidFill>
                <a:schemeClr val="tx1"/>
              </a:solidFill>
              <a:headEnd type="triangle"/>
              <a:tailEnd type="triangle"/>
            </a:ln>
          </p:spPr>
          <p:txBody>
            <a:bodyPr/>
            <a:lstStyle/>
            <a:p>
              <a:pPr lvl="0"/>
              <a:endParaRPr/>
            </a:p>
          </p:txBody>
        </p:sp>
        <p:sp>
          <p:nvSpPr>
            <p:cNvPr id="45" name="Shape 767"/>
            <p:cNvSpPr/>
            <p:nvPr/>
          </p:nvSpPr>
          <p:spPr>
            <a:xfrm>
              <a:off x="5400040" y="2072639"/>
              <a:ext cx="1017270" cy="3037841"/>
            </a:xfrm>
            <a:custGeom>
              <a:avLst/>
              <a:gdLst/>
              <a:ahLst/>
              <a:cxnLst>
                <a:cxn ang="0">
                  <a:pos x="wd2" y="hd2"/>
                </a:cxn>
                <a:cxn ang="5400000">
                  <a:pos x="wd2" y="hd2"/>
                </a:cxn>
                <a:cxn ang="10800000">
                  <a:pos x="wd2" y="hd2"/>
                </a:cxn>
                <a:cxn ang="16200000">
                  <a:pos x="wd2" y="hd2"/>
                </a:cxn>
              </a:cxnLst>
              <a:rect l="0" t="0" r="r" b="b"/>
              <a:pathLst>
                <a:path w="21600" h="21600" extrusionOk="0">
                  <a:moveTo>
                    <a:pt x="16207" y="21600"/>
                  </a:moveTo>
                  <a:lnTo>
                    <a:pt x="21600" y="21600"/>
                  </a:lnTo>
                  <a:lnTo>
                    <a:pt x="21600" y="9608"/>
                  </a:lnTo>
                  <a:lnTo>
                    <a:pt x="0" y="9608"/>
                  </a:lnTo>
                  <a:lnTo>
                    <a:pt x="0" y="0"/>
                  </a:lnTo>
                </a:path>
              </a:pathLst>
            </a:custGeom>
            <a:ln w="28575">
              <a:solidFill>
                <a:schemeClr val="tx1"/>
              </a:solidFill>
              <a:headEnd type="triangle"/>
              <a:tailEnd type="triangle"/>
            </a:ln>
          </p:spPr>
          <p:txBody>
            <a:bodyPr/>
            <a:lstStyle/>
            <a:p>
              <a:pPr lvl="0"/>
              <a:endParaRPr/>
            </a:p>
          </p:txBody>
        </p:sp>
      </p:grpSp>
    </p:spTree>
    <p:extLst>
      <p:ext uri="{BB962C8B-B14F-4D97-AF65-F5344CB8AC3E}">
        <p14:creationId xmlns:p14="http://schemas.microsoft.com/office/powerpoint/2010/main" val="31211175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normAutofit fontScale="92500" lnSpcReduction="20000"/>
          </a:bodyPr>
          <a:lstStyle/>
          <a:p>
            <a:pPr lvl="1"/>
            <a:endParaRPr lang="fr-FR" dirty="0">
              <a:solidFill>
                <a:srgbClr val="000000"/>
              </a:solidFill>
              <a:effectLst>
                <a:outerShdw blurRad="38100" dist="38100" dir="2700000" algn="tl">
                  <a:srgbClr val="000000">
                    <a:alpha val="43137"/>
                  </a:srgbClr>
                </a:outerShdw>
              </a:effectLst>
            </a:endParaRPr>
          </a:p>
          <a:p>
            <a:pPr marL="800100" lvl="2" indent="-342900">
              <a:buFont typeface="Arial" pitchFamily="34" charset="0"/>
              <a:buChar char="•"/>
            </a:pPr>
            <a:r>
              <a:rPr lang="fr-FR" sz="2800" dirty="0">
                <a:solidFill>
                  <a:srgbClr val="000000"/>
                </a:solidFill>
                <a:effectLst>
                  <a:outerShdw blurRad="38100" dist="38100" dir="2700000" algn="tl">
                    <a:srgbClr val="000000">
                      <a:alpha val="43137"/>
                    </a:srgbClr>
                  </a:outerShdw>
                </a:effectLst>
              </a:rPr>
              <a:t>Notifications</a:t>
            </a:r>
          </a:p>
          <a:p>
            <a:pPr marL="800100" lvl="2" indent="-342900">
              <a:buFont typeface="Arial" pitchFamily="34" charset="0"/>
              <a:buChar char="•"/>
            </a:pPr>
            <a:r>
              <a:rPr lang="fr-FR" sz="2800" dirty="0">
                <a:solidFill>
                  <a:srgbClr val="000000"/>
                </a:solidFill>
                <a:effectLst>
                  <a:outerShdw blurRad="38100" dist="38100" dir="2700000" algn="tl">
                    <a:srgbClr val="000000">
                      <a:alpha val="43137"/>
                    </a:srgbClr>
                  </a:outerShdw>
                </a:effectLst>
              </a:rPr>
              <a:t>Gestion mémoire</a:t>
            </a:r>
          </a:p>
          <a:p>
            <a:pPr marL="800100" lvl="2" indent="-342900">
              <a:buFont typeface="Arial" pitchFamily="34" charset="0"/>
              <a:buChar char="•"/>
            </a:pPr>
            <a:r>
              <a:rPr lang="fr-FR" sz="2800" dirty="0">
                <a:solidFill>
                  <a:srgbClr val="000000"/>
                </a:solidFill>
                <a:effectLst>
                  <a:outerShdw blurRad="38100" dist="38100" dir="2700000" algn="tl">
                    <a:srgbClr val="000000">
                      <a:alpha val="43137"/>
                    </a:srgbClr>
                  </a:outerShdw>
                </a:effectLst>
              </a:rPr>
              <a:t>Game </a:t>
            </a:r>
            <a:r>
              <a:rPr lang="fr-FR" sz="2800" dirty="0" err="1">
                <a:solidFill>
                  <a:srgbClr val="000000"/>
                </a:solidFill>
                <a:effectLst>
                  <a:outerShdw blurRad="38100" dist="38100" dir="2700000" algn="tl">
                    <a:srgbClr val="000000">
                      <a:alpha val="43137"/>
                    </a:srgbClr>
                  </a:outerShdw>
                </a:effectLst>
              </a:rPr>
              <a:t>loop</a:t>
            </a:r>
            <a:endParaRPr lang="fr-FR" sz="2800" dirty="0">
              <a:solidFill>
                <a:srgbClr val="000000"/>
              </a:solidFill>
              <a:effectLst>
                <a:outerShdw blurRad="38100" dist="38100" dir="2700000" algn="tl">
                  <a:srgbClr val="000000">
                    <a:alpha val="43137"/>
                  </a:srgbClr>
                </a:outerShdw>
              </a:effectLst>
            </a:endParaRPr>
          </a:p>
          <a:p>
            <a:pPr marL="800100" lvl="1" indent="-342900">
              <a:buFont typeface="Arial" pitchFamily="34" charset="0"/>
              <a:buChar char="•"/>
            </a:pPr>
            <a:r>
              <a:rPr lang="fr-FR" dirty="0">
                <a:solidFill>
                  <a:srgbClr val="000000"/>
                </a:solidFill>
                <a:effectLst>
                  <a:outerShdw blurRad="38100" dist="38100" dir="2700000" algn="tl">
                    <a:srgbClr val="000000">
                      <a:alpha val="43137"/>
                    </a:srgbClr>
                  </a:outerShdw>
                </a:effectLst>
              </a:rPr>
              <a:t>Gestion des </a:t>
            </a:r>
            <a:r>
              <a:rPr lang="fr-FR" dirty="0" err="1">
                <a:solidFill>
                  <a:srgbClr val="000000"/>
                </a:solidFill>
                <a:effectLst>
                  <a:outerShdw blurRad="38100" dist="38100" dir="2700000" algn="tl">
                    <a:srgbClr val="000000">
                      <a:alpha val="43137"/>
                    </a:srgbClr>
                  </a:outerShdw>
                </a:effectLst>
              </a:rPr>
              <a:t>controleurs</a:t>
            </a:r>
            <a:endParaRPr lang="fr-FR" dirty="0">
              <a:solidFill>
                <a:srgbClr val="000000"/>
              </a:solidFill>
              <a:effectLst>
                <a:outerShdw blurRad="38100" dist="38100" dir="2700000" algn="tl">
                  <a:srgbClr val="000000">
                    <a:alpha val="43137"/>
                  </a:srgbClr>
                </a:outerShdw>
              </a:effectLst>
            </a:endParaRPr>
          </a:p>
          <a:p>
            <a:pPr marL="800100" lvl="1" indent="-342900">
              <a:buFont typeface="Arial" pitchFamily="34" charset="0"/>
              <a:buChar char="•"/>
            </a:pPr>
            <a:r>
              <a:rPr lang="fr-FR" dirty="0">
                <a:solidFill>
                  <a:srgbClr val="000000"/>
                </a:solidFill>
                <a:effectLst>
                  <a:outerShdw blurRad="38100" dist="38100" dir="2700000" algn="tl">
                    <a:srgbClr val="000000">
                      <a:alpha val="43137"/>
                    </a:srgbClr>
                  </a:outerShdw>
                </a:effectLst>
              </a:rPr>
              <a:t>Gestion des donnés disque</a:t>
            </a:r>
          </a:p>
          <a:p>
            <a:pPr marL="800100" lvl="1" indent="-342900">
              <a:buFont typeface="Arial" pitchFamily="34" charset="0"/>
              <a:buChar char="•"/>
            </a:pPr>
            <a:r>
              <a:rPr lang="fr-FR" dirty="0">
                <a:solidFill>
                  <a:srgbClr val="000000"/>
                </a:solidFill>
                <a:effectLst>
                  <a:outerShdw blurRad="38100" dist="38100" dir="2700000" algn="tl">
                    <a:srgbClr val="000000">
                      <a:alpha val="43137"/>
                    </a:srgbClr>
                  </a:outerShdw>
                </a:effectLst>
              </a:rPr>
              <a:t>Gestion du temps</a:t>
            </a:r>
          </a:p>
          <a:p>
            <a:pPr marL="800100" lvl="1" indent="-342900">
              <a:buFont typeface="Arial" pitchFamily="34" charset="0"/>
              <a:buChar char="•"/>
            </a:pPr>
            <a:r>
              <a:rPr lang="fr-FR" dirty="0">
                <a:solidFill>
                  <a:srgbClr val="000000"/>
                </a:solidFill>
                <a:effectLst>
                  <a:outerShdw blurRad="38100" dist="38100" dir="2700000" algn="tl">
                    <a:srgbClr val="000000">
                      <a:alpha val="43137"/>
                    </a:srgbClr>
                  </a:outerShdw>
                </a:effectLst>
              </a:rPr>
              <a:t>IA &amp; Comportements</a:t>
            </a:r>
          </a:p>
          <a:p>
            <a:pPr marL="800100" lvl="1" indent="-342900">
              <a:buFont typeface="Arial" pitchFamily="34" charset="0"/>
              <a:buChar char="•"/>
            </a:pPr>
            <a:r>
              <a:rPr lang="fr-FR" dirty="0">
                <a:solidFill>
                  <a:srgbClr val="000000"/>
                </a:solidFill>
                <a:effectLst>
                  <a:outerShdw blurRad="38100" dist="38100" dir="2700000" algn="tl">
                    <a:srgbClr val="000000">
                      <a:alpha val="43137"/>
                    </a:srgbClr>
                  </a:outerShdw>
                </a:effectLst>
              </a:rPr>
              <a:t>Interactions avec la scène</a:t>
            </a:r>
          </a:p>
          <a:p>
            <a:pPr marL="800100" lvl="1" indent="-342900">
              <a:buFont typeface="Arial" pitchFamily="34" charset="0"/>
              <a:buChar char="•"/>
            </a:pPr>
            <a:r>
              <a:rPr lang="fr-FR" dirty="0">
                <a:solidFill>
                  <a:srgbClr val="000000"/>
                </a:solidFill>
                <a:effectLst>
                  <a:outerShdw blurRad="38100" dist="38100" dir="2700000" algn="tl">
                    <a:srgbClr val="000000">
                      <a:alpha val="43137"/>
                    </a:srgbClr>
                  </a:outerShdw>
                </a:effectLst>
              </a:rPr>
              <a:t>Gestion du son</a:t>
            </a:r>
          </a:p>
          <a:p>
            <a:pPr marL="800100" lvl="1" indent="-342900">
              <a:buFont typeface="Arial" pitchFamily="34" charset="0"/>
              <a:buChar char="•"/>
            </a:pPr>
            <a:r>
              <a:rPr lang="fr-FR" dirty="0">
                <a:solidFill>
                  <a:srgbClr val="000000"/>
                </a:solidFill>
                <a:effectLst>
                  <a:outerShdw blurRad="38100" dist="38100" dir="2700000" algn="tl">
                    <a:srgbClr val="000000">
                      <a:alpha val="43137"/>
                    </a:srgbClr>
                  </a:outerShdw>
                </a:effectLst>
              </a:rPr>
              <a:t>Gestion du front end</a:t>
            </a:r>
          </a:p>
          <a:p>
            <a:pPr marL="800100" lvl="1" indent="-342900">
              <a:buFont typeface="Arial" pitchFamily="34" charset="0"/>
              <a:buChar char="•"/>
            </a:pPr>
            <a:r>
              <a:rPr lang="fr-FR" dirty="0" err="1">
                <a:solidFill>
                  <a:srgbClr val="000000"/>
                </a:solidFill>
                <a:effectLst>
                  <a:outerShdw blurRad="38100" dist="38100" dir="2700000" algn="tl">
                    <a:srgbClr val="000000">
                      <a:alpha val="43137"/>
                    </a:srgbClr>
                  </a:outerShdw>
                </a:effectLst>
              </a:rPr>
              <a:t>Gameplay</a:t>
            </a:r>
            <a:endParaRPr lang="fr-FR" dirty="0">
              <a:solidFill>
                <a:srgbClr val="000000"/>
              </a:solidFill>
              <a:effectLst>
                <a:outerShdw blurRad="38100" dist="38100" dir="2700000" algn="tl">
                  <a:srgbClr val="000000">
                    <a:alpha val="43137"/>
                  </a:srgbClr>
                </a:outerShdw>
              </a:effectLst>
            </a:endParaRPr>
          </a:p>
          <a:p>
            <a:endParaRPr lang="fr-FR" dirty="0">
              <a:solidFill>
                <a:srgbClr val="000000"/>
              </a:solidFill>
            </a:endParaRPr>
          </a:p>
        </p:txBody>
      </p:sp>
      <p:sp>
        <p:nvSpPr>
          <p:cNvPr id="4" name="Espace réservé du pied de page 3"/>
          <p:cNvSpPr>
            <a:spLocks noGrp="1"/>
          </p:cNvSpPr>
          <p:nvPr>
            <p:ph type="ftr" sz="quarter" idx="3"/>
          </p:nvPr>
        </p:nvSpPr>
        <p:spPr/>
        <p:txBody>
          <a:bodyPr/>
          <a:lstStyle/>
          <a:p>
            <a:r>
              <a:rPr lang="fr-FR" smtClean="0"/>
              <a:t>Rémi Ronfard –remi.ronfard@inria.fr – GMIN317 – </a:t>
            </a:r>
            <a:r>
              <a:rPr lang="fr-FR" b="1" smtClean="0"/>
              <a:t>INTRODUCTION</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14</a:t>
            </a:fld>
            <a:endParaRPr lang="fr-FR" dirty="0"/>
          </a:p>
        </p:txBody>
      </p:sp>
      <p:sp>
        <p:nvSpPr>
          <p:cNvPr id="6" name="Espace réservé de la date 5"/>
          <p:cNvSpPr>
            <a:spLocks noGrp="1"/>
          </p:cNvSpPr>
          <p:nvPr>
            <p:ph type="dt" sz="half" idx="2"/>
          </p:nvPr>
        </p:nvSpPr>
        <p:spPr/>
        <p:txBody>
          <a:bodyPr/>
          <a:lstStyle/>
          <a:p>
            <a:fld id="{213233DE-E2B7-914A-A9A2-B94007DE19EE}" type="datetime1">
              <a:rPr lang="fr-FR" smtClean="0"/>
              <a:t>05/09/15</a:t>
            </a:fld>
            <a:endParaRPr lang="fr-FR" dirty="0"/>
          </a:p>
        </p:txBody>
      </p:sp>
    </p:spTree>
    <p:extLst>
      <p:ext uri="{BB962C8B-B14F-4D97-AF65-F5344CB8AC3E}">
        <p14:creationId xmlns:p14="http://schemas.microsoft.com/office/powerpoint/2010/main" val="23911903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normAutofit fontScale="92500" lnSpcReduction="20000"/>
          </a:bodyPr>
          <a:lstStyle/>
          <a:p>
            <a:pPr lvl="0"/>
            <a:r>
              <a:rPr lang="fr-FR" dirty="0">
                <a:solidFill>
                  <a:srgbClr val="000000"/>
                </a:solidFill>
                <a:effectLst>
                  <a:outerShdw blurRad="38100" dist="38100" dir="2700000" rotWithShape="0">
                    <a:srgbClr val="000000">
                      <a:alpha val="43137"/>
                    </a:srgbClr>
                  </a:outerShdw>
                </a:effectLst>
              </a:rPr>
              <a:t>Au vu des moyens techniques et humains nécessaires pour la production d'un jeu moderne, les développeurs font souvent le choix de publier le jeu sur plusieurs machines pour maximiser la rentabilité.</a:t>
            </a:r>
          </a:p>
          <a:p>
            <a:pPr lvl="0"/>
            <a:endParaRPr lang="fr-FR" dirty="0">
              <a:solidFill>
                <a:srgbClr val="000000"/>
              </a:solidFill>
              <a:effectLst>
                <a:outerShdw blurRad="38100" dist="38100" dir="2700000" rotWithShape="0">
                  <a:srgbClr val="000000">
                    <a:alpha val="43137"/>
                  </a:srgbClr>
                </a:outerShdw>
              </a:effectLst>
            </a:endParaRPr>
          </a:p>
          <a:p>
            <a:pPr lvl="0"/>
            <a:r>
              <a:rPr lang="fr-FR" dirty="0">
                <a:solidFill>
                  <a:srgbClr val="000000"/>
                </a:solidFill>
                <a:effectLst>
                  <a:outerShdw blurRad="38100" dist="38100" dir="2700000" rotWithShape="0">
                    <a:srgbClr val="000000">
                      <a:alpha val="43137"/>
                    </a:srgbClr>
                  </a:outerShdw>
                </a:effectLst>
              </a:rPr>
              <a:t>Le problème est que le développement sur chaque type de machine est </a:t>
            </a:r>
            <a:r>
              <a:rPr lang="fr-FR" dirty="0" smtClean="0">
                <a:solidFill>
                  <a:srgbClr val="000000"/>
                </a:solidFill>
                <a:effectLst>
                  <a:outerShdw blurRad="38100" dist="38100" dir="2700000" rotWithShape="0">
                    <a:srgbClr val="000000">
                      <a:alpha val="43137"/>
                    </a:srgbClr>
                  </a:outerShdw>
                </a:effectLst>
              </a:rPr>
              <a:t>différent:</a:t>
            </a:r>
          </a:p>
          <a:p>
            <a:pPr lvl="1"/>
            <a:r>
              <a:rPr lang="fr-FR" dirty="0" smtClean="0">
                <a:solidFill>
                  <a:srgbClr val="000000"/>
                </a:solidFill>
                <a:effectLst>
                  <a:outerShdw blurRad="38100" dist="38100" dir="2700000" rotWithShape="0">
                    <a:srgbClr val="000000">
                      <a:alpha val="43137"/>
                    </a:srgbClr>
                  </a:outerShdw>
                </a:effectLst>
              </a:rPr>
              <a:t>Organisation </a:t>
            </a:r>
            <a:r>
              <a:rPr lang="fr-FR" dirty="0">
                <a:solidFill>
                  <a:srgbClr val="000000"/>
                </a:solidFill>
                <a:effectLst>
                  <a:outerShdw blurRad="38100" dist="38100" dir="2700000" rotWithShape="0">
                    <a:srgbClr val="000000">
                      <a:alpha val="43137"/>
                    </a:srgbClr>
                  </a:outerShdw>
                </a:effectLst>
              </a:rPr>
              <a:t>du code (ex: </a:t>
            </a:r>
            <a:r>
              <a:rPr lang="fr-FR" dirty="0">
                <a:solidFill>
                  <a:srgbClr val="000000"/>
                </a:solidFill>
                <a:effectLst>
                  <a:outerShdw blurRad="38100" dist="38100" dir="2700000" rotWithShape="0">
                    <a:srgbClr val="000000">
                      <a:alpha val="43137"/>
                    </a:srgbClr>
                  </a:outerShdw>
                </a:effectLst>
                <a:latin typeface="Arial Bold"/>
                <a:ea typeface="Arial Bold"/>
                <a:cs typeface="Arial Bold"/>
                <a:sym typeface="Arial Bold"/>
              </a:rPr>
              <a:t>multi-</a:t>
            </a:r>
            <a:r>
              <a:rPr lang="fr-FR" dirty="0" err="1">
                <a:solidFill>
                  <a:srgbClr val="000000"/>
                </a:solidFill>
                <a:effectLst>
                  <a:outerShdw blurRad="38100" dist="38100" dir="2700000" rotWithShape="0">
                    <a:srgbClr val="000000">
                      <a:alpha val="43137"/>
                    </a:srgbClr>
                  </a:outerShdw>
                </a:effectLst>
                <a:latin typeface="Arial Bold"/>
                <a:ea typeface="Arial Bold"/>
                <a:cs typeface="Arial Bold"/>
                <a:sym typeface="Arial Bold"/>
              </a:rPr>
              <a:t>coeurs</a:t>
            </a:r>
            <a:r>
              <a:rPr lang="fr-FR" dirty="0">
                <a:solidFill>
                  <a:srgbClr val="000000"/>
                </a:solidFill>
                <a:effectLst>
                  <a:outerShdw blurRad="38100" dist="38100" dir="2700000" rotWithShape="0">
                    <a:srgbClr val="000000">
                      <a:alpha val="43137"/>
                    </a:srgbClr>
                  </a:outerShdw>
                </a:effectLst>
              </a:rPr>
              <a:t> vs </a:t>
            </a:r>
            <a:r>
              <a:rPr lang="fr-FR" dirty="0" err="1">
                <a:solidFill>
                  <a:srgbClr val="000000"/>
                </a:solidFill>
                <a:effectLst>
                  <a:outerShdw blurRad="38100" dist="38100" dir="2700000" rotWithShape="0">
                    <a:srgbClr val="000000">
                      <a:alpha val="43137"/>
                    </a:srgbClr>
                  </a:outerShdw>
                </a:effectLst>
                <a:latin typeface="Arial Bold"/>
                <a:ea typeface="Arial Bold"/>
                <a:cs typeface="Arial Bold"/>
                <a:sym typeface="Arial Bold"/>
              </a:rPr>
              <a:t>multi-processeurs</a:t>
            </a:r>
            <a:r>
              <a:rPr lang="fr-FR" dirty="0">
                <a:solidFill>
                  <a:srgbClr val="000000"/>
                </a:solidFill>
                <a:effectLst>
                  <a:outerShdw blurRad="38100" dist="38100" dir="2700000" rotWithShape="0">
                    <a:srgbClr val="000000">
                      <a:alpha val="43137"/>
                    </a:srgbClr>
                  </a:outerShdw>
                </a:effectLst>
              </a:rPr>
              <a:t> dédiés</a:t>
            </a:r>
            <a:r>
              <a:rPr lang="fr-FR" dirty="0" smtClean="0">
                <a:solidFill>
                  <a:srgbClr val="000000"/>
                </a:solidFill>
                <a:effectLst>
                  <a:outerShdw blurRad="38100" dist="38100" dir="2700000" rotWithShape="0">
                    <a:srgbClr val="000000">
                      <a:alpha val="43137"/>
                    </a:srgbClr>
                  </a:outerShdw>
                </a:effectLst>
              </a:rPr>
              <a:t>)</a:t>
            </a:r>
          </a:p>
          <a:p>
            <a:pPr lvl="1"/>
            <a:r>
              <a:rPr lang="fr-FR" dirty="0" smtClean="0">
                <a:solidFill>
                  <a:srgbClr val="000000"/>
                </a:solidFill>
                <a:effectLst>
                  <a:outerShdw blurRad="38100" dist="38100" dir="2700000" rotWithShape="0">
                    <a:srgbClr val="000000">
                      <a:alpha val="43137"/>
                    </a:srgbClr>
                  </a:outerShdw>
                </a:effectLst>
              </a:rPr>
              <a:t>Organisation </a:t>
            </a:r>
            <a:r>
              <a:rPr lang="fr-FR" dirty="0">
                <a:solidFill>
                  <a:srgbClr val="000000"/>
                </a:solidFill>
                <a:effectLst>
                  <a:outerShdw blurRad="38100" dist="38100" dir="2700000" rotWithShape="0">
                    <a:srgbClr val="000000">
                      <a:alpha val="43137"/>
                    </a:srgbClr>
                  </a:outerShdw>
                </a:effectLst>
              </a:rPr>
              <a:t>et capacité de la mémoire (ex: </a:t>
            </a:r>
            <a:r>
              <a:rPr lang="fr-FR" dirty="0">
                <a:solidFill>
                  <a:srgbClr val="000000"/>
                </a:solidFill>
                <a:effectLst>
                  <a:outerShdw blurRad="38100" dist="38100" dir="2700000" rotWithShape="0">
                    <a:srgbClr val="000000">
                      <a:alpha val="43137"/>
                    </a:srgbClr>
                  </a:outerShdw>
                </a:effectLst>
                <a:latin typeface="Arial Bold"/>
                <a:ea typeface="Arial Bold"/>
                <a:cs typeface="Arial Bold"/>
                <a:sym typeface="Arial Bold"/>
              </a:rPr>
              <a:t>UMA</a:t>
            </a:r>
            <a:r>
              <a:rPr lang="fr-FR" dirty="0">
                <a:solidFill>
                  <a:srgbClr val="000000"/>
                </a:solidFill>
                <a:effectLst>
                  <a:outerShdw blurRad="38100" dist="38100" dir="2700000" rotWithShape="0">
                    <a:srgbClr val="000000">
                      <a:alpha val="43137"/>
                    </a:srgbClr>
                  </a:outerShdw>
                </a:effectLst>
              </a:rPr>
              <a:t> vs </a:t>
            </a:r>
            <a:r>
              <a:rPr lang="fr-FR" dirty="0">
                <a:solidFill>
                  <a:srgbClr val="000000"/>
                </a:solidFill>
                <a:effectLst>
                  <a:outerShdw blurRad="38100" dist="38100" dir="2700000" rotWithShape="0">
                    <a:srgbClr val="000000">
                      <a:alpha val="43137"/>
                    </a:srgbClr>
                  </a:outerShdw>
                </a:effectLst>
                <a:latin typeface="Arial Bold"/>
                <a:ea typeface="Arial Bold"/>
                <a:cs typeface="Arial Bold"/>
                <a:sym typeface="Arial Bold"/>
              </a:rPr>
              <a:t>mémoires dédiées</a:t>
            </a:r>
            <a:r>
              <a:rPr lang="fr-FR" dirty="0" smtClean="0">
                <a:solidFill>
                  <a:srgbClr val="000000"/>
                </a:solidFill>
                <a:effectLst>
                  <a:outerShdw blurRad="38100" dist="38100" dir="2700000" rotWithShape="0">
                    <a:srgbClr val="000000">
                      <a:alpha val="43137"/>
                    </a:srgbClr>
                  </a:outerShdw>
                </a:effectLst>
              </a:rPr>
              <a:t>)</a:t>
            </a:r>
          </a:p>
          <a:p>
            <a:pPr lvl="1"/>
            <a:r>
              <a:rPr lang="fr-FR" dirty="0" smtClean="0">
                <a:solidFill>
                  <a:srgbClr val="000000"/>
                </a:solidFill>
                <a:effectLst>
                  <a:outerShdw blurRad="38100" dist="38100" dir="2700000" rotWithShape="0">
                    <a:srgbClr val="000000">
                      <a:alpha val="43137"/>
                    </a:srgbClr>
                  </a:outerShdw>
                </a:effectLst>
              </a:rPr>
              <a:t>Contraintes </a:t>
            </a:r>
            <a:r>
              <a:rPr lang="fr-FR" dirty="0">
                <a:solidFill>
                  <a:srgbClr val="000000"/>
                </a:solidFill>
                <a:effectLst>
                  <a:outerShdw blurRad="38100" dist="38100" dir="2700000" rotWithShape="0">
                    <a:srgbClr val="000000">
                      <a:alpha val="43137"/>
                    </a:srgbClr>
                  </a:outerShdw>
                </a:effectLst>
              </a:rPr>
              <a:t>de publication (</a:t>
            </a:r>
            <a:r>
              <a:rPr lang="fr-FR" dirty="0">
                <a:solidFill>
                  <a:srgbClr val="000000"/>
                </a:solidFill>
                <a:effectLst>
                  <a:outerShdw blurRad="38100" dist="38100" dir="2700000" rotWithShape="0">
                    <a:srgbClr val="000000">
                      <a:alpha val="43137"/>
                    </a:srgbClr>
                  </a:outerShdw>
                </a:effectLst>
                <a:latin typeface="Arial Bold"/>
                <a:ea typeface="Arial Bold"/>
                <a:cs typeface="Arial Bold"/>
                <a:sym typeface="Arial Bold"/>
              </a:rPr>
              <a:t>TRC</a:t>
            </a:r>
            <a:r>
              <a:rPr lang="fr-FR" dirty="0">
                <a:solidFill>
                  <a:srgbClr val="000000"/>
                </a:solidFill>
                <a:effectLst>
                  <a:outerShdw blurRad="38100" dist="38100" dir="2700000" rotWithShape="0">
                    <a:srgbClr val="000000">
                      <a:alpha val="43137"/>
                    </a:srgbClr>
                  </a:outerShdw>
                </a:effectLst>
              </a:rPr>
              <a:t>)</a:t>
            </a:r>
          </a:p>
          <a:p>
            <a:endParaRPr lang="fr-FR" dirty="0">
              <a:solidFill>
                <a:srgbClr val="000000"/>
              </a:solidFill>
            </a:endParaRPr>
          </a:p>
        </p:txBody>
      </p:sp>
      <p:sp>
        <p:nvSpPr>
          <p:cNvPr id="4" name="Espace réservé du pied de page 3"/>
          <p:cNvSpPr>
            <a:spLocks noGrp="1"/>
          </p:cNvSpPr>
          <p:nvPr>
            <p:ph type="ftr" sz="quarter" idx="3"/>
          </p:nvPr>
        </p:nvSpPr>
        <p:spPr/>
        <p:txBody>
          <a:bodyPr/>
          <a:lstStyle/>
          <a:p>
            <a:r>
              <a:rPr lang="fr-FR" smtClean="0"/>
              <a:t>Rémi Ronfard –remi.ronfard@inria.fr – GMIN317 – </a:t>
            </a:r>
            <a:r>
              <a:rPr lang="fr-FR" b="1" smtClean="0"/>
              <a:t>INTRODUCTION</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15</a:t>
            </a:fld>
            <a:endParaRPr lang="fr-FR" dirty="0"/>
          </a:p>
        </p:txBody>
      </p:sp>
      <p:sp>
        <p:nvSpPr>
          <p:cNvPr id="6" name="Espace réservé de la date 5"/>
          <p:cNvSpPr>
            <a:spLocks noGrp="1"/>
          </p:cNvSpPr>
          <p:nvPr>
            <p:ph type="dt" sz="half" idx="2"/>
          </p:nvPr>
        </p:nvSpPr>
        <p:spPr/>
        <p:txBody>
          <a:bodyPr/>
          <a:lstStyle/>
          <a:p>
            <a:fld id="{213233DE-E2B7-914A-A9A2-B94007DE19EE}" type="datetime1">
              <a:rPr lang="fr-FR" smtClean="0"/>
              <a:t>05/09/15</a:t>
            </a:fld>
            <a:endParaRPr lang="fr-FR" dirty="0"/>
          </a:p>
        </p:txBody>
      </p:sp>
    </p:spTree>
    <p:extLst>
      <p:ext uri="{BB962C8B-B14F-4D97-AF65-F5344CB8AC3E}">
        <p14:creationId xmlns:p14="http://schemas.microsoft.com/office/powerpoint/2010/main" val="17135117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normAutofit fontScale="62500" lnSpcReduction="20000"/>
          </a:bodyPr>
          <a:lstStyle/>
          <a:p>
            <a:pPr lvl="0"/>
            <a:r>
              <a:rPr lang="fr-FR" dirty="0">
                <a:solidFill>
                  <a:srgbClr val="000000"/>
                </a:solidFill>
                <a:effectLst>
                  <a:outerShdw blurRad="38100" dist="38100" dir="2700000" rotWithShape="0">
                    <a:srgbClr val="000000">
                      <a:alpha val="43137"/>
                    </a:srgbClr>
                  </a:outerShdw>
                </a:effectLst>
              </a:rPr>
              <a:t>Le challenge lors de l'écriture d'un moteur </a:t>
            </a:r>
            <a:r>
              <a:rPr lang="fr-FR" dirty="0" err="1">
                <a:solidFill>
                  <a:srgbClr val="000000"/>
                </a:solidFill>
                <a:effectLst>
                  <a:outerShdw blurRad="38100" dist="38100" dir="2700000" rotWithShape="0">
                    <a:srgbClr val="000000">
                      <a:alpha val="43137"/>
                    </a:srgbClr>
                  </a:outerShdw>
                </a:effectLst>
              </a:rPr>
              <a:t>multi-plateformes</a:t>
            </a:r>
            <a:r>
              <a:rPr lang="fr-FR" dirty="0">
                <a:solidFill>
                  <a:srgbClr val="000000"/>
                </a:solidFill>
                <a:effectLst>
                  <a:outerShdw blurRad="38100" dist="38100" dir="2700000" rotWithShape="0">
                    <a:srgbClr val="000000">
                      <a:alpha val="43137"/>
                    </a:srgbClr>
                  </a:outerShdw>
                </a:effectLst>
              </a:rPr>
              <a:t> est </a:t>
            </a:r>
            <a:r>
              <a:rPr lang="fr-FR" dirty="0" smtClean="0">
                <a:solidFill>
                  <a:srgbClr val="000000"/>
                </a:solidFill>
                <a:effectLst>
                  <a:outerShdw blurRad="38100" dist="38100" dir="2700000" rotWithShape="0">
                    <a:srgbClr val="000000">
                      <a:alpha val="43137"/>
                    </a:srgbClr>
                  </a:outerShdw>
                </a:effectLst>
              </a:rPr>
              <a:t>donc:</a:t>
            </a:r>
          </a:p>
          <a:p>
            <a:pPr lvl="1"/>
            <a:r>
              <a:rPr lang="fr-FR" dirty="0" smtClean="0">
                <a:solidFill>
                  <a:srgbClr val="000000"/>
                </a:solidFill>
                <a:effectLst>
                  <a:outerShdw blurRad="38100" dist="38100" dir="2700000" rotWithShape="0">
                    <a:srgbClr val="000000">
                      <a:alpha val="43137"/>
                    </a:srgbClr>
                  </a:outerShdw>
                </a:effectLst>
              </a:rPr>
              <a:t>De </a:t>
            </a:r>
            <a:r>
              <a:rPr lang="fr-FR" dirty="0">
                <a:solidFill>
                  <a:srgbClr val="000000"/>
                </a:solidFill>
                <a:effectLst>
                  <a:outerShdw blurRad="38100" dist="38100" dir="2700000" rotWithShape="0">
                    <a:srgbClr val="000000">
                      <a:alpha val="43137"/>
                    </a:srgbClr>
                  </a:outerShdw>
                </a:effectLst>
              </a:rPr>
              <a:t>maximiser la mise en commun des composants logiciels d'une plateforme à </a:t>
            </a:r>
            <a:r>
              <a:rPr lang="fr-FR" dirty="0" smtClean="0">
                <a:solidFill>
                  <a:srgbClr val="000000"/>
                </a:solidFill>
                <a:effectLst>
                  <a:outerShdw blurRad="38100" dist="38100" dir="2700000" rotWithShape="0">
                    <a:srgbClr val="000000">
                      <a:alpha val="43137"/>
                    </a:srgbClr>
                  </a:outerShdw>
                </a:effectLst>
              </a:rPr>
              <a:t>l'autre</a:t>
            </a:r>
          </a:p>
          <a:p>
            <a:pPr lvl="1"/>
            <a:r>
              <a:rPr lang="fr-FR" dirty="0" smtClean="0">
                <a:solidFill>
                  <a:srgbClr val="000000"/>
                </a:solidFill>
                <a:effectLst>
                  <a:outerShdw blurRad="38100" dist="38100" dir="2700000" rotWithShape="0">
                    <a:srgbClr val="000000">
                      <a:alpha val="43137"/>
                    </a:srgbClr>
                  </a:outerShdw>
                </a:effectLst>
              </a:rPr>
              <a:t>De </a:t>
            </a:r>
            <a:r>
              <a:rPr lang="fr-FR" dirty="0">
                <a:solidFill>
                  <a:srgbClr val="000000"/>
                </a:solidFill>
                <a:effectLst>
                  <a:outerShdw blurRad="38100" dist="38100" dir="2700000" rotWithShape="0">
                    <a:srgbClr val="000000">
                      <a:alpha val="43137"/>
                    </a:srgbClr>
                  </a:outerShdw>
                </a:effectLst>
              </a:rPr>
              <a:t>minimiser le nivelage par le bas</a:t>
            </a:r>
          </a:p>
          <a:p>
            <a:pPr lvl="0"/>
            <a:endParaRPr lang="fr-FR" dirty="0">
              <a:solidFill>
                <a:srgbClr val="000000"/>
              </a:solidFill>
              <a:effectLst>
                <a:outerShdw blurRad="38100" dist="38100" dir="2700000" rotWithShape="0">
                  <a:srgbClr val="000000">
                    <a:alpha val="43137"/>
                  </a:srgbClr>
                </a:outerShdw>
              </a:effectLst>
            </a:endParaRPr>
          </a:p>
          <a:p>
            <a:pPr lvl="0"/>
            <a:r>
              <a:rPr lang="fr-FR" dirty="0">
                <a:solidFill>
                  <a:srgbClr val="000000"/>
                </a:solidFill>
                <a:effectLst>
                  <a:outerShdw blurRad="38100" dist="38100" dir="2700000" rotWithShape="0">
                    <a:srgbClr val="000000">
                      <a:alpha val="43137"/>
                    </a:srgbClr>
                  </a:outerShdw>
                </a:effectLst>
              </a:rPr>
              <a:t>L'idée est de construire l'ensemble des composants logiciels (génériques) du moteur de jeu sur une base logicielle dédiée (donc spécifique) à chaque plateforme: ce qu’on appelle un couche d’abstraction (</a:t>
            </a:r>
            <a:r>
              <a:rPr lang="fr-FR" dirty="0">
                <a:solidFill>
                  <a:srgbClr val="000000"/>
                </a:solidFill>
                <a:effectLst>
                  <a:outerShdw blurRad="38100" dist="38100" dir="2700000" rotWithShape="0">
                    <a:srgbClr val="000000">
                      <a:alpha val="43137"/>
                    </a:srgbClr>
                  </a:outerShdw>
                </a:effectLst>
                <a:latin typeface="Arial Bold"/>
                <a:ea typeface="Arial Bold"/>
                <a:cs typeface="Arial Bold"/>
                <a:sym typeface="Arial Bold"/>
              </a:rPr>
              <a:t>HAL</a:t>
            </a:r>
            <a:r>
              <a:rPr lang="fr-FR" dirty="0">
                <a:solidFill>
                  <a:srgbClr val="000000"/>
                </a:solidFill>
                <a:effectLst>
                  <a:outerShdw blurRad="38100" dist="38100" dir="2700000" rotWithShape="0">
                    <a:srgbClr val="000000">
                      <a:alpha val="43137"/>
                    </a:srgbClr>
                  </a:outerShdw>
                </a:effectLst>
              </a:rPr>
              <a:t>).</a:t>
            </a:r>
          </a:p>
          <a:p>
            <a:pPr lvl="0"/>
            <a:endParaRPr lang="fr-FR" dirty="0">
              <a:solidFill>
                <a:srgbClr val="000000"/>
              </a:solidFill>
              <a:effectLst>
                <a:outerShdw blurRad="38100" dist="38100" dir="2700000" rotWithShape="0">
                  <a:srgbClr val="000000">
                    <a:alpha val="43137"/>
                  </a:srgbClr>
                </a:outerShdw>
              </a:effectLst>
            </a:endParaRPr>
          </a:p>
          <a:p>
            <a:pPr lvl="0"/>
            <a:r>
              <a:rPr lang="fr-FR" dirty="0">
                <a:solidFill>
                  <a:srgbClr val="000000"/>
                </a:solidFill>
                <a:effectLst>
                  <a:outerShdw blurRad="38100" dist="38100" dir="2700000" rotWithShape="0">
                    <a:srgbClr val="000000">
                      <a:alpha val="43137"/>
                    </a:srgbClr>
                  </a:outerShdw>
                </a:effectLst>
              </a:rPr>
              <a:t>Les avantages sont </a:t>
            </a:r>
            <a:r>
              <a:rPr lang="fr-FR" dirty="0" smtClean="0">
                <a:solidFill>
                  <a:srgbClr val="000000"/>
                </a:solidFill>
                <a:effectLst>
                  <a:outerShdw blurRad="38100" dist="38100" dir="2700000" rotWithShape="0">
                    <a:srgbClr val="000000">
                      <a:alpha val="43137"/>
                    </a:srgbClr>
                  </a:outerShdw>
                </a:effectLst>
              </a:rPr>
              <a:t>multiples:</a:t>
            </a:r>
          </a:p>
          <a:p>
            <a:pPr lvl="1"/>
            <a:r>
              <a:rPr lang="fr-FR" dirty="0" smtClean="0">
                <a:solidFill>
                  <a:srgbClr val="000000"/>
                </a:solidFill>
                <a:effectLst>
                  <a:outerShdw blurRad="38100" dist="38100" dir="2700000" rotWithShape="0">
                    <a:srgbClr val="000000">
                      <a:alpha val="43137"/>
                    </a:srgbClr>
                  </a:outerShdw>
                </a:effectLst>
              </a:rPr>
              <a:t>Le </a:t>
            </a:r>
            <a:r>
              <a:rPr lang="fr-FR" dirty="0">
                <a:solidFill>
                  <a:srgbClr val="000000"/>
                </a:solidFill>
                <a:effectLst>
                  <a:outerShdw blurRad="38100" dist="38100" dir="2700000" rotWithShape="0">
                    <a:srgbClr val="000000">
                      <a:alpha val="43137"/>
                    </a:srgbClr>
                  </a:outerShdw>
                </a:effectLst>
              </a:rPr>
              <a:t>développement du moteur et du jeu deviennent (quasi-)indépendants de la plateforme </a:t>
            </a:r>
            <a:r>
              <a:rPr lang="fr-FR" dirty="0" smtClean="0">
                <a:solidFill>
                  <a:srgbClr val="000000"/>
                </a:solidFill>
                <a:effectLst>
                  <a:outerShdw blurRad="38100" dist="38100" dir="2700000" rotWithShape="0">
                    <a:srgbClr val="000000">
                      <a:alpha val="43137"/>
                    </a:srgbClr>
                  </a:outerShdw>
                </a:effectLst>
              </a:rPr>
              <a:t>cible</a:t>
            </a:r>
          </a:p>
          <a:p>
            <a:pPr lvl="1"/>
            <a:r>
              <a:rPr lang="fr-FR" dirty="0" smtClean="0">
                <a:solidFill>
                  <a:srgbClr val="000000"/>
                </a:solidFill>
                <a:effectLst>
                  <a:outerShdw blurRad="38100" dist="38100" dir="2700000" rotWithShape="0">
                    <a:srgbClr val="000000">
                      <a:alpha val="43137"/>
                    </a:srgbClr>
                  </a:outerShdw>
                </a:effectLst>
              </a:rPr>
              <a:t>Les </a:t>
            </a:r>
            <a:r>
              <a:rPr lang="fr-FR" dirty="0">
                <a:solidFill>
                  <a:srgbClr val="000000"/>
                </a:solidFill>
                <a:effectLst>
                  <a:outerShdw blurRad="38100" dist="38100" dir="2700000" rotWithShape="0">
                    <a:srgbClr val="000000">
                      <a:alpha val="43137"/>
                    </a:srgbClr>
                  </a:outerShdw>
                </a:effectLst>
              </a:rPr>
              <a:t>développements des différents composants sont relativement </a:t>
            </a:r>
            <a:r>
              <a:rPr lang="fr-FR" dirty="0" err="1">
                <a:solidFill>
                  <a:srgbClr val="000000"/>
                </a:solidFill>
                <a:effectLst>
                  <a:outerShdw blurRad="38100" dist="38100" dir="2700000" rotWithShape="0">
                    <a:srgbClr val="000000">
                      <a:alpha val="43137"/>
                    </a:srgbClr>
                  </a:outerShdw>
                </a:effectLst>
              </a:rPr>
              <a:t>décorrélés</a:t>
            </a:r>
            <a:r>
              <a:rPr lang="fr-FR" dirty="0">
                <a:solidFill>
                  <a:srgbClr val="000000"/>
                </a:solidFill>
                <a:effectLst>
                  <a:outerShdw blurRad="38100" dist="38100" dir="2700000" rotWithShape="0">
                    <a:srgbClr val="000000">
                      <a:alpha val="43137"/>
                    </a:srgbClr>
                  </a:outerShdw>
                </a:effectLst>
              </a:rPr>
              <a:t> et donc </a:t>
            </a:r>
            <a:r>
              <a:rPr lang="fr-FR" dirty="0" err="1">
                <a:solidFill>
                  <a:srgbClr val="000000"/>
                </a:solidFill>
                <a:effectLst>
                  <a:outerShdw blurRad="38100" dist="38100" dir="2700000" rotWithShape="0">
                    <a:srgbClr val="000000">
                      <a:alpha val="43137"/>
                    </a:srgbClr>
                  </a:outerShdw>
                </a:effectLst>
              </a:rPr>
              <a:t>parallèlisables</a:t>
            </a:r>
            <a:endParaRPr lang="fr-FR" dirty="0">
              <a:solidFill>
                <a:srgbClr val="000000"/>
              </a:solidFill>
              <a:effectLst>
                <a:outerShdw blurRad="38100" dist="38100" dir="2700000" rotWithShape="0">
                  <a:srgbClr val="000000">
                    <a:alpha val="43137"/>
                  </a:srgbClr>
                </a:outerShdw>
              </a:effectLst>
            </a:endParaRPr>
          </a:p>
          <a:p>
            <a:pPr marL="285750" lvl="0" indent="-285750">
              <a:buClr>
                <a:srgbClr val="FFFFFF"/>
              </a:buClr>
              <a:buSzPct val="100000"/>
            </a:pPr>
            <a:endParaRPr lang="fr-FR" dirty="0">
              <a:solidFill>
                <a:srgbClr val="000000"/>
              </a:solidFill>
              <a:effectLst>
                <a:outerShdw blurRad="38100" dist="38100" dir="2700000" rotWithShape="0">
                  <a:srgbClr val="000000">
                    <a:alpha val="43137"/>
                  </a:srgbClr>
                </a:outerShdw>
              </a:effectLst>
            </a:endParaRPr>
          </a:p>
          <a:p>
            <a:pPr lvl="0"/>
            <a:r>
              <a:rPr lang="fr-FR" dirty="0">
                <a:solidFill>
                  <a:srgbClr val="000000"/>
                </a:solidFill>
                <a:effectLst>
                  <a:outerShdw blurRad="38100" dist="38100" dir="2700000" rotWithShape="0">
                    <a:srgbClr val="000000">
                      <a:alpha val="43137"/>
                    </a:srgbClr>
                  </a:outerShdw>
                </a:effectLst>
              </a:rPr>
              <a:t>Inconvénient: comment éviter le nivelage par le bas </a:t>
            </a:r>
            <a:r>
              <a:rPr lang="fr-FR" dirty="0" smtClean="0">
                <a:solidFill>
                  <a:srgbClr val="000000"/>
                </a:solidFill>
                <a:effectLst>
                  <a:outerShdw blurRad="38100" dist="38100" dir="2700000" rotWithShape="0">
                    <a:srgbClr val="000000">
                      <a:alpha val="43137"/>
                    </a:srgbClr>
                  </a:outerShdw>
                </a:effectLst>
              </a:rPr>
              <a:t>?</a:t>
            </a:r>
            <a:endParaRPr lang="fr-FR" dirty="0">
              <a:solidFill>
                <a:srgbClr val="000000"/>
              </a:solidFill>
              <a:effectLst>
                <a:outerShdw blurRad="38100" dist="38100" dir="2700000" rotWithShape="0">
                  <a:srgbClr val="000000">
                    <a:alpha val="43137"/>
                  </a:srgbClr>
                </a:outerShdw>
              </a:effectLst>
            </a:endParaRPr>
          </a:p>
        </p:txBody>
      </p:sp>
      <p:sp>
        <p:nvSpPr>
          <p:cNvPr id="4" name="Espace réservé du pied de page 3"/>
          <p:cNvSpPr>
            <a:spLocks noGrp="1"/>
          </p:cNvSpPr>
          <p:nvPr>
            <p:ph type="ftr" sz="quarter" idx="3"/>
          </p:nvPr>
        </p:nvSpPr>
        <p:spPr/>
        <p:txBody>
          <a:bodyPr/>
          <a:lstStyle/>
          <a:p>
            <a:r>
              <a:rPr lang="fr-FR" smtClean="0"/>
              <a:t>Rémi Ronfard –remi.ronfard@inria.fr – GMIN317 – </a:t>
            </a:r>
            <a:r>
              <a:rPr lang="fr-FR" b="1" smtClean="0"/>
              <a:t>INTRODUCTION</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16</a:t>
            </a:fld>
            <a:endParaRPr lang="fr-FR" dirty="0"/>
          </a:p>
        </p:txBody>
      </p:sp>
      <p:sp>
        <p:nvSpPr>
          <p:cNvPr id="6" name="Espace réservé de la date 5"/>
          <p:cNvSpPr>
            <a:spLocks noGrp="1"/>
          </p:cNvSpPr>
          <p:nvPr>
            <p:ph type="dt" sz="half" idx="2"/>
          </p:nvPr>
        </p:nvSpPr>
        <p:spPr/>
        <p:txBody>
          <a:bodyPr/>
          <a:lstStyle/>
          <a:p>
            <a:fld id="{213233DE-E2B7-914A-A9A2-B94007DE19EE}" type="datetime1">
              <a:rPr lang="fr-FR" smtClean="0"/>
              <a:t>05/09/15</a:t>
            </a:fld>
            <a:endParaRPr lang="fr-FR" dirty="0"/>
          </a:p>
        </p:txBody>
      </p:sp>
    </p:spTree>
    <p:extLst>
      <p:ext uri="{BB962C8B-B14F-4D97-AF65-F5344CB8AC3E}">
        <p14:creationId xmlns:p14="http://schemas.microsoft.com/office/powerpoint/2010/main" val="15132580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a:xfrm>
            <a:off x="457200" y="1096412"/>
            <a:ext cx="4330440" cy="5029751"/>
          </a:xfrm>
        </p:spPr>
        <p:txBody>
          <a:bodyPr>
            <a:normAutofit fontScale="77500" lnSpcReduction="20000"/>
          </a:bodyPr>
          <a:lstStyle/>
          <a:p>
            <a:pPr lvl="0"/>
            <a:r>
              <a:rPr lang="fr-FR" dirty="0">
                <a:solidFill>
                  <a:srgbClr val="000000"/>
                </a:solidFill>
                <a:effectLst>
                  <a:outerShdw blurRad="38100" dist="38100" dir="2700000" rotWithShape="0">
                    <a:srgbClr val="000000">
                      <a:alpha val="43137"/>
                    </a:srgbClr>
                  </a:outerShdw>
                </a:effectLst>
              </a:rPr>
              <a:t>On pourra donc utiliser les stratégies suivantes</a:t>
            </a:r>
            <a:r>
              <a:rPr lang="fr-FR" dirty="0" smtClean="0">
                <a:solidFill>
                  <a:srgbClr val="000000"/>
                </a:solidFill>
                <a:effectLst>
                  <a:outerShdw blurRad="38100" dist="38100" dir="2700000" rotWithShape="0">
                    <a:srgbClr val="000000">
                      <a:alpha val="43137"/>
                    </a:srgbClr>
                  </a:outerShdw>
                </a:effectLst>
              </a:rPr>
              <a:t>:</a:t>
            </a:r>
            <a:endParaRPr lang="fr-FR" dirty="0">
              <a:solidFill>
                <a:srgbClr val="000000"/>
              </a:solidFill>
              <a:effectLst>
                <a:outerShdw blurRad="38100" dist="38100" dir="2700000" rotWithShape="0">
                  <a:srgbClr val="000000">
                    <a:alpha val="43137"/>
                  </a:srgbClr>
                </a:outerShdw>
              </a:effectLst>
            </a:endParaRPr>
          </a:p>
          <a:p>
            <a:pPr marL="685800" lvl="1">
              <a:buClr>
                <a:srgbClr val="FFFFFF"/>
              </a:buClr>
              <a:buSzPct val="100000"/>
            </a:pPr>
            <a:r>
              <a:rPr lang="fr-FR" dirty="0">
                <a:solidFill>
                  <a:srgbClr val="000000"/>
                </a:solidFill>
                <a:effectLst>
                  <a:outerShdw blurRad="38100" dist="38100" dir="2700000" rotWithShape="0">
                    <a:srgbClr val="000000">
                      <a:alpha val="43137"/>
                    </a:srgbClr>
                  </a:outerShdw>
                </a:effectLst>
              </a:rPr>
              <a:t>Redéfinition des types de données de </a:t>
            </a:r>
            <a:r>
              <a:rPr lang="fr-FR" dirty="0" smtClean="0">
                <a:solidFill>
                  <a:srgbClr val="000000"/>
                </a:solidFill>
                <a:effectLst>
                  <a:outerShdw blurRad="38100" dist="38100" dir="2700000" rotWithShape="0">
                    <a:srgbClr val="000000">
                      <a:alpha val="43137"/>
                    </a:srgbClr>
                  </a:outerShdw>
                </a:effectLst>
              </a:rPr>
              <a:t>base</a:t>
            </a:r>
          </a:p>
          <a:p>
            <a:pPr marL="685800" lvl="1">
              <a:buClr>
                <a:srgbClr val="FFFFFF"/>
              </a:buClr>
              <a:buSzPct val="100000"/>
            </a:pPr>
            <a:r>
              <a:rPr lang="fr-FR" dirty="0" smtClean="0">
                <a:solidFill>
                  <a:srgbClr val="000000"/>
                </a:solidFill>
                <a:effectLst>
                  <a:outerShdw blurRad="38100" dist="38100" dir="2700000" rotWithShape="0">
                    <a:srgbClr val="000000">
                      <a:alpha val="43137"/>
                    </a:srgbClr>
                  </a:outerShdw>
                </a:effectLst>
              </a:rPr>
              <a:t>Surcharge </a:t>
            </a:r>
            <a:r>
              <a:rPr lang="fr-FR" dirty="0">
                <a:solidFill>
                  <a:srgbClr val="000000"/>
                </a:solidFill>
                <a:effectLst>
                  <a:outerShdw blurRad="38100" dist="38100" dir="2700000" rotWithShape="0">
                    <a:srgbClr val="000000">
                      <a:alpha val="43137"/>
                    </a:srgbClr>
                  </a:outerShdw>
                </a:effectLst>
              </a:rPr>
              <a:t>de toutes les fonctions vitales (gestion mémoire, manipulation de chaînes, gestion des noms de fichiers, accès système</a:t>
            </a:r>
            <a:r>
              <a:rPr lang="fr-FR" dirty="0" smtClean="0">
                <a:solidFill>
                  <a:srgbClr val="000000"/>
                </a:solidFill>
                <a:effectLst>
                  <a:outerShdw blurRad="38100" dist="38100" dir="2700000" rotWithShape="0">
                    <a:srgbClr val="000000">
                      <a:alpha val="43137"/>
                    </a:srgbClr>
                  </a:outerShdw>
                </a:effectLst>
              </a:rPr>
              <a:t>)</a:t>
            </a:r>
          </a:p>
          <a:p>
            <a:pPr marL="685800" lvl="1">
              <a:buClr>
                <a:srgbClr val="FFFFFF"/>
              </a:buClr>
              <a:buSzPct val="100000"/>
            </a:pPr>
            <a:r>
              <a:rPr lang="fr-FR" dirty="0" smtClean="0">
                <a:solidFill>
                  <a:srgbClr val="000000"/>
                </a:solidFill>
                <a:effectLst>
                  <a:outerShdw blurRad="38100" dist="38100" dir="2700000" rotWithShape="0">
                    <a:srgbClr val="000000">
                      <a:alpha val="43137"/>
                    </a:srgbClr>
                  </a:outerShdw>
                </a:effectLst>
              </a:rPr>
              <a:t>Mise </a:t>
            </a:r>
            <a:r>
              <a:rPr lang="fr-FR" dirty="0">
                <a:solidFill>
                  <a:srgbClr val="000000"/>
                </a:solidFill>
                <a:effectLst>
                  <a:outerShdw blurRad="38100" dist="38100" dir="2700000" rotWithShape="0">
                    <a:srgbClr val="000000">
                      <a:alpha val="43137"/>
                    </a:srgbClr>
                  </a:outerShdw>
                </a:effectLst>
              </a:rPr>
              <a:t>en place d’une couche d'abstraction matérielle (I/O, rendu, </a:t>
            </a:r>
            <a:r>
              <a:rPr lang="fr-FR" dirty="0" err="1">
                <a:solidFill>
                  <a:srgbClr val="000000"/>
                </a:solidFill>
                <a:effectLst>
                  <a:outerShdw blurRad="38100" dist="38100" dir="2700000" rotWithShape="0">
                    <a:srgbClr val="000000">
                      <a:alpha val="43137"/>
                    </a:srgbClr>
                  </a:outerShdw>
                </a:effectLst>
              </a:rPr>
              <a:t>multi-threading</a:t>
            </a:r>
            <a:r>
              <a:rPr lang="fr-FR" dirty="0" smtClean="0">
                <a:solidFill>
                  <a:srgbClr val="000000"/>
                </a:solidFill>
                <a:effectLst>
                  <a:outerShdw blurRad="38100" dist="38100" dir="2700000" rotWithShape="0">
                    <a:srgbClr val="000000">
                      <a:alpha val="43137"/>
                    </a:srgbClr>
                  </a:outerShdw>
                </a:effectLst>
              </a:rPr>
              <a:t>)</a:t>
            </a:r>
          </a:p>
          <a:p>
            <a:pPr marL="685800" lvl="1">
              <a:buClr>
                <a:srgbClr val="FFFFFF"/>
              </a:buClr>
              <a:buSzPct val="100000"/>
            </a:pPr>
            <a:r>
              <a:rPr lang="fr-FR" dirty="0" smtClean="0">
                <a:solidFill>
                  <a:srgbClr val="000000"/>
                </a:solidFill>
                <a:effectLst>
                  <a:outerShdw blurRad="38100" dist="38100" dir="2700000" rotWithShape="0">
                    <a:srgbClr val="000000">
                      <a:alpha val="43137"/>
                    </a:srgbClr>
                  </a:outerShdw>
                </a:effectLst>
              </a:rPr>
              <a:t>Gestion </a:t>
            </a:r>
            <a:r>
              <a:rPr lang="fr-FR" dirty="0">
                <a:solidFill>
                  <a:srgbClr val="000000"/>
                </a:solidFill>
                <a:effectLst>
                  <a:outerShdw blurRad="38100" dist="38100" dir="2700000" rotWithShape="0">
                    <a:srgbClr val="000000">
                      <a:alpha val="43137"/>
                    </a:srgbClr>
                  </a:outerShdw>
                </a:effectLst>
              </a:rPr>
              <a:t>d’un pool de ressources "dédiées" (ex: les icones représentant les boutons du pad)</a:t>
            </a:r>
          </a:p>
          <a:p>
            <a:endParaRPr lang="fr-FR" dirty="0">
              <a:solidFill>
                <a:srgbClr val="000000"/>
              </a:solidFill>
            </a:endParaRPr>
          </a:p>
        </p:txBody>
      </p:sp>
      <p:sp>
        <p:nvSpPr>
          <p:cNvPr id="4" name="Espace réservé du pied de page 3"/>
          <p:cNvSpPr>
            <a:spLocks noGrp="1"/>
          </p:cNvSpPr>
          <p:nvPr>
            <p:ph type="ftr" sz="quarter" idx="3"/>
          </p:nvPr>
        </p:nvSpPr>
        <p:spPr/>
        <p:txBody>
          <a:bodyPr/>
          <a:lstStyle/>
          <a:p>
            <a:r>
              <a:rPr lang="fr-FR" smtClean="0"/>
              <a:t>Rémi Ronfard –remi.ronfard@inria.fr – GMIN317 – </a:t>
            </a:r>
            <a:r>
              <a:rPr lang="fr-FR" b="1" smtClean="0"/>
              <a:t>INTRODUCTION</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17</a:t>
            </a:fld>
            <a:endParaRPr lang="fr-FR" dirty="0"/>
          </a:p>
        </p:txBody>
      </p:sp>
      <p:sp>
        <p:nvSpPr>
          <p:cNvPr id="6" name="Espace réservé de la date 5"/>
          <p:cNvSpPr>
            <a:spLocks noGrp="1"/>
          </p:cNvSpPr>
          <p:nvPr>
            <p:ph type="dt" sz="half" idx="2"/>
          </p:nvPr>
        </p:nvSpPr>
        <p:spPr/>
        <p:txBody>
          <a:bodyPr/>
          <a:lstStyle/>
          <a:p>
            <a:fld id="{213233DE-E2B7-914A-A9A2-B94007DE19EE}" type="datetime1">
              <a:rPr lang="fr-FR" smtClean="0"/>
              <a:t>05/09/15</a:t>
            </a:fld>
            <a:endParaRPr lang="fr-FR" dirty="0"/>
          </a:p>
        </p:txBody>
      </p:sp>
      <p:grpSp>
        <p:nvGrpSpPr>
          <p:cNvPr id="7" name="Group 778"/>
          <p:cNvGrpSpPr/>
          <p:nvPr/>
        </p:nvGrpSpPr>
        <p:grpSpPr>
          <a:xfrm>
            <a:off x="5098469" y="1940026"/>
            <a:ext cx="3577989" cy="3389642"/>
            <a:chOff x="0" y="0"/>
            <a:chExt cx="3577988" cy="3389640"/>
          </a:xfrm>
        </p:grpSpPr>
        <p:pic>
          <p:nvPicPr>
            <p:cNvPr id="8" name="image34.png"/>
            <p:cNvPicPr/>
            <p:nvPr/>
          </p:nvPicPr>
          <p:blipFill>
            <a:blip r:embed="rId2">
              <a:extLst/>
            </a:blip>
            <a:stretch>
              <a:fillRect/>
            </a:stretch>
          </p:blipFill>
          <p:spPr>
            <a:xfrm>
              <a:off x="1" y="0"/>
              <a:ext cx="3577986" cy="2844937"/>
            </a:xfrm>
            <a:prstGeom prst="rect">
              <a:avLst/>
            </a:prstGeom>
            <a:ln w="12700" cap="flat">
              <a:noFill/>
              <a:miter lim="400000"/>
            </a:ln>
            <a:effectLst/>
          </p:spPr>
        </p:pic>
        <p:sp>
          <p:nvSpPr>
            <p:cNvPr id="9" name="Shape 777"/>
            <p:cNvSpPr/>
            <p:nvPr/>
          </p:nvSpPr>
          <p:spPr>
            <a:xfrm>
              <a:off x="0" y="2927977"/>
              <a:ext cx="3577988" cy="46166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lgn="ctr">
                <a:defRPr sz="1200" i="1">
                  <a:solidFill>
                    <a:srgbClr val="FFFFFF"/>
                  </a:solidFill>
                  <a:effectLst>
                    <a:outerShdw blurRad="38100" dist="38100" dir="2700000" rotWithShape="0">
                      <a:srgbClr val="000000">
                        <a:alpha val="43137"/>
                      </a:srgbClr>
                    </a:outerShdw>
                  </a:effectLst>
                </a:defRPr>
              </a:lvl1pPr>
            </a:lstStyle>
            <a:p>
              <a:pPr lvl="0">
                <a:defRPr sz="1800" i="0">
                  <a:solidFill>
                    <a:srgbClr val="000000"/>
                  </a:solidFill>
                  <a:effectLst/>
                </a:defRPr>
              </a:pPr>
              <a:r>
                <a:rPr sz="1200" i="1" dirty="0">
                  <a:solidFill>
                    <a:srgbClr val="000000"/>
                  </a:solidFill>
                  <a:effectLst>
                    <a:outerShdw blurRad="38100" dist="38100" dir="2700000" rotWithShape="0">
                      <a:srgbClr val="000000">
                        <a:alpha val="43137"/>
                      </a:srgbClr>
                    </a:outerShdw>
                  </a:effectLst>
                </a:rPr>
                <a:t>Composants (C1, C2, C3) et couches d’abstraction matérielle (H1, H2)</a:t>
              </a:r>
            </a:p>
          </p:txBody>
        </p:sp>
      </p:grpSp>
    </p:spTree>
    <p:extLst>
      <p:ext uri="{BB962C8B-B14F-4D97-AF65-F5344CB8AC3E}">
        <p14:creationId xmlns:p14="http://schemas.microsoft.com/office/powerpoint/2010/main" val="5987577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Notifications</a:t>
            </a:r>
            <a:endParaRPr lang="fr-FR" dirty="0"/>
          </a:p>
        </p:txBody>
      </p:sp>
      <p:sp>
        <p:nvSpPr>
          <p:cNvPr id="3" name="Espace réservé du contenu 2"/>
          <p:cNvSpPr>
            <a:spLocks noGrp="1"/>
          </p:cNvSpPr>
          <p:nvPr>
            <p:ph idx="1"/>
          </p:nvPr>
        </p:nvSpPr>
        <p:spPr/>
        <p:txBody>
          <a:bodyPr>
            <a:normAutofit fontScale="70000" lnSpcReduction="20000"/>
          </a:bodyPr>
          <a:lstStyle/>
          <a:p>
            <a:r>
              <a:rPr lang="fr-FR" dirty="0">
                <a:solidFill>
                  <a:srgbClr val="000000"/>
                </a:solidFill>
                <a:effectLst>
                  <a:outerShdw blurRad="38100" dist="38100" dir="2700000" algn="tl">
                    <a:srgbClr val="000000">
                      <a:alpha val="43137"/>
                    </a:srgbClr>
                  </a:outerShdw>
                </a:effectLst>
              </a:rPr>
              <a:t>Certains composants du moteur de jeu ont la nécessité de communiquer avec les différentes entités du jeu (IA, joueur, etc…). Ces communications prennent généralement la forme de notifications, qui signalent un événement précis (changement d’état, lecture d’un son, événement IHM, …). On distingue</a:t>
            </a:r>
            <a:r>
              <a:rPr lang="fr-FR" dirty="0" smtClean="0">
                <a:solidFill>
                  <a:srgbClr val="000000"/>
                </a:solidFill>
                <a:effectLst>
                  <a:outerShdw blurRad="38100" dist="38100" dir="2700000" algn="tl">
                    <a:srgbClr val="000000">
                      <a:alpha val="43137"/>
                    </a:srgbClr>
                  </a:outerShdw>
                </a:effectLst>
              </a:rPr>
              <a:t>:</a:t>
            </a:r>
            <a:endParaRPr lang="fr-FR" dirty="0">
              <a:solidFill>
                <a:srgbClr val="000000"/>
              </a:solidFill>
              <a:effectLst>
                <a:outerShdw blurRad="38100" dist="38100" dir="2700000" algn="tl">
                  <a:srgbClr val="000000">
                    <a:alpha val="43137"/>
                  </a:srgbClr>
                </a:outerShdw>
              </a:effectLst>
            </a:endParaRPr>
          </a:p>
          <a:p>
            <a:pPr marL="685800" lvl="1">
              <a:buFont typeface="Arial" charset="0"/>
              <a:buChar char="•"/>
            </a:pPr>
            <a:r>
              <a:rPr lang="fr-FR" i="1" dirty="0">
                <a:solidFill>
                  <a:srgbClr val="000000"/>
                </a:solidFill>
                <a:effectLst>
                  <a:outerShdw blurRad="38100" dist="38100" dir="2700000" algn="tl">
                    <a:srgbClr val="000000">
                      <a:alpha val="43137"/>
                    </a:srgbClr>
                  </a:outerShdw>
                </a:effectLst>
              </a:rPr>
              <a:t>Callback</a:t>
            </a:r>
            <a:r>
              <a:rPr lang="fr-FR" dirty="0">
                <a:solidFill>
                  <a:srgbClr val="000000"/>
                </a:solidFill>
                <a:effectLst>
                  <a:outerShdw blurRad="38100" dist="38100" dir="2700000" algn="tl">
                    <a:srgbClr val="000000">
                      <a:alpha val="43137"/>
                    </a:srgbClr>
                  </a:outerShdw>
                </a:effectLst>
              </a:rPr>
              <a:t>: L’utilisateur du moteur enregistre une fonction auprès du moteur pour une notification donnée (ex: fin de lecture d’un son). Lorsque l’événement est détecté par le moteur, la callback utilisateur est appelée pour le notifier de l’événement correspondant. </a:t>
            </a:r>
            <a:r>
              <a:rPr lang="fr-FR" b="1" dirty="0">
                <a:solidFill>
                  <a:srgbClr val="000000"/>
                </a:solidFill>
                <a:effectLst>
                  <a:outerShdw blurRad="38100" dist="38100" dir="2700000" algn="tl">
                    <a:srgbClr val="000000">
                      <a:alpha val="43137"/>
                    </a:srgbClr>
                  </a:outerShdw>
                </a:effectLst>
              </a:rPr>
              <a:t>Mécanisme relativement optimal</a:t>
            </a:r>
            <a:r>
              <a:rPr lang="fr-FR" dirty="0" smtClean="0">
                <a:solidFill>
                  <a:srgbClr val="000000"/>
                </a:solidFill>
                <a:effectLst>
                  <a:outerShdw blurRad="38100" dist="38100" dir="2700000" algn="tl">
                    <a:srgbClr val="000000">
                      <a:alpha val="43137"/>
                    </a:srgbClr>
                  </a:outerShdw>
                </a:effectLst>
              </a:rPr>
              <a:t>.</a:t>
            </a:r>
            <a:endParaRPr lang="fr-FR" i="1" dirty="0">
              <a:solidFill>
                <a:srgbClr val="000000"/>
              </a:solidFill>
              <a:effectLst>
                <a:outerShdw blurRad="38100" dist="38100" dir="2700000" algn="tl">
                  <a:srgbClr val="000000">
                    <a:alpha val="43137"/>
                  </a:srgbClr>
                </a:outerShdw>
              </a:effectLst>
            </a:endParaRPr>
          </a:p>
          <a:p>
            <a:pPr marL="685800" lvl="1">
              <a:buFont typeface="Arial" charset="0"/>
              <a:buChar char="•"/>
            </a:pPr>
            <a:r>
              <a:rPr lang="fr-FR" i="1" dirty="0">
                <a:solidFill>
                  <a:srgbClr val="000000"/>
                </a:solidFill>
                <a:effectLst>
                  <a:outerShdw blurRad="38100" dist="38100" dir="2700000" algn="tl">
                    <a:srgbClr val="000000">
                      <a:alpha val="43137"/>
                    </a:srgbClr>
                  </a:outerShdw>
                </a:effectLst>
              </a:rPr>
              <a:t>Polling</a:t>
            </a:r>
            <a:r>
              <a:rPr lang="fr-FR" dirty="0">
                <a:solidFill>
                  <a:srgbClr val="000000"/>
                </a:solidFill>
                <a:effectLst>
                  <a:outerShdw blurRad="38100" dist="38100" dir="2700000" algn="tl">
                    <a:srgbClr val="000000">
                      <a:alpha val="43137"/>
                    </a:srgbClr>
                  </a:outerShdw>
                </a:effectLst>
              </a:rPr>
              <a:t>: Chaque entité requête auprès du moteur l’état de déclenchement des évènements qui l’intéresse. </a:t>
            </a:r>
            <a:r>
              <a:rPr lang="fr-FR" b="1" dirty="0">
                <a:solidFill>
                  <a:srgbClr val="000000"/>
                </a:solidFill>
                <a:effectLst>
                  <a:outerShdw blurRad="38100" dist="38100" dir="2700000" algn="tl">
                    <a:srgbClr val="000000">
                      <a:alpha val="43137"/>
                    </a:srgbClr>
                  </a:outerShdw>
                </a:effectLst>
              </a:rPr>
              <a:t>Equivalent à de « l’attente active »</a:t>
            </a:r>
            <a:r>
              <a:rPr lang="fr-FR" dirty="0" smtClean="0">
                <a:solidFill>
                  <a:srgbClr val="000000"/>
                </a:solidFill>
                <a:effectLst>
                  <a:outerShdw blurRad="38100" dist="38100" dir="2700000" algn="tl">
                    <a:srgbClr val="000000">
                      <a:alpha val="43137"/>
                    </a:srgbClr>
                  </a:outerShdw>
                </a:effectLst>
              </a:rPr>
              <a:t>.</a:t>
            </a:r>
            <a:endParaRPr lang="fr-FR" i="1" dirty="0">
              <a:solidFill>
                <a:srgbClr val="000000"/>
              </a:solidFill>
              <a:effectLst>
                <a:outerShdw blurRad="38100" dist="38100" dir="2700000" algn="tl">
                  <a:srgbClr val="000000">
                    <a:alpha val="43137"/>
                  </a:srgbClr>
                </a:outerShdw>
              </a:effectLst>
            </a:endParaRPr>
          </a:p>
          <a:p>
            <a:pPr marL="685800" lvl="1">
              <a:buFont typeface="Arial" charset="0"/>
              <a:buChar char="•"/>
            </a:pPr>
            <a:r>
              <a:rPr lang="fr-FR" i="1" dirty="0">
                <a:solidFill>
                  <a:srgbClr val="000000"/>
                </a:solidFill>
                <a:effectLst>
                  <a:outerShdw blurRad="38100" dist="38100" dir="2700000" algn="tl">
                    <a:srgbClr val="000000">
                      <a:alpha val="43137"/>
                    </a:srgbClr>
                  </a:outerShdw>
                </a:effectLst>
              </a:rPr>
              <a:t>Message</a:t>
            </a:r>
            <a:r>
              <a:rPr lang="fr-FR" dirty="0">
                <a:solidFill>
                  <a:srgbClr val="000000"/>
                </a:solidFill>
                <a:effectLst>
                  <a:outerShdw blurRad="38100" dist="38100" dir="2700000" algn="tl">
                    <a:srgbClr val="000000">
                      <a:alpha val="43137"/>
                    </a:srgbClr>
                  </a:outerShdw>
                </a:effectLst>
              </a:rPr>
              <a:t>: Le moteur de jeu envoie un message dans une file (FIFO) de messages pour notifier de l’événement. Cette file sera lue par l’utilisateur du moteur et chaque message traité </a:t>
            </a:r>
            <a:r>
              <a:rPr lang="fr-FR" dirty="0" smtClean="0">
                <a:solidFill>
                  <a:srgbClr val="000000"/>
                </a:solidFill>
                <a:effectLst>
                  <a:outerShdw blurRad="38100" dist="38100" dir="2700000" algn="tl">
                    <a:srgbClr val="000000">
                      <a:alpha val="43137"/>
                    </a:srgbClr>
                  </a:outerShdw>
                </a:effectLst>
              </a:rPr>
              <a:t>séquentiellement.</a:t>
            </a:r>
            <a:endParaRPr lang="fr-FR" dirty="0">
              <a:solidFill>
                <a:srgbClr val="000000"/>
              </a:solidFill>
              <a:effectLst>
                <a:outerShdw blurRad="38100" dist="38100" dir="2700000" algn="tl">
                  <a:srgbClr val="000000">
                    <a:alpha val="43137"/>
                  </a:srgbClr>
                </a:outerShdw>
              </a:effectLst>
            </a:endParaRPr>
          </a:p>
        </p:txBody>
      </p:sp>
      <p:sp>
        <p:nvSpPr>
          <p:cNvPr id="4" name="Espace réservé du pied de page 3"/>
          <p:cNvSpPr>
            <a:spLocks noGrp="1"/>
          </p:cNvSpPr>
          <p:nvPr>
            <p:ph type="ftr" sz="quarter" idx="3"/>
          </p:nvPr>
        </p:nvSpPr>
        <p:spPr/>
        <p:txBody>
          <a:bodyPr/>
          <a:lstStyle/>
          <a:p>
            <a:r>
              <a:rPr lang="fr-FR" smtClean="0"/>
              <a:t>Rémi Ronfard –remi.ronfard@inria.fr – GMIN317 – </a:t>
            </a:r>
            <a:r>
              <a:rPr lang="fr-FR" b="1" smtClean="0"/>
              <a:t>INTRODUCTION</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18</a:t>
            </a:fld>
            <a:endParaRPr lang="fr-FR" dirty="0"/>
          </a:p>
        </p:txBody>
      </p:sp>
      <p:sp>
        <p:nvSpPr>
          <p:cNvPr id="6" name="Espace réservé de la date 5"/>
          <p:cNvSpPr>
            <a:spLocks noGrp="1"/>
          </p:cNvSpPr>
          <p:nvPr>
            <p:ph type="dt" sz="half" idx="2"/>
          </p:nvPr>
        </p:nvSpPr>
        <p:spPr/>
        <p:txBody>
          <a:bodyPr/>
          <a:lstStyle/>
          <a:p>
            <a:fld id="{213233DE-E2B7-914A-A9A2-B94007DE19EE}" type="datetime1">
              <a:rPr lang="fr-FR" smtClean="0"/>
              <a:t>05/09/15</a:t>
            </a:fld>
            <a:endParaRPr lang="fr-FR" dirty="0"/>
          </a:p>
        </p:txBody>
      </p:sp>
    </p:spTree>
    <p:extLst>
      <p:ext uri="{BB962C8B-B14F-4D97-AF65-F5344CB8AC3E}">
        <p14:creationId xmlns:p14="http://schemas.microsoft.com/office/powerpoint/2010/main" val="21493315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Gestion mémoire</a:t>
            </a:r>
            <a:endParaRPr lang="fr-FR" dirty="0"/>
          </a:p>
        </p:txBody>
      </p:sp>
      <p:sp>
        <p:nvSpPr>
          <p:cNvPr id="3" name="Espace réservé du contenu 2"/>
          <p:cNvSpPr>
            <a:spLocks noGrp="1"/>
          </p:cNvSpPr>
          <p:nvPr>
            <p:ph idx="1"/>
          </p:nvPr>
        </p:nvSpPr>
        <p:spPr/>
        <p:txBody>
          <a:bodyPr>
            <a:noAutofit/>
          </a:bodyPr>
          <a:lstStyle/>
          <a:p>
            <a:r>
              <a:rPr lang="fr-FR" sz="2000" dirty="0">
                <a:solidFill>
                  <a:srgbClr val="000000"/>
                </a:solidFill>
                <a:effectLst>
                  <a:outerShdw blurRad="38100" dist="38100" dir="2700000" algn="tl">
                    <a:srgbClr val="000000">
                      <a:alpha val="43137"/>
                    </a:srgbClr>
                  </a:outerShdw>
                </a:effectLst>
              </a:rPr>
              <a:t>La gestion correcte de la mémoire est un élément clef lors de l'écriture d'un moteur de jeu. Il faut pouvoir répondre aux problématiques suivantes:</a:t>
            </a:r>
          </a:p>
          <a:p>
            <a:pPr marL="685800" lvl="1">
              <a:buFont typeface="Arial" pitchFamily="34" charset="0"/>
              <a:buChar char="•"/>
            </a:pPr>
            <a:r>
              <a:rPr lang="fr-FR" sz="1600" dirty="0">
                <a:solidFill>
                  <a:srgbClr val="000000"/>
                </a:solidFill>
                <a:effectLst>
                  <a:outerShdw blurRad="38100" dist="38100" dir="2700000" algn="tl">
                    <a:srgbClr val="000000">
                      <a:alpha val="43137"/>
                    </a:srgbClr>
                  </a:outerShdw>
                </a:effectLst>
              </a:rPr>
              <a:t>Contrôler précisément la quantité mémoire utilisée</a:t>
            </a:r>
          </a:p>
          <a:p>
            <a:pPr marL="685800" lvl="1">
              <a:buFont typeface="Arial" pitchFamily="34" charset="0"/>
              <a:buChar char="•"/>
            </a:pPr>
            <a:r>
              <a:rPr lang="fr-FR" sz="1600" dirty="0">
                <a:solidFill>
                  <a:srgbClr val="000000"/>
                </a:solidFill>
                <a:effectLst>
                  <a:outerShdw blurRad="38100" dist="38100" dir="2700000" algn="tl">
                    <a:srgbClr val="000000">
                      <a:alpha val="43137"/>
                    </a:srgbClr>
                  </a:outerShdw>
                </a:effectLst>
              </a:rPr>
              <a:t>Eviter la </a:t>
            </a:r>
            <a:r>
              <a:rPr lang="fr-FR" sz="1600" dirty="0" smtClean="0">
                <a:solidFill>
                  <a:srgbClr val="000000"/>
                </a:solidFill>
                <a:effectLst>
                  <a:outerShdw blurRad="38100" dist="38100" dir="2700000" algn="tl">
                    <a:srgbClr val="000000">
                      <a:alpha val="43137"/>
                    </a:srgbClr>
                  </a:outerShdw>
                </a:effectLst>
              </a:rPr>
              <a:t>fragmentation</a:t>
            </a:r>
          </a:p>
          <a:p>
            <a:pPr marL="285750">
              <a:buFont typeface="Arial" pitchFamily="34" charset="0"/>
              <a:buChar char="•"/>
            </a:pPr>
            <a:r>
              <a:rPr lang="fr-FR" sz="2000" dirty="0" smtClean="0">
                <a:solidFill>
                  <a:srgbClr val="000000"/>
                </a:solidFill>
                <a:effectLst>
                  <a:outerShdw blurRad="38100" dist="38100" dir="2700000" algn="tl">
                    <a:srgbClr val="000000">
                      <a:alpha val="43137"/>
                    </a:srgbClr>
                  </a:outerShdw>
                </a:effectLst>
              </a:rPr>
              <a:t>Les </a:t>
            </a:r>
            <a:r>
              <a:rPr lang="fr-FR" sz="2000" dirty="0">
                <a:solidFill>
                  <a:srgbClr val="000000"/>
                </a:solidFill>
                <a:effectLst>
                  <a:outerShdw blurRad="38100" dist="38100" dir="2700000" algn="tl">
                    <a:srgbClr val="000000">
                      <a:alpha val="43137"/>
                    </a:srgbClr>
                  </a:outerShdw>
                </a:effectLst>
              </a:rPr>
              <a:t>stratégies suivantes sont donc couramment mises en place:</a:t>
            </a:r>
          </a:p>
          <a:p>
            <a:pPr marL="685800" lvl="1">
              <a:buFont typeface="Arial" pitchFamily="34" charset="0"/>
              <a:buChar char="•"/>
            </a:pPr>
            <a:r>
              <a:rPr lang="fr-FR" sz="1600" dirty="0">
                <a:solidFill>
                  <a:srgbClr val="000000"/>
                </a:solidFill>
                <a:effectLst>
                  <a:outerShdw blurRad="38100" dist="38100" dir="2700000" algn="tl">
                    <a:srgbClr val="000000">
                      <a:alpha val="43137"/>
                    </a:srgbClr>
                  </a:outerShdw>
                </a:effectLst>
              </a:rPr>
              <a:t>Allocations de pools mémoire de tailles maîtrisées pour la réalisation de divers traitements (ex: génération de polygones à la volée) ou le stockage d'objets (ex: particules), et allocation des données directement à l'intérieur de ces </a:t>
            </a:r>
            <a:r>
              <a:rPr lang="fr-FR" sz="1600" dirty="0" smtClean="0">
                <a:solidFill>
                  <a:srgbClr val="000000"/>
                </a:solidFill>
                <a:effectLst>
                  <a:outerShdw blurRad="38100" dist="38100" dir="2700000" algn="tl">
                    <a:srgbClr val="000000">
                      <a:alpha val="43137"/>
                    </a:srgbClr>
                  </a:outerShdw>
                </a:effectLst>
              </a:rPr>
              <a:t>pools	</a:t>
            </a:r>
            <a:endParaRPr lang="fr-FR" sz="1600" dirty="0">
              <a:solidFill>
                <a:srgbClr val="000000"/>
              </a:solidFill>
              <a:effectLst>
                <a:outerShdw blurRad="38100" dist="38100" dir="2700000" algn="tl">
                  <a:srgbClr val="000000">
                    <a:alpha val="43137"/>
                  </a:srgbClr>
                </a:outerShdw>
              </a:effectLst>
            </a:endParaRPr>
          </a:p>
          <a:p>
            <a:pPr marL="685800" lvl="1">
              <a:buFont typeface="Arial" pitchFamily="34" charset="0"/>
              <a:buChar char="•"/>
            </a:pPr>
            <a:r>
              <a:rPr lang="fr-FR" sz="1600" dirty="0">
                <a:solidFill>
                  <a:srgbClr val="000000"/>
                </a:solidFill>
                <a:effectLst>
                  <a:outerShdw blurRad="38100" dist="38100" dir="2700000" algn="tl">
                    <a:srgbClr val="000000">
                      <a:alpha val="43137"/>
                    </a:srgbClr>
                  </a:outerShdw>
                </a:effectLst>
              </a:rPr>
              <a:t>Mise en place d'un système de gestion mémoire personnalisé qui permette de limiter la fragmentation et accélère les allocations/libérations. Le système peut également s’adapter au types de mémoire présents sur la plateforme cible (mémoires dédiées).</a:t>
            </a:r>
          </a:p>
          <a:p>
            <a:pPr marL="685800" lvl="1">
              <a:buFont typeface="Arial" pitchFamily="34" charset="0"/>
              <a:buChar char="•"/>
            </a:pPr>
            <a:r>
              <a:rPr lang="fr-FR" sz="1600" dirty="0">
                <a:solidFill>
                  <a:srgbClr val="000000"/>
                </a:solidFill>
                <a:effectLst>
                  <a:outerShdw blurRad="38100" dist="38100" dir="2700000" algn="tl">
                    <a:srgbClr val="000000">
                      <a:alpha val="43137"/>
                    </a:srgbClr>
                  </a:outerShdw>
                </a:effectLst>
              </a:rPr>
              <a:t>Insertion d’informations de </a:t>
            </a:r>
            <a:r>
              <a:rPr lang="fr-FR" sz="1600" dirty="0" err="1" smtClean="0">
                <a:solidFill>
                  <a:srgbClr val="000000"/>
                </a:solidFill>
                <a:effectLst>
                  <a:outerShdw blurRad="38100" dist="38100" dir="2700000" algn="tl">
                    <a:srgbClr val="000000">
                      <a:alpha val="43137"/>
                    </a:srgbClr>
                  </a:outerShdw>
                </a:effectLst>
              </a:rPr>
              <a:t>débuggage</a:t>
            </a:r>
            <a:endParaRPr lang="fr-FR" sz="2000" dirty="0">
              <a:solidFill>
                <a:srgbClr val="000000"/>
              </a:solidFill>
              <a:effectLst>
                <a:outerShdw blurRad="38100" dist="38100" dir="2700000" algn="tl">
                  <a:srgbClr val="000000">
                    <a:alpha val="43137"/>
                  </a:srgbClr>
                </a:outerShdw>
              </a:effectLst>
            </a:endParaRPr>
          </a:p>
          <a:p>
            <a:r>
              <a:rPr lang="fr-FR" sz="1800" b="1" u="sng" dirty="0">
                <a:solidFill>
                  <a:srgbClr val="000000"/>
                </a:solidFill>
                <a:effectLst>
                  <a:outerShdw blurRad="38100" dist="38100" dir="2700000" algn="tl">
                    <a:srgbClr val="000000">
                      <a:alpha val="43137"/>
                    </a:srgbClr>
                  </a:outerShdw>
                </a:effectLst>
              </a:rPr>
              <a:t>NB:</a:t>
            </a:r>
            <a:r>
              <a:rPr lang="fr-FR" sz="1800" b="1" i="1" dirty="0">
                <a:solidFill>
                  <a:srgbClr val="000000"/>
                </a:solidFill>
                <a:effectLst>
                  <a:outerShdw blurRad="38100" dist="38100" dir="2700000" algn="tl">
                    <a:srgbClr val="000000">
                      <a:alpha val="43137"/>
                    </a:srgbClr>
                  </a:outerShdw>
                </a:effectLst>
              </a:rPr>
              <a:t> </a:t>
            </a:r>
            <a:r>
              <a:rPr lang="fr-FR" sz="1800" i="1" dirty="0">
                <a:solidFill>
                  <a:srgbClr val="000000"/>
                </a:solidFill>
                <a:effectLst>
                  <a:outerShdw blurRad="38100" dist="38100" dir="2700000" algn="tl">
                    <a:srgbClr val="000000">
                      <a:alpha val="43137"/>
                    </a:srgbClr>
                  </a:outerShdw>
                </a:effectLst>
              </a:rPr>
              <a:t>Les réglages des quantités mémoire attribuées pour chaque tâche sont extrêmement dépendants du jeu (rendu, effets spéciaux, …). Il faut donc pouvoir configurer facilement la balance des différents pools mémoire (i.e. ils ne doivent pas être fixés par le moteur)</a:t>
            </a:r>
            <a:r>
              <a:rPr lang="fr-FR" sz="1800" i="1" dirty="0" smtClean="0">
                <a:solidFill>
                  <a:srgbClr val="000000"/>
                </a:solidFill>
                <a:effectLst>
                  <a:outerShdw blurRad="38100" dist="38100" dir="2700000" algn="tl">
                    <a:srgbClr val="000000">
                      <a:alpha val="43137"/>
                    </a:srgbClr>
                  </a:outerShdw>
                </a:effectLst>
              </a:rPr>
              <a:t>.</a:t>
            </a:r>
            <a:endParaRPr lang="fr-FR" sz="1800" i="1" dirty="0">
              <a:solidFill>
                <a:srgbClr val="000000"/>
              </a:solidFill>
              <a:effectLst>
                <a:outerShdw blurRad="38100" dist="38100" dir="2700000" algn="tl">
                  <a:srgbClr val="000000">
                    <a:alpha val="43137"/>
                  </a:srgbClr>
                </a:outerShdw>
              </a:effectLst>
            </a:endParaRPr>
          </a:p>
        </p:txBody>
      </p:sp>
      <p:sp>
        <p:nvSpPr>
          <p:cNvPr id="4" name="Espace réservé du pied de page 3"/>
          <p:cNvSpPr>
            <a:spLocks noGrp="1"/>
          </p:cNvSpPr>
          <p:nvPr>
            <p:ph type="ftr" sz="quarter" idx="3"/>
          </p:nvPr>
        </p:nvSpPr>
        <p:spPr/>
        <p:txBody>
          <a:bodyPr/>
          <a:lstStyle/>
          <a:p>
            <a:r>
              <a:rPr lang="fr-FR" smtClean="0"/>
              <a:t>Rémi Ronfard –remi.ronfard@inria.fr – GMIN317 – </a:t>
            </a:r>
            <a:r>
              <a:rPr lang="fr-FR" b="1" smtClean="0"/>
              <a:t>INTRODUCTION</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19</a:t>
            </a:fld>
            <a:endParaRPr lang="fr-FR" dirty="0"/>
          </a:p>
        </p:txBody>
      </p:sp>
      <p:sp>
        <p:nvSpPr>
          <p:cNvPr id="6" name="Espace réservé de la date 5"/>
          <p:cNvSpPr>
            <a:spLocks noGrp="1"/>
          </p:cNvSpPr>
          <p:nvPr>
            <p:ph type="dt" sz="half" idx="2"/>
          </p:nvPr>
        </p:nvSpPr>
        <p:spPr/>
        <p:txBody>
          <a:bodyPr/>
          <a:lstStyle/>
          <a:p>
            <a:fld id="{213233DE-E2B7-914A-A9A2-B94007DE19EE}" type="datetime1">
              <a:rPr lang="fr-FR" smtClean="0"/>
              <a:t>05/09/15</a:t>
            </a:fld>
            <a:endParaRPr lang="fr-FR" dirty="0"/>
          </a:p>
        </p:txBody>
      </p:sp>
    </p:spTree>
    <p:extLst>
      <p:ext uri="{BB962C8B-B14F-4D97-AF65-F5344CB8AC3E}">
        <p14:creationId xmlns:p14="http://schemas.microsoft.com/office/powerpoint/2010/main" val="10930901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a:xfrm>
            <a:off x="1247484" y="1096412"/>
            <a:ext cx="6237419" cy="5029751"/>
          </a:xfrm>
        </p:spPr>
        <p:txBody>
          <a:bodyPr anchor="ctr"/>
          <a:lstStyle/>
          <a:p>
            <a:pPr marL="0" indent="0" algn="just">
              <a:buNone/>
            </a:pPr>
            <a:r>
              <a:rPr lang="fr-FR" sz="2000" dirty="0" smtClean="0"/>
              <a:t>Ce cours est largement inspiré des cours </a:t>
            </a:r>
            <a:r>
              <a:rPr lang="fr-FR" sz="2000" dirty="0" smtClean="0"/>
              <a:t>précédents de </a:t>
            </a:r>
            <a:r>
              <a:rPr lang="fr-FR" sz="2000" b="1" i="1" dirty="0" smtClean="0"/>
              <a:t>Marc </a:t>
            </a:r>
            <a:r>
              <a:rPr lang="fr-FR" sz="2000" b="1" i="1" dirty="0" err="1" smtClean="0"/>
              <a:t>Moulis</a:t>
            </a:r>
            <a:r>
              <a:rPr lang="fr-FR" sz="2000" b="1" i="1" dirty="0" smtClean="0"/>
              <a:t> et Benoit </a:t>
            </a:r>
            <a:r>
              <a:rPr lang="fr-FR" sz="2000" b="1" i="1" dirty="0" smtClean="0"/>
              <a:t>Lange</a:t>
            </a:r>
            <a:r>
              <a:rPr lang="fr-FR" sz="2000" dirty="0" smtClean="0"/>
              <a:t>.</a:t>
            </a:r>
            <a:endParaRPr lang="fr-FR" sz="2000" dirty="0" smtClean="0"/>
          </a:p>
          <a:p>
            <a:pPr marL="0" indent="0" algn="just">
              <a:buNone/>
            </a:pPr>
            <a:endParaRPr lang="fr-FR" sz="2000" dirty="0" smtClean="0"/>
          </a:p>
          <a:p>
            <a:pPr marL="0" indent="0" algn="just">
              <a:buNone/>
            </a:pPr>
            <a:r>
              <a:rPr lang="fr-FR" sz="2000" dirty="0" smtClean="0"/>
              <a:t>Le </a:t>
            </a:r>
            <a:r>
              <a:rPr lang="fr-FR" sz="2000" dirty="0"/>
              <a:t>but de cette présentation est de fournir une vue globale </a:t>
            </a:r>
            <a:r>
              <a:rPr lang="fr-FR" sz="2000" dirty="0" smtClean="0"/>
              <a:t>du </a:t>
            </a:r>
            <a:r>
              <a:rPr lang="fr-FR" sz="2000" dirty="0" err="1" smtClean="0"/>
              <a:t>workflow</a:t>
            </a:r>
            <a:r>
              <a:rPr lang="fr-FR" sz="2000" dirty="0" smtClean="0"/>
              <a:t> de création d’un jeu vidéo et de la structure d’un moteur de jeu, puis de décrire les composants</a:t>
            </a:r>
            <a:r>
              <a:rPr lang="fr-FR" sz="2000" dirty="0"/>
              <a:t> </a:t>
            </a:r>
            <a:r>
              <a:rPr lang="fr-FR" sz="2000" dirty="0" smtClean="0"/>
              <a:t>nécessaires à la programmation d’un moteur de jeu et leurs problématiques.</a:t>
            </a:r>
            <a:endParaRPr lang="fr-FR" sz="2000" dirty="0"/>
          </a:p>
          <a:p>
            <a:pPr marL="0" indent="0" algn="just">
              <a:buNone/>
            </a:pPr>
            <a:endParaRPr lang="fr-FR" dirty="0"/>
          </a:p>
        </p:txBody>
      </p:sp>
      <p:sp>
        <p:nvSpPr>
          <p:cNvPr id="4" name="Espace réservé du pied de page 3"/>
          <p:cNvSpPr>
            <a:spLocks noGrp="1"/>
          </p:cNvSpPr>
          <p:nvPr>
            <p:ph type="ftr" sz="quarter" idx="3"/>
          </p:nvPr>
        </p:nvSpPr>
        <p:spPr/>
        <p:txBody>
          <a:bodyPr/>
          <a:lstStyle/>
          <a:p>
            <a:r>
              <a:rPr lang="fr-FR" dirty="0" smtClean="0"/>
              <a:t>Rémi Ronfard – INRIA – LJK</a:t>
            </a:r>
            <a:endParaRPr lang="fr-FR"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2</a:t>
            </a:fld>
            <a:endParaRPr lang="fr-FR" dirty="0"/>
          </a:p>
        </p:txBody>
      </p:sp>
      <p:sp>
        <p:nvSpPr>
          <p:cNvPr id="6" name="Espace réservé de la date 5"/>
          <p:cNvSpPr>
            <a:spLocks noGrp="1"/>
          </p:cNvSpPr>
          <p:nvPr>
            <p:ph type="dt" sz="half" idx="2"/>
          </p:nvPr>
        </p:nvSpPr>
        <p:spPr/>
        <p:txBody>
          <a:bodyPr/>
          <a:lstStyle/>
          <a:p>
            <a:fld id="{19038BA7-713C-2544-8829-1AE6272C1240}" type="datetime1">
              <a:rPr lang="fr-FR" smtClean="0"/>
              <a:t>05/09/15</a:t>
            </a:fld>
            <a:endParaRPr lang="fr-FR" dirty="0"/>
          </a:p>
        </p:txBody>
      </p:sp>
    </p:spTree>
    <p:extLst>
      <p:ext uri="{BB962C8B-B14F-4D97-AF65-F5344CB8AC3E}">
        <p14:creationId xmlns:p14="http://schemas.microsoft.com/office/powerpoint/2010/main" val="3003992894"/>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Game </a:t>
            </a:r>
            <a:r>
              <a:rPr lang="fr-FR" dirty="0" err="1" smtClean="0"/>
              <a:t>loop</a:t>
            </a:r>
            <a:endParaRPr lang="fr-FR" dirty="0"/>
          </a:p>
        </p:txBody>
      </p:sp>
      <p:sp>
        <p:nvSpPr>
          <p:cNvPr id="3" name="Espace réservé du contenu 2"/>
          <p:cNvSpPr>
            <a:spLocks noGrp="1"/>
          </p:cNvSpPr>
          <p:nvPr>
            <p:ph idx="1"/>
          </p:nvPr>
        </p:nvSpPr>
        <p:spPr/>
        <p:txBody>
          <a:bodyPr>
            <a:normAutofit fontScale="70000" lnSpcReduction="20000"/>
          </a:bodyPr>
          <a:lstStyle/>
          <a:p>
            <a:r>
              <a:rPr lang="fr-FR" dirty="0">
                <a:solidFill>
                  <a:srgbClr val="000000"/>
                </a:solidFill>
                <a:effectLst>
                  <a:outerShdw blurRad="38100" dist="38100" dir="2700000" algn="tl">
                    <a:srgbClr val="000000">
                      <a:alpha val="43137"/>
                    </a:srgbClr>
                  </a:outerShdw>
                </a:effectLst>
              </a:rPr>
              <a:t>Le cœur d'un moteur de jeu est la </a:t>
            </a:r>
            <a:r>
              <a:rPr lang="fr-FR" dirty="0" err="1">
                <a:solidFill>
                  <a:srgbClr val="000000"/>
                </a:solidFill>
                <a:effectLst>
                  <a:outerShdw blurRad="38100" dist="38100" dir="2700000" algn="tl">
                    <a:srgbClr val="000000">
                      <a:alpha val="43137"/>
                    </a:srgbClr>
                  </a:outerShdw>
                </a:effectLst>
              </a:rPr>
              <a:t>game</a:t>
            </a:r>
            <a:r>
              <a:rPr lang="fr-FR" dirty="0">
                <a:solidFill>
                  <a:srgbClr val="000000"/>
                </a:solidFill>
                <a:effectLst>
                  <a:outerShdw blurRad="38100" dist="38100" dir="2700000" algn="tl">
                    <a:srgbClr val="000000">
                      <a:alpha val="43137"/>
                    </a:srgbClr>
                  </a:outerShdw>
                </a:effectLst>
              </a:rPr>
              <a:t> </a:t>
            </a:r>
            <a:r>
              <a:rPr lang="fr-FR" dirty="0" err="1">
                <a:solidFill>
                  <a:srgbClr val="000000"/>
                </a:solidFill>
                <a:effectLst>
                  <a:outerShdw blurRad="38100" dist="38100" dir="2700000" algn="tl">
                    <a:srgbClr val="000000">
                      <a:alpha val="43137"/>
                    </a:srgbClr>
                  </a:outerShdw>
                </a:effectLst>
              </a:rPr>
              <a:t>loop</a:t>
            </a:r>
            <a:r>
              <a:rPr lang="fr-FR" dirty="0">
                <a:solidFill>
                  <a:srgbClr val="000000"/>
                </a:solidFill>
                <a:effectLst>
                  <a:outerShdw blurRad="38100" dist="38100" dir="2700000" algn="tl">
                    <a:srgbClr val="000000">
                      <a:alpha val="43137"/>
                    </a:srgbClr>
                  </a:outerShdw>
                </a:effectLst>
              </a:rPr>
              <a:t>. C'est la boucle principale (active) qui va se charger d'appeler l'intégralité des traitements. Une version haut-niveau a la forme </a:t>
            </a:r>
            <a:r>
              <a:rPr lang="fr-FR" dirty="0" smtClean="0">
                <a:solidFill>
                  <a:srgbClr val="000000"/>
                </a:solidFill>
                <a:effectLst>
                  <a:outerShdw blurRad="38100" dist="38100" dir="2700000" algn="tl">
                    <a:srgbClr val="000000">
                      <a:alpha val="43137"/>
                    </a:srgbClr>
                  </a:outerShdw>
                </a:effectLst>
              </a:rPr>
              <a:t>suivante:</a:t>
            </a:r>
          </a:p>
          <a:p>
            <a:r>
              <a:rPr lang="fr-FR" dirty="0" smtClean="0">
                <a:solidFill>
                  <a:srgbClr val="000000"/>
                </a:solidFill>
                <a:effectLst>
                  <a:outerShdw blurRad="38100" dist="38100" dir="2700000" algn="tl">
                    <a:srgbClr val="000000">
                      <a:alpha val="43137"/>
                    </a:srgbClr>
                  </a:outerShdw>
                </a:effectLst>
              </a:rPr>
              <a:t>Initialisations</a:t>
            </a:r>
            <a:endParaRPr lang="fr-FR" dirty="0">
              <a:solidFill>
                <a:srgbClr val="000000"/>
              </a:solidFill>
              <a:effectLst>
                <a:outerShdw blurRad="38100" dist="38100" dir="2700000" algn="tl">
                  <a:srgbClr val="000000">
                    <a:alpha val="43137"/>
                  </a:srgbClr>
                </a:outerShdw>
              </a:effectLst>
            </a:endParaRPr>
          </a:p>
          <a:p>
            <a:r>
              <a:rPr lang="fr-FR" dirty="0">
                <a:solidFill>
                  <a:srgbClr val="000000"/>
                </a:solidFill>
                <a:effectLst>
                  <a:outerShdw blurRad="38100" dist="38100" dir="2700000" algn="tl">
                    <a:srgbClr val="000000">
                      <a:alpha val="43137"/>
                    </a:srgbClr>
                  </a:outerShdw>
                </a:effectLst>
              </a:rPr>
              <a:t>		</a:t>
            </a:r>
            <a:r>
              <a:rPr lang="fr-FR" dirty="0" err="1">
                <a:solidFill>
                  <a:srgbClr val="000000"/>
                </a:solidFill>
                <a:effectLst>
                  <a:outerShdw blurRad="38100" dist="38100" dir="2700000" algn="tl">
                    <a:srgbClr val="000000">
                      <a:alpha val="43137"/>
                    </a:srgbClr>
                  </a:outerShdw>
                </a:effectLst>
              </a:rPr>
              <a:t>while</a:t>
            </a:r>
            <a:r>
              <a:rPr lang="fr-FR" dirty="0">
                <a:solidFill>
                  <a:srgbClr val="000000"/>
                </a:solidFill>
                <a:effectLst>
                  <a:outerShdw blurRad="38100" dist="38100" dir="2700000" algn="tl">
                    <a:srgbClr val="000000">
                      <a:alpha val="43137"/>
                    </a:srgbClr>
                  </a:outerShdw>
                </a:effectLst>
              </a:rPr>
              <a:t> (</a:t>
            </a:r>
            <a:r>
              <a:rPr lang="fr-FR" dirty="0" err="1">
                <a:solidFill>
                  <a:srgbClr val="000000"/>
                </a:solidFill>
                <a:effectLst>
                  <a:outerShdw blurRad="38100" dist="38100" dir="2700000" algn="tl">
                    <a:srgbClr val="000000">
                      <a:alpha val="43137"/>
                    </a:srgbClr>
                  </a:outerShdw>
                </a:effectLst>
              </a:rPr>
              <a:t>Run</a:t>
            </a:r>
            <a:r>
              <a:rPr lang="fr-FR" dirty="0">
                <a:solidFill>
                  <a:srgbClr val="000000"/>
                </a:solidFill>
                <a:effectLst>
                  <a:outerShdw blurRad="38100" dist="38100" dir="2700000" algn="tl">
                    <a:srgbClr val="000000">
                      <a:alpha val="43137"/>
                    </a:srgbClr>
                  </a:outerShdw>
                </a:effectLst>
              </a:rPr>
              <a:t>)</a:t>
            </a:r>
          </a:p>
          <a:p>
            <a:r>
              <a:rPr lang="fr-FR" dirty="0">
                <a:solidFill>
                  <a:srgbClr val="000000"/>
                </a:solidFill>
                <a:effectLst>
                  <a:outerShdw blurRad="38100" dist="38100" dir="2700000" algn="tl">
                    <a:srgbClr val="000000">
                      <a:alpha val="43137"/>
                    </a:srgbClr>
                  </a:outerShdw>
                </a:effectLst>
              </a:rPr>
              <a:t>		{</a:t>
            </a:r>
          </a:p>
          <a:p>
            <a:r>
              <a:rPr lang="fr-FR" dirty="0">
                <a:solidFill>
                  <a:srgbClr val="000000"/>
                </a:solidFill>
                <a:effectLst>
                  <a:outerShdw blurRad="38100" dist="38100" dir="2700000" algn="tl">
                    <a:srgbClr val="000000">
                      <a:alpha val="43137"/>
                    </a:srgbClr>
                  </a:outerShdw>
                </a:effectLst>
              </a:rPr>
              <a:t>			Rendu de la scène</a:t>
            </a:r>
          </a:p>
          <a:p>
            <a:r>
              <a:rPr lang="fr-FR" dirty="0">
                <a:solidFill>
                  <a:srgbClr val="000000"/>
                </a:solidFill>
                <a:effectLst>
                  <a:outerShdw blurRad="38100" dist="38100" dir="2700000" algn="tl">
                    <a:srgbClr val="000000">
                      <a:alpha val="43137"/>
                    </a:srgbClr>
                  </a:outerShdw>
                </a:effectLst>
              </a:rPr>
              <a:t>			Gestion des évènements système</a:t>
            </a:r>
          </a:p>
          <a:p>
            <a:r>
              <a:rPr lang="fr-FR" dirty="0">
                <a:solidFill>
                  <a:srgbClr val="000000"/>
                </a:solidFill>
                <a:effectLst>
                  <a:outerShdw blurRad="38100" dist="38100" dir="2700000" algn="tl">
                    <a:srgbClr val="000000">
                      <a:alpha val="43137"/>
                    </a:srgbClr>
                  </a:outerShdw>
                </a:effectLst>
              </a:rPr>
              <a:t>			Lecture des contrôleurs</a:t>
            </a:r>
          </a:p>
          <a:p>
            <a:r>
              <a:rPr lang="fr-FR" dirty="0">
                <a:solidFill>
                  <a:srgbClr val="000000"/>
                </a:solidFill>
                <a:effectLst>
                  <a:outerShdw blurRad="38100" dist="38100" dir="2700000" algn="tl">
                    <a:srgbClr val="000000">
                      <a:alpha val="43137"/>
                    </a:srgbClr>
                  </a:outerShdw>
                </a:effectLst>
              </a:rPr>
              <a:t>			Mise à jour de la scène</a:t>
            </a:r>
          </a:p>
          <a:p>
            <a:r>
              <a:rPr lang="fr-FR" dirty="0">
                <a:solidFill>
                  <a:srgbClr val="000000"/>
                </a:solidFill>
                <a:effectLst>
                  <a:outerShdw blurRad="38100" dist="38100" dir="2700000" algn="tl">
                    <a:srgbClr val="000000">
                      <a:alpha val="43137"/>
                    </a:srgbClr>
                  </a:outerShdw>
                </a:effectLst>
              </a:rPr>
              <a:t>			Affichage du rendu</a:t>
            </a:r>
          </a:p>
          <a:p>
            <a:r>
              <a:rPr lang="fr-FR" dirty="0">
                <a:solidFill>
                  <a:srgbClr val="000000"/>
                </a:solidFill>
                <a:effectLst>
                  <a:outerShdw blurRad="38100" dist="38100" dir="2700000" algn="tl">
                    <a:srgbClr val="000000">
                      <a:alpha val="43137"/>
                    </a:srgbClr>
                  </a:outerShdw>
                </a:effectLst>
              </a:rPr>
              <a:t>		}</a:t>
            </a:r>
          </a:p>
          <a:p>
            <a:r>
              <a:rPr lang="fr-FR" dirty="0">
                <a:solidFill>
                  <a:srgbClr val="000000"/>
                </a:solidFill>
                <a:effectLst>
                  <a:outerShdw blurRad="38100" dist="38100" dir="2700000" algn="tl">
                    <a:srgbClr val="000000">
                      <a:alpha val="43137"/>
                    </a:srgbClr>
                  </a:outerShdw>
                </a:effectLst>
              </a:rPr>
              <a:t>		Libérations</a:t>
            </a:r>
          </a:p>
          <a:p>
            <a:r>
              <a:rPr lang="fr-FR" dirty="0">
                <a:solidFill>
                  <a:srgbClr val="000000"/>
                </a:solidFill>
                <a:effectLst>
                  <a:outerShdw blurRad="38100" dist="38100" dir="2700000" algn="tl">
                    <a:srgbClr val="000000">
                      <a:alpha val="43137"/>
                    </a:srgbClr>
                  </a:outerShdw>
                </a:effectLst>
              </a:rPr>
              <a:t>		Sortie</a:t>
            </a:r>
          </a:p>
          <a:p>
            <a:endParaRPr lang="fr-FR" dirty="0">
              <a:solidFill>
                <a:srgbClr val="000000"/>
              </a:solidFill>
            </a:endParaRPr>
          </a:p>
        </p:txBody>
      </p:sp>
      <p:sp>
        <p:nvSpPr>
          <p:cNvPr id="4" name="Espace réservé du pied de page 3"/>
          <p:cNvSpPr>
            <a:spLocks noGrp="1"/>
          </p:cNvSpPr>
          <p:nvPr>
            <p:ph type="ftr" sz="quarter" idx="3"/>
          </p:nvPr>
        </p:nvSpPr>
        <p:spPr/>
        <p:txBody>
          <a:bodyPr/>
          <a:lstStyle/>
          <a:p>
            <a:r>
              <a:rPr lang="fr-FR" smtClean="0"/>
              <a:t>Rémi Ronfard –remi.ronfard@inria.fr – GMIN317 – </a:t>
            </a:r>
            <a:r>
              <a:rPr lang="fr-FR" b="1" smtClean="0"/>
              <a:t>INTRODUCTION</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20</a:t>
            </a:fld>
            <a:endParaRPr lang="fr-FR" dirty="0"/>
          </a:p>
        </p:txBody>
      </p:sp>
      <p:sp>
        <p:nvSpPr>
          <p:cNvPr id="6" name="Espace réservé de la date 5"/>
          <p:cNvSpPr>
            <a:spLocks noGrp="1"/>
          </p:cNvSpPr>
          <p:nvPr>
            <p:ph type="dt" sz="half" idx="2"/>
          </p:nvPr>
        </p:nvSpPr>
        <p:spPr/>
        <p:txBody>
          <a:bodyPr/>
          <a:lstStyle/>
          <a:p>
            <a:fld id="{C42B5CCB-00AF-494F-BB8F-8549A9D97B0C}" type="datetime1">
              <a:rPr lang="fr-FR" smtClean="0"/>
              <a:t>05/09/15</a:t>
            </a:fld>
            <a:endParaRPr lang="fr-FR" dirty="0"/>
          </a:p>
        </p:txBody>
      </p:sp>
    </p:spTree>
    <p:extLst>
      <p:ext uri="{BB962C8B-B14F-4D97-AF65-F5344CB8AC3E}">
        <p14:creationId xmlns:p14="http://schemas.microsoft.com/office/powerpoint/2010/main" val="1184073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Game </a:t>
            </a:r>
            <a:r>
              <a:rPr lang="fr-FR" dirty="0" err="1" smtClean="0"/>
              <a:t>loop</a:t>
            </a:r>
            <a:endParaRPr lang="fr-FR" dirty="0"/>
          </a:p>
        </p:txBody>
      </p:sp>
      <p:sp>
        <p:nvSpPr>
          <p:cNvPr id="3" name="Espace réservé du contenu 2"/>
          <p:cNvSpPr>
            <a:spLocks noGrp="1"/>
          </p:cNvSpPr>
          <p:nvPr>
            <p:ph idx="1"/>
          </p:nvPr>
        </p:nvSpPr>
        <p:spPr/>
        <p:txBody>
          <a:bodyPr>
            <a:normAutofit fontScale="70000" lnSpcReduction="20000"/>
          </a:bodyPr>
          <a:lstStyle/>
          <a:p>
            <a:pPr marL="285750" indent="-285750">
              <a:buFont typeface="Arial" pitchFamily="34" charset="0"/>
              <a:buChar char="•"/>
            </a:pPr>
            <a:r>
              <a:rPr lang="fr-FR" dirty="0">
                <a:solidFill>
                  <a:srgbClr val="000000"/>
                </a:solidFill>
                <a:effectLst>
                  <a:outerShdw blurRad="38100" dist="38100" dir="2700000" algn="tl">
                    <a:srgbClr val="000000">
                      <a:alpha val="43137"/>
                    </a:srgbClr>
                  </a:outerShdw>
                </a:effectLst>
              </a:rPr>
              <a:t>Le rendu est en général parallélisé avec la mise à jour de la scène. Quand ce n'est pas explicitement le cas (</a:t>
            </a:r>
            <a:r>
              <a:rPr lang="fr-FR" dirty="0" err="1">
                <a:solidFill>
                  <a:srgbClr val="000000"/>
                </a:solidFill>
                <a:effectLst>
                  <a:outerShdw blurRad="38100" dist="38100" dir="2700000" algn="tl">
                    <a:srgbClr val="000000">
                      <a:alpha val="43137"/>
                    </a:srgbClr>
                  </a:outerShdw>
                </a:effectLst>
              </a:rPr>
              <a:t>multi-threading</a:t>
            </a:r>
            <a:r>
              <a:rPr lang="fr-FR" dirty="0">
                <a:solidFill>
                  <a:srgbClr val="000000"/>
                </a:solidFill>
                <a:effectLst>
                  <a:outerShdw blurRad="38100" dist="38100" dir="2700000" algn="tl">
                    <a:srgbClr val="000000">
                      <a:alpha val="43137"/>
                    </a:srgbClr>
                  </a:outerShdw>
                </a:effectLst>
              </a:rPr>
              <a:t>), on parallélise tout de même le traitement des primitives graphiques avec la gestion de la scène (peut nécessiter la gestion de double-buffers selon les architectures). </a:t>
            </a:r>
            <a:endParaRPr lang="fr-FR" dirty="0" smtClean="0">
              <a:solidFill>
                <a:srgbClr val="000000"/>
              </a:solidFill>
              <a:effectLst>
                <a:outerShdw blurRad="38100" dist="38100" dir="2700000" algn="tl">
                  <a:srgbClr val="000000">
                    <a:alpha val="43137"/>
                  </a:srgbClr>
                </a:outerShdw>
              </a:effectLst>
            </a:endParaRPr>
          </a:p>
          <a:p>
            <a:pPr marL="285750" indent="-285750">
              <a:buFont typeface="Arial" pitchFamily="34" charset="0"/>
              <a:buChar char="•"/>
            </a:pPr>
            <a:endParaRPr lang="fr-FR" dirty="0">
              <a:solidFill>
                <a:srgbClr val="000000"/>
              </a:solidFill>
              <a:effectLst>
                <a:outerShdw blurRad="38100" dist="38100" dir="2700000" algn="tl">
                  <a:srgbClr val="000000">
                    <a:alpha val="43137"/>
                  </a:srgbClr>
                </a:outerShdw>
              </a:effectLst>
            </a:endParaRPr>
          </a:p>
          <a:p>
            <a:pPr marL="285750" indent="-285750">
              <a:buFont typeface="Arial" pitchFamily="34" charset="0"/>
              <a:buChar char="•"/>
            </a:pPr>
            <a:r>
              <a:rPr lang="fr-FR" dirty="0" smtClean="0">
                <a:solidFill>
                  <a:srgbClr val="000000"/>
                </a:solidFill>
                <a:effectLst>
                  <a:outerShdw blurRad="38100" dist="38100" dir="2700000" algn="tl">
                    <a:srgbClr val="000000">
                      <a:alpha val="43137"/>
                    </a:srgbClr>
                  </a:outerShdw>
                </a:effectLst>
              </a:rPr>
              <a:t>Cela </a:t>
            </a:r>
            <a:r>
              <a:rPr lang="fr-FR" dirty="0">
                <a:solidFill>
                  <a:srgbClr val="000000"/>
                </a:solidFill>
                <a:effectLst>
                  <a:outerShdw blurRad="38100" dist="38100" dir="2700000" algn="tl">
                    <a:srgbClr val="000000">
                      <a:alpha val="43137"/>
                    </a:srgbClr>
                  </a:outerShdw>
                </a:effectLst>
              </a:rPr>
              <a:t>signifie donc que l'image affichée à un temps </a:t>
            </a:r>
            <a:r>
              <a:rPr lang="fr-FR" dirty="0" err="1">
                <a:solidFill>
                  <a:srgbClr val="000000"/>
                </a:solidFill>
                <a:effectLst>
                  <a:outerShdw blurRad="38100" dist="38100" dir="2700000" algn="tl">
                    <a:srgbClr val="000000">
                      <a:alpha val="43137"/>
                    </a:srgbClr>
                  </a:outerShdw>
                </a:effectLst>
              </a:rPr>
              <a:t>T</a:t>
            </a:r>
            <a:r>
              <a:rPr lang="fr-FR" dirty="0">
                <a:solidFill>
                  <a:srgbClr val="000000"/>
                </a:solidFill>
                <a:effectLst>
                  <a:outerShdw blurRad="38100" dist="38100" dir="2700000" algn="tl">
                    <a:srgbClr val="000000">
                      <a:alpha val="43137"/>
                    </a:srgbClr>
                  </a:outerShdw>
                </a:effectLst>
              </a:rPr>
              <a:t> est en fait le résultat de la mise à jour (T-1). On différence ainsi le rendu d’une image, et son affichage réel à l’écran</a:t>
            </a:r>
            <a:r>
              <a:rPr lang="fr-FR" dirty="0" smtClean="0">
                <a:solidFill>
                  <a:srgbClr val="000000"/>
                </a:solidFill>
                <a:effectLst>
                  <a:outerShdw blurRad="38100" dist="38100" dir="2700000" algn="tl">
                    <a:srgbClr val="000000">
                      <a:alpha val="43137"/>
                    </a:srgbClr>
                  </a:outerShdw>
                </a:effectLst>
              </a:rPr>
              <a:t>.</a:t>
            </a:r>
            <a:endParaRPr lang="fr-FR" dirty="0">
              <a:solidFill>
                <a:srgbClr val="000000"/>
              </a:solidFill>
              <a:effectLst>
                <a:outerShdw blurRad="38100" dist="38100" dir="2700000" algn="tl">
                  <a:srgbClr val="000000">
                    <a:alpha val="43137"/>
                  </a:srgbClr>
                </a:outerShdw>
              </a:effectLst>
            </a:endParaRPr>
          </a:p>
          <a:p>
            <a:pPr marL="285750" indent="-285750">
              <a:buFont typeface="Arial" pitchFamily="34" charset="0"/>
              <a:buChar char="•"/>
            </a:pPr>
            <a:endParaRPr lang="fr-FR" dirty="0" smtClean="0">
              <a:solidFill>
                <a:srgbClr val="000000"/>
              </a:solidFill>
              <a:effectLst>
                <a:outerShdw blurRad="38100" dist="38100" dir="2700000" algn="tl">
                  <a:srgbClr val="000000">
                    <a:alpha val="43137"/>
                  </a:srgbClr>
                </a:outerShdw>
              </a:effectLst>
            </a:endParaRPr>
          </a:p>
          <a:p>
            <a:pPr marL="285750" indent="-285750">
              <a:buFont typeface="Arial" pitchFamily="34" charset="0"/>
              <a:buChar char="•"/>
            </a:pPr>
            <a:r>
              <a:rPr lang="fr-FR" dirty="0" smtClean="0">
                <a:solidFill>
                  <a:srgbClr val="000000"/>
                </a:solidFill>
                <a:effectLst>
                  <a:outerShdw blurRad="38100" dist="38100" dir="2700000" algn="tl">
                    <a:srgbClr val="000000">
                      <a:alpha val="43137"/>
                    </a:srgbClr>
                  </a:outerShdw>
                </a:effectLst>
              </a:rPr>
              <a:t>La </a:t>
            </a:r>
            <a:r>
              <a:rPr lang="fr-FR" dirty="0">
                <a:solidFill>
                  <a:srgbClr val="000000"/>
                </a:solidFill>
                <a:effectLst>
                  <a:outerShdw blurRad="38100" dist="38100" dir="2700000" algn="tl">
                    <a:srgbClr val="000000">
                      <a:alpha val="43137"/>
                    </a:srgbClr>
                  </a:outerShdw>
                </a:effectLst>
              </a:rPr>
              <a:t>ligne « mise à jour de la scène » regroupe l'intégralité des mises à jour : sons, chargement des données, physique, IA, </a:t>
            </a:r>
            <a:r>
              <a:rPr lang="fr-FR" dirty="0" err="1">
                <a:solidFill>
                  <a:srgbClr val="000000"/>
                </a:solidFill>
                <a:effectLst>
                  <a:outerShdw blurRad="38100" dist="38100" dir="2700000" algn="tl">
                    <a:srgbClr val="000000">
                      <a:alpha val="43137"/>
                    </a:srgbClr>
                  </a:outerShdw>
                </a:effectLst>
              </a:rPr>
              <a:t>gameplay</a:t>
            </a:r>
            <a:r>
              <a:rPr lang="fr-FR" dirty="0">
                <a:solidFill>
                  <a:srgbClr val="000000"/>
                </a:solidFill>
                <a:effectLst>
                  <a:outerShdw blurRad="38100" dist="38100" dir="2700000" algn="tl">
                    <a:srgbClr val="000000">
                      <a:alpha val="43137"/>
                    </a:srgbClr>
                  </a:outerShdw>
                </a:effectLst>
              </a:rPr>
              <a:t>, …</a:t>
            </a:r>
            <a:r>
              <a:rPr lang="fr-FR" dirty="0" smtClean="0">
                <a:solidFill>
                  <a:srgbClr val="000000"/>
                </a:solidFill>
                <a:effectLst>
                  <a:outerShdw blurRad="38100" dist="38100" dir="2700000" algn="tl">
                    <a:srgbClr val="000000">
                      <a:alpha val="43137"/>
                    </a:srgbClr>
                  </a:outerShdw>
                </a:effectLst>
              </a:rPr>
              <a:t>.</a:t>
            </a:r>
          </a:p>
          <a:p>
            <a:pPr marL="285750" indent="-285750">
              <a:buFont typeface="Arial" pitchFamily="34" charset="0"/>
              <a:buChar char="•"/>
            </a:pPr>
            <a:endParaRPr lang="fr-FR" dirty="0">
              <a:solidFill>
                <a:srgbClr val="000000"/>
              </a:solidFill>
              <a:effectLst>
                <a:outerShdw blurRad="38100" dist="38100" dir="2700000" algn="tl">
                  <a:srgbClr val="000000">
                    <a:alpha val="43137"/>
                  </a:srgbClr>
                </a:outerShdw>
              </a:effectLst>
            </a:endParaRPr>
          </a:p>
          <a:p>
            <a:pPr marL="285750" indent="-285750">
              <a:buFont typeface="Arial" pitchFamily="34" charset="0"/>
              <a:buChar char="•"/>
            </a:pPr>
            <a:r>
              <a:rPr lang="fr-FR" b="1" dirty="0">
                <a:solidFill>
                  <a:srgbClr val="000000"/>
                </a:solidFill>
                <a:effectLst>
                  <a:outerShdw blurRad="38100" dist="38100" dir="2700000" algn="tl">
                    <a:srgbClr val="000000">
                      <a:alpha val="43137"/>
                    </a:srgbClr>
                  </a:outerShdw>
                </a:effectLst>
              </a:rPr>
              <a:t>La mise à jour des données et le rendu doivent impérativement être indépendants</a:t>
            </a:r>
            <a:r>
              <a:rPr lang="fr-FR" dirty="0">
                <a:solidFill>
                  <a:srgbClr val="000000"/>
                </a:solidFill>
                <a:effectLst>
                  <a:outerShdw blurRad="38100" dist="38100" dir="2700000" algn="tl">
                    <a:srgbClr val="000000">
                      <a:alpha val="43137"/>
                    </a:srgbClr>
                  </a:outerShdw>
                </a:effectLst>
              </a:rPr>
              <a:t>! Il ne doit y avoir aucun appel au rendu pendant le processus de mise à jour et vice-versa.</a:t>
            </a:r>
          </a:p>
          <a:p>
            <a:pPr marL="285750" indent="-285750">
              <a:buFont typeface="Arial" pitchFamily="34" charset="0"/>
              <a:buChar char="•"/>
            </a:pPr>
            <a:endParaRPr lang="fr-FR" dirty="0">
              <a:solidFill>
                <a:srgbClr val="000000"/>
              </a:solidFill>
              <a:effectLst>
                <a:outerShdw blurRad="38100" dist="38100" dir="2700000" algn="tl">
                  <a:srgbClr val="000000">
                    <a:alpha val="43137"/>
                  </a:srgbClr>
                </a:outerShdw>
              </a:effectLst>
            </a:endParaRPr>
          </a:p>
          <a:p>
            <a:endParaRPr lang="fr-FR" dirty="0">
              <a:solidFill>
                <a:srgbClr val="000000"/>
              </a:solidFill>
            </a:endParaRPr>
          </a:p>
        </p:txBody>
      </p:sp>
      <p:sp>
        <p:nvSpPr>
          <p:cNvPr id="4" name="Espace réservé du pied de page 3"/>
          <p:cNvSpPr>
            <a:spLocks noGrp="1"/>
          </p:cNvSpPr>
          <p:nvPr>
            <p:ph type="ftr" sz="quarter" idx="3"/>
          </p:nvPr>
        </p:nvSpPr>
        <p:spPr/>
        <p:txBody>
          <a:bodyPr/>
          <a:lstStyle/>
          <a:p>
            <a:r>
              <a:rPr lang="fr-FR" smtClean="0"/>
              <a:t>Rémi Ronfard –remi.ronfard@inria.fr – GMIN317 – </a:t>
            </a:r>
            <a:r>
              <a:rPr lang="fr-FR" b="1" smtClean="0"/>
              <a:t>INTRODUCTION</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21</a:t>
            </a:fld>
            <a:endParaRPr lang="fr-FR" dirty="0"/>
          </a:p>
        </p:txBody>
      </p:sp>
      <p:sp>
        <p:nvSpPr>
          <p:cNvPr id="6" name="Espace réservé de la date 5"/>
          <p:cNvSpPr>
            <a:spLocks noGrp="1"/>
          </p:cNvSpPr>
          <p:nvPr>
            <p:ph type="dt" sz="half" idx="2"/>
          </p:nvPr>
        </p:nvSpPr>
        <p:spPr/>
        <p:txBody>
          <a:bodyPr/>
          <a:lstStyle/>
          <a:p>
            <a:fld id="{C42B5CCB-00AF-494F-BB8F-8549A9D97B0C}" type="datetime1">
              <a:rPr lang="fr-FR" smtClean="0"/>
              <a:t>05/09/15</a:t>
            </a:fld>
            <a:endParaRPr lang="fr-FR" dirty="0"/>
          </a:p>
        </p:txBody>
      </p:sp>
    </p:spTree>
    <p:extLst>
      <p:ext uri="{BB962C8B-B14F-4D97-AF65-F5344CB8AC3E}">
        <p14:creationId xmlns:p14="http://schemas.microsoft.com/office/powerpoint/2010/main" val="42837146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Game </a:t>
            </a:r>
            <a:r>
              <a:rPr lang="fr-FR" dirty="0" err="1" smtClean="0"/>
              <a:t>loop</a:t>
            </a:r>
            <a:endParaRPr lang="fr-FR" dirty="0"/>
          </a:p>
        </p:txBody>
      </p:sp>
      <p:sp>
        <p:nvSpPr>
          <p:cNvPr id="4" name="Espace réservé du pied de page 3"/>
          <p:cNvSpPr>
            <a:spLocks noGrp="1"/>
          </p:cNvSpPr>
          <p:nvPr>
            <p:ph type="ftr" sz="quarter" idx="3"/>
          </p:nvPr>
        </p:nvSpPr>
        <p:spPr/>
        <p:txBody>
          <a:bodyPr/>
          <a:lstStyle/>
          <a:p>
            <a:r>
              <a:rPr lang="fr-FR" smtClean="0"/>
              <a:t>Rémi Ronfard –remi.ronfard@inria.fr – GMIN317 – </a:t>
            </a:r>
            <a:r>
              <a:rPr lang="fr-FR" b="1" smtClean="0"/>
              <a:t>INTRODUCTION</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22</a:t>
            </a:fld>
            <a:endParaRPr lang="fr-FR" dirty="0"/>
          </a:p>
        </p:txBody>
      </p:sp>
      <p:sp>
        <p:nvSpPr>
          <p:cNvPr id="6" name="Espace réservé de la date 5"/>
          <p:cNvSpPr>
            <a:spLocks noGrp="1"/>
          </p:cNvSpPr>
          <p:nvPr>
            <p:ph type="dt" sz="half" idx="2"/>
          </p:nvPr>
        </p:nvSpPr>
        <p:spPr/>
        <p:txBody>
          <a:bodyPr/>
          <a:lstStyle/>
          <a:p>
            <a:fld id="{C42B5CCB-00AF-494F-BB8F-8549A9D97B0C}" type="datetime1">
              <a:rPr lang="fr-FR" smtClean="0"/>
              <a:t>05/09/15</a:t>
            </a:fld>
            <a:endParaRPr lang="fr-FR" dirty="0"/>
          </a:p>
        </p:txBody>
      </p:sp>
      <p:pic>
        <p:nvPicPr>
          <p:cNvPr id="7" name="Image 6" descr="press_process_render.PNG"/>
          <p:cNvPicPr>
            <a:picLocks noChangeAspect="1"/>
          </p:cNvPicPr>
          <p:nvPr/>
        </p:nvPicPr>
        <p:blipFill>
          <a:blip r:embed="rId2" cstate="print"/>
          <a:stretch>
            <a:fillRect/>
          </a:stretch>
        </p:blipFill>
        <p:spPr>
          <a:xfrm>
            <a:off x="719863" y="1500217"/>
            <a:ext cx="7872492" cy="4366027"/>
          </a:xfrm>
          <a:prstGeom prst="rect">
            <a:avLst/>
          </a:prstGeom>
        </p:spPr>
      </p:pic>
    </p:spTree>
    <p:extLst>
      <p:ext uri="{BB962C8B-B14F-4D97-AF65-F5344CB8AC3E}">
        <p14:creationId xmlns:p14="http://schemas.microsoft.com/office/powerpoint/2010/main" val="12446912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Exemple : PACMAN</a:t>
            </a:r>
            <a:endParaRPr lang="fr-FR" dirty="0"/>
          </a:p>
        </p:txBody>
      </p:sp>
      <p:sp>
        <p:nvSpPr>
          <p:cNvPr id="4" name="Espace réservé du pied de page 3"/>
          <p:cNvSpPr>
            <a:spLocks noGrp="1"/>
          </p:cNvSpPr>
          <p:nvPr>
            <p:ph type="ftr" sz="quarter" idx="3"/>
          </p:nvPr>
        </p:nvSpPr>
        <p:spPr/>
        <p:txBody>
          <a:bodyPr/>
          <a:lstStyle/>
          <a:p>
            <a:r>
              <a:rPr lang="fr-FR" smtClean="0"/>
              <a:t>Rémi Ronfard –remi.ronfard@inria.fr – GMIN317 – </a:t>
            </a:r>
            <a:r>
              <a:rPr lang="fr-FR" b="1" smtClean="0"/>
              <a:t>INTRODUCTION</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23</a:t>
            </a:fld>
            <a:endParaRPr lang="fr-FR" dirty="0"/>
          </a:p>
        </p:txBody>
      </p:sp>
      <p:sp>
        <p:nvSpPr>
          <p:cNvPr id="6" name="Espace réservé de la date 5"/>
          <p:cNvSpPr>
            <a:spLocks noGrp="1"/>
          </p:cNvSpPr>
          <p:nvPr>
            <p:ph type="dt" sz="half" idx="2"/>
          </p:nvPr>
        </p:nvSpPr>
        <p:spPr/>
        <p:txBody>
          <a:bodyPr/>
          <a:lstStyle/>
          <a:p>
            <a:fld id="{C42B5CCB-00AF-494F-BB8F-8549A9D97B0C}" type="datetime1">
              <a:rPr lang="fr-FR" smtClean="0"/>
              <a:t>05/09/15</a:t>
            </a:fld>
            <a:endParaRPr lang="fr-FR" dirty="0"/>
          </a:p>
        </p:txBody>
      </p:sp>
      <p:pic>
        <p:nvPicPr>
          <p:cNvPr id="7" name="Image 6" descr="pacman.PNG"/>
          <p:cNvPicPr>
            <a:picLocks noChangeAspect="1"/>
          </p:cNvPicPr>
          <p:nvPr/>
        </p:nvPicPr>
        <p:blipFill>
          <a:blip r:embed="rId2" cstate="print"/>
          <a:stretch>
            <a:fillRect/>
          </a:stretch>
        </p:blipFill>
        <p:spPr>
          <a:xfrm>
            <a:off x="768030" y="1033898"/>
            <a:ext cx="7551734" cy="5356946"/>
          </a:xfrm>
          <a:prstGeom prst="rect">
            <a:avLst/>
          </a:prstGeom>
        </p:spPr>
      </p:pic>
    </p:spTree>
    <p:extLst>
      <p:ext uri="{BB962C8B-B14F-4D97-AF65-F5344CB8AC3E}">
        <p14:creationId xmlns:p14="http://schemas.microsoft.com/office/powerpoint/2010/main" val="10465020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Game </a:t>
            </a:r>
            <a:r>
              <a:rPr lang="fr-FR" dirty="0" err="1" smtClean="0"/>
              <a:t>loop</a:t>
            </a:r>
            <a:r>
              <a:rPr lang="fr-FR" dirty="0" smtClean="0"/>
              <a:t> générique</a:t>
            </a:r>
            <a:endParaRPr lang="fr-FR" dirty="0"/>
          </a:p>
        </p:txBody>
      </p:sp>
      <p:sp>
        <p:nvSpPr>
          <p:cNvPr id="4" name="Espace réservé du pied de page 3"/>
          <p:cNvSpPr>
            <a:spLocks noGrp="1"/>
          </p:cNvSpPr>
          <p:nvPr>
            <p:ph type="ftr" sz="quarter" idx="3"/>
          </p:nvPr>
        </p:nvSpPr>
        <p:spPr/>
        <p:txBody>
          <a:bodyPr/>
          <a:lstStyle/>
          <a:p>
            <a:r>
              <a:rPr lang="fr-FR" smtClean="0"/>
              <a:t>Rémi Ronfard –remi.ronfard@inria.fr – GMIN317 – </a:t>
            </a:r>
            <a:r>
              <a:rPr lang="fr-FR" b="1" smtClean="0"/>
              <a:t>INTRODUCTION</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24</a:t>
            </a:fld>
            <a:endParaRPr lang="fr-FR" dirty="0"/>
          </a:p>
        </p:txBody>
      </p:sp>
      <p:sp>
        <p:nvSpPr>
          <p:cNvPr id="6" name="Espace réservé de la date 5"/>
          <p:cNvSpPr>
            <a:spLocks noGrp="1"/>
          </p:cNvSpPr>
          <p:nvPr>
            <p:ph type="dt" sz="half" idx="2"/>
          </p:nvPr>
        </p:nvSpPr>
        <p:spPr/>
        <p:txBody>
          <a:bodyPr/>
          <a:lstStyle/>
          <a:p>
            <a:fld id="{C42B5CCB-00AF-494F-BB8F-8549A9D97B0C}" type="datetime1">
              <a:rPr lang="fr-FR" smtClean="0"/>
              <a:t>05/09/15</a:t>
            </a:fld>
            <a:endParaRPr lang="fr-FR" dirty="0"/>
          </a:p>
        </p:txBody>
      </p:sp>
      <p:pic>
        <p:nvPicPr>
          <p:cNvPr id="7" name="Image 6" descr="completegameloop.PNG"/>
          <p:cNvPicPr>
            <a:picLocks noChangeAspect="1"/>
          </p:cNvPicPr>
          <p:nvPr/>
        </p:nvPicPr>
        <p:blipFill>
          <a:blip r:embed="rId2" cstate="print"/>
          <a:stretch>
            <a:fillRect/>
          </a:stretch>
        </p:blipFill>
        <p:spPr>
          <a:xfrm>
            <a:off x="472060" y="710075"/>
            <a:ext cx="8294041" cy="5717252"/>
          </a:xfrm>
          <a:prstGeom prst="rect">
            <a:avLst/>
          </a:prstGeom>
        </p:spPr>
      </p:pic>
    </p:spTree>
    <p:extLst>
      <p:ext uri="{BB962C8B-B14F-4D97-AF65-F5344CB8AC3E}">
        <p14:creationId xmlns:p14="http://schemas.microsoft.com/office/powerpoint/2010/main" val="20406703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Game </a:t>
            </a:r>
            <a:r>
              <a:rPr lang="fr-FR" dirty="0" err="1" smtClean="0"/>
              <a:t>objects</a:t>
            </a:r>
            <a:endParaRPr lang="fr-FR" dirty="0"/>
          </a:p>
        </p:txBody>
      </p:sp>
      <p:sp>
        <p:nvSpPr>
          <p:cNvPr id="4" name="Espace réservé du pied de page 3"/>
          <p:cNvSpPr>
            <a:spLocks noGrp="1"/>
          </p:cNvSpPr>
          <p:nvPr>
            <p:ph type="ftr" sz="quarter" idx="3"/>
          </p:nvPr>
        </p:nvSpPr>
        <p:spPr/>
        <p:txBody>
          <a:bodyPr/>
          <a:lstStyle/>
          <a:p>
            <a:r>
              <a:rPr lang="fr-FR" smtClean="0"/>
              <a:t>Rémi Ronfard –remi.ronfard@inria.fr – GMIN317 – </a:t>
            </a:r>
            <a:r>
              <a:rPr lang="fr-FR" b="1" smtClean="0"/>
              <a:t>INTRODUCTION</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25</a:t>
            </a:fld>
            <a:endParaRPr lang="fr-FR" dirty="0"/>
          </a:p>
        </p:txBody>
      </p:sp>
      <p:sp>
        <p:nvSpPr>
          <p:cNvPr id="6" name="Espace réservé de la date 5"/>
          <p:cNvSpPr>
            <a:spLocks noGrp="1"/>
          </p:cNvSpPr>
          <p:nvPr>
            <p:ph type="dt" sz="half" idx="2"/>
          </p:nvPr>
        </p:nvSpPr>
        <p:spPr/>
        <p:txBody>
          <a:bodyPr/>
          <a:lstStyle/>
          <a:p>
            <a:fld id="{C42B5CCB-00AF-494F-BB8F-8549A9D97B0C}" type="datetime1">
              <a:rPr lang="fr-FR" smtClean="0"/>
              <a:t>05/09/15</a:t>
            </a:fld>
            <a:endParaRPr lang="fr-FR" dirty="0"/>
          </a:p>
        </p:txBody>
      </p:sp>
      <p:pic>
        <p:nvPicPr>
          <p:cNvPr id="7" name="Image 6" descr="gameobjects.PNG"/>
          <p:cNvPicPr>
            <a:picLocks noChangeAspect="1"/>
          </p:cNvPicPr>
          <p:nvPr/>
        </p:nvPicPr>
        <p:blipFill>
          <a:blip r:embed="rId2" cstate="print"/>
          <a:stretch>
            <a:fillRect/>
          </a:stretch>
        </p:blipFill>
        <p:spPr>
          <a:xfrm>
            <a:off x="599658" y="1213858"/>
            <a:ext cx="8115432" cy="5311215"/>
          </a:xfrm>
          <a:prstGeom prst="rect">
            <a:avLst/>
          </a:prstGeom>
        </p:spPr>
      </p:pic>
    </p:spTree>
    <p:extLst>
      <p:ext uri="{BB962C8B-B14F-4D97-AF65-F5344CB8AC3E}">
        <p14:creationId xmlns:p14="http://schemas.microsoft.com/office/powerpoint/2010/main" val="32492717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Controlers</a:t>
            </a:r>
            <a:endParaRPr lang="fr-FR" dirty="0"/>
          </a:p>
        </p:txBody>
      </p:sp>
      <p:sp>
        <p:nvSpPr>
          <p:cNvPr id="3" name="Espace réservé du contenu 2"/>
          <p:cNvSpPr>
            <a:spLocks noGrp="1"/>
          </p:cNvSpPr>
          <p:nvPr>
            <p:ph idx="1"/>
          </p:nvPr>
        </p:nvSpPr>
        <p:spPr/>
        <p:txBody>
          <a:bodyPr>
            <a:normAutofit fontScale="77500" lnSpcReduction="20000"/>
          </a:bodyPr>
          <a:lstStyle/>
          <a:p>
            <a:r>
              <a:rPr lang="fr-FR" u="sng" dirty="0">
                <a:solidFill>
                  <a:srgbClr val="000000"/>
                </a:solidFill>
                <a:effectLst>
                  <a:outerShdw blurRad="38100" dist="38100" dir="2700000" algn="tl">
                    <a:srgbClr val="000000">
                      <a:alpha val="43137"/>
                    </a:srgbClr>
                  </a:outerShdw>
                </a:effectLst>
              </a:rPr>
              <a:t>Etat des périphériques de </a:t>
            </a:r>
            <a:r>
              <a:rPr lang="fr-FR" u="sng" dirty="0" smtClean="0">
                <a:solidFill>
                  <a:srgbClr val="000000"/>
                </a:solidFill>
                <a:effectLst>
                  <a:outerShdw blurRad="38100" dist="38100" dir="2700000" algn="tl">
                    <a:srgbClr val="000000">
                      <a:alpha val="43137"/>
                    </a:srgbClr>
                  </a:outerShdw>
                </a:effectLst>
              </a:rPr>
              <a:t>jeu</a:t>
            </a:r>
            <a:r>
              <a:rPr lang="fr-FR" dirty="0">
                <a:solidFill>
                  <a:srgbClr val="000000"/>
                </a:solidFill>
                <a:effectLst>
                  <a:outerShdw blurRad="38100" dist="38100" dir="2700000" algn="tl">
                    <a:srgbClr val="000000">
                      <a:alpha val="43137"/>
                    </a:srgbClr>
                  </a:outerShdw>
                </a:effectLst>
              </a:rPr>
              <a:t>	</a:t>
            </a:r>
          </a:p>
          <a:p>
            <a:r>
              <a:rPr lang="fr-FR" dirty="0">
                <a:solidFill>
                  <a:srgbClr val="000000"/>
                </a:solidFill>
                <a:effectLst>
                  <a:outerShdw blurRad="38100" dist="38100" dir="2700000" algn="tl">
                    <a:srgbClr val="000000">
                      <a:alpha val="43137"/>
                    </a:srgbClr>
                  </a:outerShdw>
                </a:effectLst>
              </a:rPr>
              <a:t>Lors de l'écriture du </a:t>
            </a:r>
            <a:r>
              <a:rPr lang="fr-FR" dirty="0" err="1">
                <a:solidFill>
                  <a:srgbClr val="000000"/>
                </a:solidFill>
                <a:effectLst>
                  <a:outerShdw blurRad="38100" dist="38100" dir="2700000" algn="tl">
                    <a:srgbClr val="000000">
                      <a:alpha val="43137"/>
                    </a:srgbClr>
                  </a:outerShdw>
                </a:effectLst>
              </a:rPr>
              <a:t>gameplay</a:t>
            </a:r>
            <a:r>
              <a:rPr lang="fr-FR" dirty="0">
                <a:solidFill>
                  <a:srgbClr val="000000"/>
                </a:solidFill>
                <a:effectLst>
                  <a:outerShdw blurRad="38100" dist="38100" dir="2700000" algn="tl">
                    <a:srgbClr val="000000">
                      <a:alpha val="43137"/>
                    </a:srgbClr>
                  </a:outerShdw>
                </a:effectLst>
              </a:rPr>
              <a:t>, il est important de pouvoir accéder aux différents états des périphériques. Usuellement, il faut facilement pouvoir </a:t>
            </a:r>
            <a:r>
              <a:rPr lang="fr-FR" dirty="0" smtClean="0">
                <a:solidFill>
                  <a:srgbClr val="000000"/>
                </a:solidFill>
                <a:effectLst>
                  <a:outerShdw blurRad="38100" dist="38100" dir="2700000" algn="tl">
                    <a:srgbClr val="000000">
                      <a:alpha val="43137"/>
                    </a:srgbClr>
                  </a:outerShdw>
                </a:effectLst>
              </a:rPr>
              <a:t>déterminer:</a:t>
            </a:r>
          </a:p>
          <a:p>
            <a:pPr lvl="1"/>
            <a:r>
              <a:rPr lang="fr-FR" dirty="0" smtClean="0">
                <a:solidFill>
                  <a:srgbClr val="000000"/>
                </a:solidFill>
                <a:effectLst>
                  <a:outerShdw blurRad="38100" dist="38100" dir="2700000" algn="tl">
                    <a:srgbClr val="000000">
                      <a:alpha val="43137"/>
                    </a:srgbClr>
                  </a:outerShdw>
                </a:effectLst>
              </a:rPr>
              <a:t>L'état </a:t>
            </a:r>
            <a:r>
              <a:rPr lang="fr-FR" dirty="0">
                <a:solidFill>
                  <a:srgbClr val="000000"/>
                </a:solidFill>
                <a:effectLst>
                  <a:outerShdw blurRad="38100" dist="38100" dir="2700000" algn="tl">
                    <a:srgbClr val="000000">
                      <a:alpha val="43137"/>
                    </a:srgbClr>
                  </a:outerShdw>
                </a:effectLst>
              </a:rPr>
              <a:t>de transition d'une touche (la touche vient de changer d'état appuyé/relâché</a:t>
            </a:r>
            <a:r>
              <a:rPr lang="fr-FR" dirty="0" smtClean="0">
                <a:solidFill>
                  <a:srgbClr val="000000"/>
                </a:solidFill>
                <a:effectLst>
                  <a:outerShdw blurRad="38100" dist="38100" dir="2700000" algn="tl">
                    <a:srgbClr val="000000">
                      <a:alpha val="43137"/>
                    </a:srgbClr>
                  </a:outerShdw>
                </a:effectLst>
              </a:rPr>
              <a:t>)</a:t>
            </a:r>
          </a:p>
          <a:p>
            <a:pPr lvl="1"/>
            <a:r>
              <a:rPr lang="fr-FR" dirty="0" smtClean="0">
                <a:solidFill>
                  <a:srgbClr val="000000"/>
                </a:solidFill>
                <a:effectLst>
                  <a:outerShdw blurRad="38100" dist="38100" dir="2700000" algn="tl">
                    <a:srgbClr val="000000">
                      <a:alpha val="43137"/>
                    </a:srgbClr>
                  </a:outerShdw>
                </a:effectLst>
              </a:rPr>
              <a:t>Si </a:t>
            </a:r>
            <a:r>
              <a:rPr lang="fr-FR" dirty="0">
                <a:solidFill>
                  <a:srgbClr val="000000"/>
                </a:solidFill>
                <a:effectLst>
                  <a:outerShdw blurRad="38100" dist="38100" dir="2700000" algn="tl">
                    <a:srgbClr val="000000">
                      <a:alpha val="43137"/>
                    </a:srgbClr>
                  </a:outerShdw>
                </a:effectLst>
              </a:rPr>
              <a:t>une touche est actuellement pressée ou </a:t>
            </a:r>
            <a:r>
              <a:rPr lang="fr-FR" dirty="0" smtClean="0">
                <a:solidFill>
                  <a:srgbClr val="000000"/>
                </a:solidFill>
                <a:effectLst>
                  <a:outerShdw blurRad="38100" dist="38100" dir="2700000" algn="tl">
                    <a:srgbClr val="000000">
                      <a:alpha val="43137"/>
                    </a:srgbClr>
                  </a:outerShdw>
                </a:effectLst>
              </a:rPr>
              <a:t>relâchée</a:t>
            </a:r>
          </a:p>
          <a:p>
            <a:pPr lvl="1"/>
            <a:r>
              <a:rPr lang="fr-FR" dirty="0" smtClean="0">
                <a:solidFill>
                  <a:srgbClr val="000000"/>
                </a:solidFill>
                <a:effectLst>
                  <a:outerShdw blurRad="38100" dist="38100" dir="2700000" algn="tl">
                    <a:srgbClr val="000000">
                      <a:alpha val="43137"/>
                    </a:srgbClr>
                  </a:outerShdw>
                </a:effectLst>
              </a:rPr>
              <a:t>Depuis </a:t>
            </a:r>
            <a:r>
              <a:rPr lang="fr-FR" dirty="0">
                <a:solidFill>
                  <a:srgbClr val="000000"/>
                </a:solidFill>
                <a:effectLst>
                  <a:outerShdw blurRad="38100" dist="38100" dir="2700000" algn="tl">
                    <a:srgbClr val="000000">
                      <a:alpha val="43137"/>
                    </a:srgbClr>
                  </a:outerShdw>
                </a:effectLst>
              </a:rPr>
              <a:t>combien de temps une touche est dans son état </a:t>
            </a:r>
            <a:r>
              <a:rPr lang="fr-FR" dirty="0" smtClean="0">
                <a:solidFill>
                  <a:srgbClr val="000000"/>
                </a:solidFill>
                <a:effectLst>
                  <a:outerShdw blurRad="38100" dist="38100" dir="2700000" algn="tl">
                    <a:srgbClr val="000000">
                      <a:alpha val="43137"/>
                    </a:srgbClr>
                  </a:outerShdw>
                </a:effectLst>
              </a:rPr>
              <a:t>actuel</a:t>
            </a:r>
          </a:p>
          <a:p>
            <a:pPr lvl="1"/>
            <a:r>
              <a:rPr lang="fr-FR" dirty="0" smtClean="0">
                <a:solidFill>
                  <a:srgbClr val="000000"/>
                </a:solidFill>
                <a:effectLst>
                  <a:outerShdw blurRad="38100" dist="38100" dir="2700000" algn="tl">
                    <a:srgbClr val="000000">
                      <a:alpha val="43137"/>
                    </a:srgbClr>
                  </a:outerShdw>
                </a:effectLst>
              </a:rPr>
              <a:t>Selon </a:t>
            </a:r>
            <a:r>
              <a:rPr lang="fr-FR" dirty="0">
                <a:solidFill>
                  <a:srgbClr val="000000"/>
                </a:solidFill>
                <a:effectLst>
                  <a:outerShdw blurRad="38100" dist="38100" dir="2700000" algn="tl">
                    <a:srgbClr val="000000">
                      <a:alpha val="43137"/>
                    </a:srgbClr>
                  </a:outerShdw>
                </a:effectLst>
              </a:rPr>
              <a:t>le type de contrôleur, le niveau de pression d’une </a:t>
            </a:r>
            <a:r>
              <a:rPr lang="fr-FR" dirty="0" smtClean="0">
                <a:solidFill>
                  <a:srgbClr val="000000"/>
                </a:solidFill>
                <a:effectLst>
                  <a:outerShdw blurRad="38100" dist="38100" dir="2700000" algn="tl">
                    <a:srgbClr val="000000">
                      <a:alpha val="43137"/>
                    </a:srgbClr>
                  </a:outerShdw>
                </a:effectLst>
              </a:rPr>
              <a:t>touche</a:t>
            </a:r>
            <a:endParaRPr lang="fr-FR" dirty="0">
              <a:solidFill>
                <a:srgbClr val="000000"/>
              </a:solidFill>
              <a:effectLst>
                <a:outerShdw blurRad="38100" dist="38100" dir="2700000" algn="tl">
                  <a:srgbClr val="000000">
                    <a:alpha val="43137"/>
                  </a:srgbClr>
                </a:outerShdw>
              </a:effectLst>
            </a:endParaRPr>
          </a:p>
          <a:p>
            <a:r>
              <a:rPr lang="fr-FR" dirty="0">
                <a:solidFill>
                  <a:srgbClr val="000000"/>
                </a:solidFill>
                <a:effectLst>
                  <a:outerShdw blurRad="38100" dist="38100" dir="2700000" algn="tl">
                    <a:srgbClr val="000000">
                      <a:alpha val="43137"/>
                    </a:srgbClr>
                  </a:outerShdw>
                </a:effectLst>
              </a:rPr>
              <a:t>On va donc mettre en cache l'état de l'intégralité des touches utiles en début de mise à </a:t>
            </a:r>
            <a:r>
              <a:rPr lang="fr-FR" dirty="0" smtClean="0">
                <a:solidFill>
                  <a:srgbClr val="000000"/>
                </a:solidFill>
                <a:effectLst>
                  <a:outerShdw blurRad="38100" dist="38100" dir="2700000" algn="tl">
                    <a:srgbClr val="000000">
                      <a:alpha val="43137"/>
                    </a:srgbClr>
                  </a:outerShdw>
                </a:effectLst>
              </a:rPr>
              <a:t>jour:</a:t>
            </a:r>
          </a:p>
          <a:p>
            <a:pPr lvl="1"/>
            <a:r>
              <a:rPr lang="fr-FR" dirty="0" smtClean="0">
                <a:solidFill>
                  <a:srgbClr val="000000"/>
                </a:solidFill>
                <a:effectLst>
                  <a:outerShdw blurRad="38100" dist="38100" dir="2700000" algn="tl">
                    <a:srgbClr val="000000">
                      <a:alpha val="43137"/>
                    </a:srgbClr>
                  </a:outerShdw>
                </a:effectLst>
              </a:rPr>
              <a:t>Coût </a:t>
            </a:r>
            <a:r>
              <a:rPr lang="fr-FR" dirty="0">
                <a:solidFill>
                  <a:srgbClr val="000000"/>
                </a:solidFill>
                <a:effectLst>
                  <a:outerShdw blurRad="38100" dist="38100" dir="2700000" algn="tl">
                    <a:srgbClr val="000000">
                      <a:alpha val="43137"/>
                    </a:srgbClr>
                  </a:outerShdw>
                </a:effectLst>
              </a:rPr>
              <a:t>fixe en cycles </a:t>
            </a:r>
            <a:r>
              <a:rPr lang="fr-FR" dirty="0" smtClean="0">
                <a:solidFill>
                  <a:srgbClr val="000000"/>
                </a:solidFill>
                <a:effectLst>
                  <a:outerShdw blurRad="38100" dist="38100" dir="2700000" algn="tl">
                    <a:srgbClr val="000000">
                      <a:alpha val="43137"/>
                    </a:srgbClr>
                  </a:outerShdw>
                </a:effectLst>
              </a:rPr>
              <a:t>machine</a:t>
            </a:r>
          </a:p>
          <a:p>
            <a:pPr lvl="1"/>
            <a:r>
              <a:rPr lang="fr-FR" dirty="0" smtClean="0">
                <a:solidFill>
                  <a:srgbClr val="000000"/>
                </a:solidFill>
                <a:effectLst>
                  <a:outerShdw blurRad="38100" dist="38100" dir="2700000" algn="tl">
                    <a:srgbClr val="000000">
                      <a:alpha val="43137"/>
                    </a:srgbClr>
                  </a:outerShdw>
                </a:effectLst>
              </a:rPr>
              <a:t>Mise </a:t>
            </a:r>
            <a:r>
              <a:rPr lang="fr-FR" dirty="0">
                <a:solidFill>
                  <a:srgbClr val="000000"/>
                </a:solidFill>
                <a:effectLst>
                  <a:outerShdw blurRad="38100" dist="38100" dir="2700000" algn="tl">
                    <a:srgbClr val="000000">
                      <a:alpha val="43137"/>
                    </a:srgbClr>
                  </a:outerShdw>
                </a:effectLst>
              </a:rPr>
              <a:t>à jour unique des durées de pression/</a:t>
            </a:r>
            <a:r>
              <a:rPr lang="fr-FR" dirty="0" smtClean="0">
                <a:solidFill>
                  <a:srgbClr val="000000"/>
                </a:solidFill>
                <a:effectLst>
                  <a:outerShdw blurRad="38100" dist="38100" dir="2700000" algn="tl">
                    <a:srgbClr val="000000">
                      <a:alpha val="43137"/>
                    </a:srgbClr>
                  </a:outerShdw>
                </a:effectLst>
              </a:rPr>
              <a:t>relâchement</a:t>
            </a:r>
          </a:p>
          <a:p>
            <a:pPr lvl="1"/>
            <a:r>
              <a:rPr lang="fr-FR" dirty="0" smtClean="0">
                <a:solidFill>
                  <a:srgbClr val="000000"/>
                </a:solidFill>
                <a:effectLst>
                  <a:outerShdw blurRad="38100" dist="38100" dir="2700000" algn="tl">
                    <a:srgbClr val="000000">
                      <a:alpha val="43137"/>
                    </a:srgbClr>
                  </a:outerShdw>
                </a:effectLst>
              </a:rPr>
              <a:t>Consistance </a:t>
            </a:r>
            <a:r>
              <a:rPr lang="fr-FR" dirty="0">
                <a:solidFill>
                  <a:srgbClr val="000000"/>
                </a:solidFill>
                <a:effectLst>
                  <a:outerShdw blurRad="38100" dist="38100" dir="2700000" algn="tl">
                    <a:srgbClr val="000000">
                      <a:alpha val="43137"/>
                    </a:srgbClr>
                  </a:outerShdw>
                </a:effectLst>
              </a:rPr>
              <a:t>des états tout au long de la </a:t>
            </a:r>
            <a:r>
              <a:rPr lang="fr-FR" dirty="0" smtClean="0">
                <a:solidFill>
                  <a:srgbClr val="000000"/>
                </a:solidFill>
                <a:effectLst>
                  <a:outerShdw blurRad="38100" dist="38100" dir="2700000" algn="tl">
                    <a:srgbClr val="000000">
                      <a:alpha val="43137"/>
                    </a:srgbClr>
                  </a:outerShdw>
                </a:effectLst>
              </a:rPr>
              <a:t>boucle</a:t>
            </a:r>
          </a:p>
          <a:p>
            <a:pPr lvl="1"/>
            <a:r>
              <a:rPr lang="fr-FR" dirty="0" smtClean="0">
                <a:solidFill>
                  <a:srgbClr val="000000"/>
                </a:solidFill>
                <a:effectLst>
                  <a:outerShdw blurRad="38100" dist="38100" dir="2700000" algn="tl">
                    <a:srgbClr val="000000">
                      <a:alpha val="43137"/>
                    </a:srgbClr>
                  </a:outerShdw>
                </a:effectLst>
              </a:rPr>
              <a:t>Eventuellement </a:t>
            </a:r>
            <a:r>
              <a:rPr lang="fr-FR" dirty="0" err="1">
                <a:solidFill>
                  <a:srgbClr val="000000"/>
                </a:solidFill>
                <a:effectLst>
                  <a:outerShdw blurRad="38100" dist="38100" dir="2700000" algn="tl">
                    <a:srgbClr val="000000">
                      <a:alpha val="43137"/>
                    </a:srgbClr>
                  </a:outerShdw>
                </a:effectLst>
              </a:rPr>
              <a:t>parallèlisable</a:t>
            </a:r>
            <a:r>
              <a:rPr lang="fr-FR" dirty="0">
                <a:solidFill>
                  <a:srgbClr val="000000"/>
                </a:solidFill>
                <a:effectLst>
                  <a:outerShdw blurRad="38100" dist="38100" dir="2700000" algn="tl">
                    <a:srgbClr val="000000">
                      <a:alpha val="43137"/>
                    </a:srgbClr>
                  </a:outerShdw>
                </a:effectLst>
              </a:rPr>
              <a:t> avec d'autres traitements</a:t>
            </a:r>
          </a:p>
          <a:p>
            <a:endParaRPr lang="fr-FR" dirty="0">
              <a:solidFill>
                <a:srgbClr val="000000"/>
              </a:solidFill>
            </a:endParaRPr>
          </a:p>
        </p:txBody>
      </p:sp>
      <p:sp>
        <p:nvSpPr>
          <p:cNvPr id="4" name="Espace réservé du pied de page 3"/>
          <p:cNvSpPr>
            <a:spLocks noGrp="1"/>
          </p:cNvSpPr>
          <p:nvPr>
            <p:ph type="ftr" sz="quarter" idx="3"/>
          </p:nvPr>
        </p:nvSpPr>
        <p:spPr/>
        <p:txBody>
          <a:bodyPr/>
          <a:lstStyle/>
          <a:p>
            <a:r>
              <a:rPr lang="fr-FR" smtClean="0"/>
              <a:t>Rémi Ronfard –remi.ronfard@inria.fr – GMIN317 – </a:t>
            </a:r>
            <a:r>
              <a:rPr lang="fr-FR" b="1" smtClean="0"/>
              <a:t>INTRODUCTION</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26</a:t>
            </a:fld>
            <a:endParaRPr lang="fr-FR" dirty="0"/>
          </a:p>
        </p:txBody>
      </p:sp>
      <p:sp>
        <p:nvSpPr>
          <p:cNvPr id="6" name="Espace réservé de la date 5"/>
          <p:cNvSpPr>
            <a:spLocks noGrp="1"/>
          </p:cNvSpPr>
          <p:nvPr>
            <p:ph type="dt" sz="half" idx="2"/>
          </p:nvPr>
        </p:nvSpPr>
        <p:spPr/>
        <p:txBody>
          <a:bodyPr/>
          <a:lstStyle/>
          <a:p>
            <a:fld id="{C42B5CCB-00AF-494F-BB8F-8549A9D97B0C}" type="datetime1">
              <a:rPr lang="fr-FR" smtClean="0"/>
              <a:t>05/09/15</a:t>
            </a:fld>
            <a:endParaRPr lang="fr-FR" dirty="0"/>
          </a:p>
        </p:txBody>
      </p:sp>
    </p:spTree>
    <p:extLst>
      <p:ext uri="{BB962C8B-B14F-4D97-AF65-F5344CB8AC3E}">
        <p14:creationId xmlns:p14="http://schemas.microsoft.com/office/powerpoint/2010/main" val="2956786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Périphériques et </a:t>
            </a:r>
            <a:r>
              <a:rPr lang="fr-FR" dirty="0" err="1" smtClean="0"/>
              <a:t>controleurs</a:t>
            </a:r>
            <a:r>
              <a:rPr lang="fr-FR" dirty="0" smtClean="0"/>
              <a:t> </a:t>
            </a:r>
            <a:endParaRPr lang="fr-FR" dirty="0"/>
          </a:p>
        </p:txBody>
      </p:sp>
      <p:sp>
        <p:nvSpPr>
          <p:cNvPr id="3" name="Espace réservé du contenu 2"/>
          <p:cNvSpPr>
            <a:spLocks noGrp="1"/>
          </p:cNvSpPr>
          <p:nvPr>
            <p:ph idx="1"/>
          </p:nvPr>
        </p:nvSpPr>
        <p:spPr/>
        <p:txBody>
          <a:bodyPr>
            <a:normAutofit fontScale="92500" lnSpcReduction="10000"/>
          </a:bodyPr>
          <a:lstStyle/>
          <a:p>
            <a:r>
              <a:rPr lang="fr-FR" u="sng" dirty="0" err="1">
                <a:solidFill>
                  <a:srgbClr val="000000"/>
                </a:solidFill>
                <a:effectLst>
                  <a:outerShdw blurRad="38100" dist="38100" dir="2700000" algn="tl">
                    <a:srgbClr val="000000">
                      <a:alpha val="43137"/>
                    </a:srgbClr>
                  </a:outerShdw>
                </a:effectLst>
              </a:rPr>
              <a:t>Remapping</a:t>
            </a:r>
            <a:r>
              <a:rPr lang="fr-FR" u="sng" dirty="0">
                <a:solidFill>
                  <a:srgbClr val="000000"/>
                </a:solidFill>
                <a:effectLst>
                  <a:outerShdw blurRad="38100" dist="38100" dir="2700000" algn="tl">
                    <a:srgbClr val="000000">
                      <a:alpha val="43137"/>
                    </a:srgbClr>
                  </a:outerShdw>
                </a:effectLst>
              </a:rPr>
              <a:t> des </a:t>
            </a:r>
            <a:r>
              <a:rPr lang="fr-FR" u="sng" dirty="0" smtClean="0">
                <a:solidFill>
                  <a:srgbClr val="000000"/>
                </a:solidFill>
                <a:effectLst>
                  <a:outerShdw blurRad="38100" dist="38100" dir="2700000" algn="tl">
                    <a:srgbClr val="000000">
                      <a:alpha val="43137"/>
                    </a:srgbClr>
                  </a:outerShdw>
                </a:effectLst>
              </a:rPr>
              <a:t>actions</a:t>
            </a:r>
            <a:endParaRPr lang="fr-FR" dirty="0">
              <a:solidFill>
                <a:srgbClr val="000000"/>
              </a:solidFill>
              <a:effectLst>
                <a:outerShdw blurRad="38100" dist="38100" dir="2700000" algn="tl">
                  <a:srgbClr val="000000">
                    <a:alpha val="43137"/>
                  </a:srgbClr>
                </a:outerShdw>
              </a:effectLst>
            </a:endParaRPr>
          </a:p>
          <a:p>
            <a:r>
              <a:rPr lang="fr-FR" dirty="0">
                <a:solidFill>
                  <a:srgbClr val="000000"/>
                </a:solidFill>
                <a:effectLst>
                  <a:outerShdw blurRad="38100" dist="38100" dir="2700000" algn="tl">
                    <a:srgbClr val="000000">
                      <a:alpha val="43137"/>
                    </a:srgbClr>
                  </a:outerShdw>
                </a:effectLst>
              </a:rPr>
              <a:t>Au niveau de la lecture des périphériques, les cas de figure suivants sont hautement </a:t>
            </a:r>
            <a:r>
              <a:rPr lang="fr-FR" dirty="0" smtClean="0">
                <a:solidFill>
                  <a:srgbClr val="000000"/>
                </a:solidFill>
                <a:effectLst>
                  <a:outerShdw blurRad="38100" dist="38100" dir="2700000" algn="tl">
                    <a:srgbClr val="000000">
                      <a:alpha val="43137"/>
                    </a:srgbClr>
                  </a:outerShdw>
                </a:effectLst>
              </a:rPr>
              <a:t>probables:</a:t>
            </a:r>
          </a:p>
          <a:p>
            <a:pPr lvl="1"/>
            <a:r>
              <a:rPr lang="fr-FR" dirty="0" smtClean="0">
                <a:solidFill>
                  <a:srgbClr val="000000"/>
                </a:solidFill>
                <a:effectLst>
                  <a:outerShdw blurRad="38100" dist="38100" dir="2700000" algn="tl">
                    <a:srgbClr val="000000">
                      <a:alpha val="43137"/>
                    </a:srgbClr>
                  </a:outerShdw>
                </a:effectLst>
              </a:rPr>
              <a:t>Branchement </a:t>
            </a:r>
            <a:r>
              <a:rPr lang="fr-FR" dirty="0">
                <a:solidFill>
                  <a:srgbClr val="000000"/>
                </a:solidFill>
                <a:effectLst>
                  <a:outerShdw blurRad="38100" dist="38100" dir="2700000" algn="tl">
                    <a:srgbClr val="000000">
                      <a:alpha val="43137"/>
                    </a:srgbClr>
                  </a:outerShdw>
                </a:effectLst>
              </a:rPr>
              <a:t>de périphériques de types différents pour le contrôle du jeu (ex: volant </a:t>
            </a:r>
            <a:r>
              <a:rPr lang="fr-FR" i="1" dirty="0">
                <a:solidFill>
                  <a:srgbClr val="000000"/>
                </a:solidFill>
                <a:effectLst>
                  <a:outerShdw blurRad="38100" dist="38100" dir="2700000" algn="tl">
                    <a:srgbClr val="000000">
                      <a:alpha val="43137"/>
                    </a:srgbClr>
                  </a:outerShdw>
                </a:effectLst>
              </a:rPr>
              <a:t>vs</a:t>
            </a:r>
            <a:r>
              <a:rPr lang="fr-FR" dirty="0">
                <a:solidFill>
                  <a:srgbClr val="000000"/>
                </a:solidFill>
                <a:effectLst>
                  <a:outerShdw blurRad="38100" dist="38100" dir="2700000" algn="tl">
                    <a:srgbClr val="000000">
                      <a:alpha val="43137"/>
                    </a:srgbClr>
                  </a:outerShdw>
                </a:effectLst>
              </a:rPr>
              <a:t> joystick</a:t>
            </a:r>
            <a:r>
              <a:rPr lang="fr-FR" dirty="0" smtClean="0">
                <a:solidFill>
                  <a:srgbClr val="000000"/>
                </a:solidFill>
                <a:effectLst>
                  <a:outerShdw blurRad="38100" dist="38100" dir="2700000" algn="tl">
                    <a:srgbClr val="000000">
                      <a:alpha val="43137"/>
                    </a:srgbClr>
                  </a:outerShdw>
                </a:effectLst>
              </a:rPr>
              <a:t>)</a:t>
            </a:r>
          </a:p>
          <a:p>
            <a:pPr lvl="1"/>
            <a:r>
              <a:rPr lang="fr-FR" dirty="0" smtClean="0">
                <a:solidFill>
                  <a:srgbClr val="000000"/>
                </a:solidFill>
                <a:effectLst>
                  <a:outerShdw blurRad="38100" dist="38100" dir="2700000" algn="tl">
                    <a:srgbClr val="000000">
                      <a:alpha val="43137"/>
                    </a:srgbClr>
                  </a:outerShdw>
                </a:effectLst>
              </a:rPr>
              <a:t>Lecture </a:t>
            </a:r>
            <a:r>
              <a:rPr lang="fr-FR" dirty="0">
                <a:solidFill>
                  <a:srgbClr val="000000"/>
                </a:solidFill>
                <a:effectLst>
                  <a:outerShdw blurRad="38100" dist="38100" dir="2700000" algn="tl">
                    <a:srgbClr val="000000">
                      <a:alpha val="43137"/>
                    </a:srgbClr>
                  </a:outerShdw>
                </a:effectLst>
              </a:rPr>
              <a:t>indifférenciée d'évènements de plusieurs périphériques différents pour contrôler une même action (ex: clavier + joystick déclenchent le même </a:t>
            </a:r>
            <a:r>
              <a:rPr lang="fr-FR" dirty="0" smtClean="0">
                <a:solidFill>
                  <a:srgbClr val="000000"/>
                </a:solidFill>
                <a:effectLst>
                  <a:outerShdw blurRad="38100" dist="38100" dir="2700000" algn="tl">
                    <a:srgbClr val="000000">
                      <a:alpha val="43137"/>
                    </a:srgbClr>
                  </a:outerShdw>
                </a:effectLst>
              </a:rPr>
              <a:t>événement)</a:t>
            </a:r>
          </a:p>
          <a:p>
            <a:pPr lvl="1"/>
            <a:r>
              <a:rPr lang="fr-FR" dirty="0" smtClean="0">
                <a:solidFill>
                  <a:srgbClr val="000000"/>
                </a:solidFill>
                <a:effectLst>
                  <a:outerShdw blurRad="38100" dist="38100" dir="2700000" algn="tl">
                    <a:srgbClr val="000000">
                      <a:alpha val="43137"/>
                    </a:srgbClr>
                  </a:outerShdw>
                </a:effectLst>
              </a:rPr>
              <a:t>Classes </a:t>
            </a:r>
            <a:r>
              <a:rPr lang="fr-FR" dirty="0">
                <a:solidFill>
                  <a:srgbClr val="000000"/>
                </a:solidFill>
                <a:effectLst>
                  <a:outerShdw blurRad="38100" dist="38100" dir="2700000" algn="tl">
                    <a:srgbClr val="000000">
                      <a:alpha val="43137"/>
                    </a:srgbClr>
                  </a:outerShdw>
                </a:effectLst>
              </a:rPr>
              <a:t>d'évènements différentes associées à une même action (ex: déplacement souris (continu) </a:t>
            </a:r>
            <a:r>
              <a:rPr lang="fr-FR" i="1" dirty="0">
                <a:solidFill>
                  <a:srgbClr val="000000"/>
                </a:solidFill>
                <a:effectLst>
                  <a:outerShdw blurRad="38100" dist="38100" dir="2700000" algn="tl">
                    <a:srgbClr val="000000">
                      <a:alpha val="43137"/>
                    </a:srgbClr>
                  </a:outerShdw>
                </a:effectLst>
              </a:rPr>
              <a:t>vs</a:t>
            </a:r>
            <a:r>
              <a:rPr lang="fr-FR" dirty="0">
                <a:solidFill>
                  <a:srgbClr val="000000"/>
                </a:solidFill>
                <a:effectLst>
                  <a:outerShdw blurRad="38100" dist="38100" dir="2700000" algn="tl">
                    <a:srgbClr val="000000">
                      <a:alpha val="43137"/>
                    </a:srgbClr>
                  </a:outerShdw>
                </a:effectLst>
              </a:rPr>
              <a:t> pression clavier (binaire)</a:t>
            </a:r>
            <a:r>
              <a:rPr lang="fr-FR" dirty="0" smtClean="0">
                <a:solidFill>
                  <a:srgbClr val="000000"/>
                </a:solidFill>
                <a:effectLst>
                  <a:outerShdw blurRad="38100" dist="38100" dir="2700000" algn="tl">
                    <a:srgbClr val="000000">
                      <a:alpha val="43137"/>
                    </a:srgbClr>
                  </a:outerShdw>
                </a:effectLst>
              </a:rPr>
              <a:t>)</a:t>
            </a:r>
            <a:endParaRPr lang="fr-FR" dirty="0">
              <a:solidFill>
                <a:srgbClr val="000000"/>
              </a:solidFill>
              <a:effectLst>
                <a:outerShdw blurRad="38100" dist="38100" dir="2700000" algn="tl">
                  <a:srgbClr val="000000">
                    <a:alpha val="43137"/>
                  </a:srgbClr>
                </a:outerShdw>
              </a:effectLst>
            </a:endParaRPr>
          </a:p>
        </p:txBody>
      </p:sp>
      <p:sp>
        <p:nvSpPr>
          <p:cNvPr id="4" name="Espace réservé du pied de page 3"/>
          <p:cNvSpPr>
            <a:spLocks noGrp="1"/>
          </p:cNvSpPr>
          <p:nvPr>
            <p:ph type="ftr" sz="quarter" idx="3"/>
          </p:nvPr>
        </p:nvSpPr>
        <p:spPr/>
        <p:txBody>
          <a:bodyPr/>
          <a:lstStyle/>
          <a:p>
            <a:r>
              <a:rPr lang="fr-FR" smtClean="0"/>
              <a:t>Rémi Ronfard –remi.ronfard@inria.fr – GMIN317 – </a:t>
            </a:r>
            <a:r>
              <a:rPr lang="fr-FR" b="1" smtClean="0"/>
              <a:t>INTRODUCTION</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27</a:t>
            </a:fld>
            <a:endParaRPr lang="fr-FR" dirty="0"/>
          </a:p>
        </p:txBody>
      </p:sp>
      <p:sp>
        <p:nvSpPr>
          <p:cNvPr id="6" name="Espace réservé de la date 5"/>
          <p:cNvSpPr>
            <a:spLocks noGrp="1"/>
          </p:cNvSpPr>
          <p:nvPr>
            <p:ph type="dt" sz="half" idx="2"/>
          </p:nvPr>
        </p:nvSpPr>
        <p:spPr/>
        <p:txBody>
          <a:bodyPr/>
          <a:lstStyle/>
          <a:p>
            <a:fld id="{C42B5CCB-00AF-494F-BB8F-8549A9D97B0C}" type="datetime1">
              <a:rPr lang="fr-FR" smtClean="0"/>
              <a:t>05/09/15</a:t>
            </a:fld>
            <a:endParaRPr lang="fr-FR" dirty="0"/>
          </a:p>
        </p:txBody>
      </p:sp>
    </p:spTree>
    <p:extLst>
      <p:ext uri="{BB962C8B-B14F-4D97-AF65-F5344CB8AC3E}">
        <p14:creationId xmlns:p14="http://schemas.microsoft.com/office/powerpoint/2010/main" val="303236047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Périphériques et </a:t>
            </a:r>
            <a:r>
              <a:rPr lang="fr-FR" dirty="0" err="1" smtClean="0"/>
              <a:t>controleurs</a:t>
            </a:r>
            <a:endParaRPr lang="fr-FR" dirty="0"/>
          </a:p>
        </p:txBody>
      </p:sp>
      <p:sp>
        <p:nvSpPr>
          <p:cNvPr id="3" name="Espace réservé du contenu 2"/>
          <p:cNvSpPr>
            <a:spLocks noGrp="1"/>
          </p:cNvSpPr>
          <p:nvPr>
            <p:ph idx="1"/>
          </p:nvPr>
        </p:nvSpPr>
        <p:spPr/>
        <p:txBody>
          <a:bodyPr>
            <a:normAutofit fontScale="70000" lnSpcReduction="20000"/>
          </a:bodyPr>
          <a:lstStyle/>
          <a:p>
            <a:r>
              <a:rPr lang="fr-FR" dirty="0">
                <a:solidFill>
                  <a:srgbClr val="000000"/>
                </a:solidFill>
                <a:effectLst>
                  <a:outerShdw blurRad="38100" dist="38100" dir="2700000" algn="tl">
                    <a:srgbClr val="000000">
                      <a:alpha val="43137"/>
                    </a:srgbClr>
                  </a:outerShdw>
                </a:effectLst>
              </a:rPr>
              <a:t>On peut donc envisager la stratégie de gestion suivante, à deux niveaux d'indirection</a:t>
            </a:r>
            <a:r>
              <a:rPr lang="fr-FR" dirty="0" smtClean="0">
                <a:solidFill>
                  <a:srgbClr val="000000"/>
                </a:solidFill>
                <a:effectLst>
                  <a:outerShdw blurRad="38100" dist="38100" dir="2700000" algn="tl">
                    <a:srgbClr val="000000">
                      <a:alpha val="43137"/>
                    </a:srgbClr>
                  </a:outerShdw>
                </a:effectLst>
              </a:rPr>
              <a:t>:</a:t>
            </a:r>
            <a:endParaRPr lang="fr-FR" dirty="0">
              <a:solidFill>
                <a:srgbClr val="000000"/>
              </a:solidFill>
              <a:effectLst>
                <a:outerShdw blurRad="38100" dist="38100" dir="2700000" algn="tl">
                  <a:srgbClr val="000000">
                    <a:alpha val="43137"/>
                  </a:srgbClr>
                </a:outerShdw>
              </a:effectLst>
            </a:endParaRPr>
          </a:p>
          <a:p>
            <a:pPr lvl="1">
              <a:buFont typeface="+mj-lt"/>
              <a:buAutoNum type="arabicPeriod"/>
            </a:pPr>
            <a:r>
              <a:rPr lang="fr-FR" dirty="0">
                <a:solidFill>
                  <a:srgbClr val="000000"/>
                </a:solidFill>
                <a:effectLst>
                  <a:outerShdw blurRad="38100" dist="38100" dir="2700000" algn="tl">
                    <a:srgbClr val="000000">
                      <a:alpha val="43137"/>
                    </a:srgbClr>
                  </a:outerShdw>
                </a:effectLst>
              </a:rPr>
              <a:t>Définir au niveau du jeu (pas du moteur !) une liste d'actions unitaires (ex: AVANCERJ1, RECULERJ2, SAUTER, etc..)</a:t>
            </a:r>
          </a:p>
          <a:p>
            <a:pPr lvl="1">
              <a:buFont typeface="+mj-lt"/>
              <a:buAutoNum type="arabicPeriod"/>
            </a:pPr>
            <a:r>
              <a:rPr lang="fr-FR" dirty="0">
                <a:solidFill>
                  <a:srgbClr val="000000"/>
                </a:solidFill>
                <a:effectLst>
                  <a:outerShdw blurRad="38100" dist="38100" dir="2700000" algn="tl">
                    <a:srgbClr val="000000">
                      <a:alpha val="43137"/>
                    </a:srgbClr>
                  </a:outerShdw>
                </a:effectLst>
              </a:rPr>
              <a:t>Enregistrer auprès du moteur de jeu une table de </a:t>
            </a:r>
            <a:r>
              <a:rPr lang="fr-FR" dirty="0" err="1">
                <a:solidFill>
                  <a:srgbClr val="000000"/>
                </a:solidFill>
                <a:effectLst>
                  <a:outerShdw blurRad="38100" dist="38100" dir="2700000" algn="tl">
                    <a:srgbClr val="000000">
                      <a:alpha val="43137"/>
                    </a:srgbClr>
                  </a:outerShdw>
                </a:effectLst>
              </a:rPr>
              <a:t>mapping</a:t>
            </a:r>
            <a:r>
              <a:rPr lang="fr-FR" dirty="0">
                <a:solidFill>
                  <a:srgbClr val="000000"/>
                </a:solidFill>
                <a:effectLst>
                  <a:outerShdw blurRad="38100" dist="38100" dir="2700000" algn="tl">
                    <a:srgbClr val="000000">
                      <a:alpha val="43137"/>
                    </a:srgbClr>
                  </a:outerShdw>
                </a:effectLst>
              </a:rPr>
              <a:t> entre les actions unitaires et les entrées de périphériques valides pour cette </a:t>
            </a:r>
            <a:r>
              <a:rPr lang="fr-FR" dirty="0" smtClean="0">
                <a:solidFill>
                  <a:srgbClr val="000000"/>
                </a:solidFill>
                <a:effectLst>
                  <a:outerShdw blurRad="38100" dist="38100" dir="2700000" algn="tl">
                    <a:srgbClr val="000000">
                      <a:alpha val="43137"/>
                    </a:srgbClr>
                  </a:outerShdw>
                </a:effectLst>
              </a:rPr>
              <a:t>action</a:t>
            </a:r>
          </a:p>
          <a:p>
            <a:pPr lvl="1">
              <a:buFont typeface="+mj-lt"/>
              <a:buAutoNum type="arabicPeriod"/>
            </a:pPr>
            <a:r>
              <a:rPr lang="fr-FR" dirty="0" smtClean="0">
                <a:solidFill>
                  <a:srgbClr val="000000"/>
                </a:solidFill>
                <a:effectLst>
                  <a:outerShdw blurRad="38100" dist="38100" dir="2700000" algn="tl">
                    <a:srgbClr val="000000">
                      <a:alpha val="43137"/>
                    </a:srgbClr>
                  </a:outerShdw>
                </a:effectLst>
              </a:rPr>
              <a:t>Le </a:t>
            </a:r>
            <a:r>
              <a:rPr lang="fr-FR" dirty="0">
                <a:solidFill>
                  <a:srgbClr val="000000"/>
                </a:solidFill>
                <a:effectLst>
                  <a:outerShdw blurRad="38100" dist="38100" dir="2700000" algn="tl">
                    <a:srgbClr val="000000">
                      <a:alpha val="43137"/>
                    </a:srgbClr>
                  </a:outerShdw>
                </a:effectLst>
              </a:rPr>
              <a:t>moteur se charge, en se basant sur la table de </a:t>
            </a:r>
            <a:r>
              <a:rPr lang="fr-FR" dirty="0" err="1">
                <a:solidFill>
                  <a:srgbClr val="000000"/>
                </a:solidFill>
                <a:effectLst>
                  <a:outerShdw blurRad="38100" dist="38100" dir="2700000" algn="tl">
                    <a:srgbClr val="000000">
                      <a:alpha val="43137"/>
                    </a:srgbClr>
                  </a:outerShdw>
                </a:effectLst>
              </a:rPr>
              <a:t>mapping</a:t>
            </a:r>
            <a:r>
              <a:rPr lang="fr-FR" dirty="0">
                <a:solidFill>
                  <a:srgbClr val="000000"/>
                </a:solidFill>
                <a:effectLst>
                  <a:outerShdw blurRad="38100" dist="38100" dir="2700000" algn="tl">
                    <a:srgbClr val="000000">
                      <a:alpha val="43137"/>
                    </a:srgbClr>
                  </a:outerShdw>
                </a:effectLst>
              </a:rPr>
              <a:t>, de faire le lien entre les actions du jeu et les états bas-niveau des périphériques (combinaison de touches, normalisation des valeurs des inputs</a:t>
            </a:r>
            <a:r>
              <a:rPr lang="fr-FR" dirty="0" smtClean="0">
                <a:solidFill>
                  <a:srgbClr val="000000"/>
                </a:solidFill>
                <a:effectLst>
                  <a:outerShdw blurRad="38100" dist="38100" dir="2700000" algn="tl">
                    <a:srgbClr val="000000">
                      <a:alpha val="43137"/>
                    </a:srgbClr>
                  </a:outerShdw>
                </a:effectLst>
              </a:rPr>
              <a:t>)</a:t>
            </a:r>
          </a:p>
          <a:p>
            <a:pPr lvl="1">
              <a:buFont typeface="+mj-lt"/>
              <a:buAutoNum type="arabicPeriod"/>
            </a:pPr>
            <a:r>
              <a:rPr lang="fr-FR" dirty="0" smtClean="0">
                <a:solidFill>
                  <a:srgbClr val="000000"/>
                </a:solidFill>
                <a:effectLst>
                  <a:outerShdw blurRad="38100" dist="38100" dir="2700000" algn="tl">
                    <a:srgbClr val="000000">
                      <a:alpha val="43137"/>
                    </a:srgbClr>
                  </a:outerShdw>
                </a:effectLst>
              </a:rPr>
              <a:t>Des </a:t>
            </a:r>
            <a:r>
              <a:rPr lang="fr-FR" dirty="0">
                <a:solidFill>
                  <a:srgbClr val="000000"/>
                </a:solidFill>
                <a:effectLst>
                  <a:outerShdw blurRad="38100" dist="38100" dir="2700000" algn="tl">
                    <a:srgbClr val="000000">
                      <a:alpha val="43137"/>
                    </a:srgbClr>
                  </a:outerShdw>
                </a:effectLst>
              </a:rPr>
              <a:t>paramétrages optionnels globaux peuvent être disponibles pour configurer la réactivité de certains périphériques (ex: zone neutre des sticks analogiques, sensibilité souris)</a:t>
            </a:r>
          </a:p>
          <a:p>
            <a:pPr marL="0" indent="0">
              <a:buNone/>
            </a:pPr>
            <a:endParaRPr lang="fr-FR" dirty="0">
              <a:solidFill>
                <a:srgbClr val="000000"/>
              </a:solidFill>
              <a:effectLst>
                <a:outerShdw blurRad="38100" dist="38100" dir="2700000" algn="tl">
                  <a:srgbClr val="000000">
                    <a:alpha val="43137"/>
                  </a:srgbClr>
                </a:outerShdw>
              </a:effectLst>
            </a:endParaRPr>
          </a:p>
          <a:p>
            <a:r>
              <a:rPr lang="fr-FR" dirty="0">
                <a:solidFill>
                  <a:srgbClr val="000000"/>
                </a:solidFill>
                <a:effectLst>
                  <a:outerShdw blurRad="38100" dist="38100" dir="2700000" algn="tl">
                    <a:srgbClr val="000000">
                      <a:alpha val="43137"/>
                    </a:srgbClr>
                  </a:outerShdw>
                </a:effectLst>
              </a:rPr>
              <a:t>L'utilisation d'une telle table de </a:t>
            </a:r>
            <a:r>
              <a:rPr lang="fr-FR" dirty="0" err="1">
                <a:solidFill>
                  <a:srgbClr val="000000"/>
                </a:solidFill>
                <a:effectLst>
                  <a:outerShdw blurRad="38100" dist="38100" dir="2700000" algn="tl">
                    <a:srgbClr val="000000">
                      <a:alpha val="43137"/>
                    </a:srgbClr>
                  </a:outerShdw>
                </a:effectLst>
              </a:rPr>
              <a:t>mapping</a:t>
            </a:r>
            <a:r>
              <a:rPr lang="fr-FR" dirty="0">
                <a:solidFill>
                  <a:srgbClr val="000000"/>
                </a:solidFill>
                <a:effectLst>
                  <a:outerShdw blurRad="38100" dist="38100" dir="2700000" algn="tl">
                    <a:srgbClr val="000000">
                      <a:alpha val="43137"/>
                    </a:srgbClr>
                  </a:outerShdw>
                </a:effectLst>
              </a:rPr>
              <a:t> a également l'avantage de pouvoir facilement redéfinir les touches, sans avoir à changer le code du jeu.</a:t>
            </a:r>
          </a:p>
          <a:p>
            <a:endParaRPr lang="fr-FR" dirty="0">
              <a:solidFill>
                <a:srgbClr val="000000"/>
              </a:solidFill>
            </a:endParaRPr>
          </a:p>
        </p:txBody>
      </p:sp>
      <p:sp>
        <p:nvSpPr>
          <p:cNvPr id="4" name="Espace réservé du pied de page 3"/>
          <p:cNvSpPr>
            <a:spLocks noGrp="1"/>
          </p:cNvSpPr>
          <p:nvPr>
            <p:ph type="ftr" sz="quarter" idx="3"/>
          </p:nvPr>
        </p:nvSpPr>
        <p:spPr/>
        <p:txBody>
          <a:bodyPr/>
          <a:lstStyle/>
          <a:p>
            <a:r>
              <a:rPr lang="fr-FR" smtClean="0"/>
              <a:t>Rémi Ronfard –remi.ronfard@inria.fr – GMIN317 – </a:t>
            </a:r>
            <a:r>
              <a:rPr lang="fr-FR" b="1" smtClean="0"/>
              <a:t>INTRODUCTION</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28</a:t>
            </a:fld>
            <a:endParaRPr lang="fr-FR" dirty="0"/>
          </a:p>
        </p:txBody>
      </p:sp>
      <p:sp>
        <p:nvSpPr>
          <p:cNvPr id="6" name="Espace réservé de la date 5"/>
          <p:cNvSpPr>
            <a:spLocks noGrp="1"/>
          </p:cNvSpPr>
          <p:nvPr>
            <p:ph type="dt" sz="half" idx="2"/>
          </p:nvPr>
        </p:nvSpPr>
        <p:spPr/>
        <p:txBody>
          <a:bodyPr/>
          <a:lstStyle/>
          <a:p>
            <a:fld id="{C42B5CCB-00AF-494F-BB8F-8549A9D97B0C}" type="datetime1">
              <a:rPr lang="fr-FR" smtClean="0"/>
              <a:t>05/09/15</a:t>
            </a:fld>
            <a:endParaRPr lang="fr-FR" dirty="0"/>
          </a:p>
        </p:txBody>
      </p:sp>
    </p:spTree>
    <p:extLst>
      <p:ext uri="{BB962C8B-B14F-4D97-AF65-F5344CB8AC3E}">
        <p14:creationId xmlns:p14="http://schemas.microsoft.com/office/powerpoint/2010/main" val="363423847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Périphériques et </a:t>
            </a:r>
            <a:r>
              <a:rPr lang="fr-FR" dirty="0" err="1" smtClean="0"/>
              <a:t>controleurs</a:t>
            </a:r>
            <a:endParaRPr lang="fr-FR" dirty="0"/>
          </a:p>
        </p:txBody>
      </p:sp>
      <p:sp>
        <p:nvSpPr>
          <p:cNvPr id="4" name="Espace réservé du pied de page 3"/>
          <p:cNvSpPr>
            <a:spLocks noGrp="1"/>
          </p:cNvSpPr>
          <p:nvPr>
            <p:ph type="ftr" sz="quarter" idx="3"/>
          </p:nvPr>
        </p:nvSpPr>
        <p:spPr/>
        <p:txBody>
          <a:bodyPr/>
          <a:lstStyle/>
          <a:p>
            <a:r>
              <a:rPr lang="fr-FR" smtClean="0"/>
              <a:t>Rémi Ronfard –remi.ronfard@inria.fr – GMIN317 – </a:t>
            </a:r>
            <a:r>
              <a:rPr lang="fr-FR" b="1" smtClean="0"/>
              <a:t>INTRODUCTION</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29</a:t>
            </a:fld>
            <a:endParaRPr lang="fr-FR" dirty="0"/>
          </a:p>
        </p:txBody>
      </p:sp>
      <p:sp>
        <p:nvSpPr>
          <p:cNvPr id="6" name="Espace réservé de la date 5"/>
          <p:cNvSpPr>
            <a:spLocks noGrp="1"/>
          </p:cNvSpPr>
          <p:nvPr>
            <p:ph type="dt" sz="half" idx="2"/>
          </p:nvPr>
        </p:nvSpPr>
        <p:spPr/>
        <p:txBody>
          <a:bodyPr/>
          <a:lstStyle/>
          <a:p>
            <a:fld id="{C42B5CCB-00AF-494F-BB8F-8549A9D97B0C}" type="datetime1">
              <a:rPr lang="fr-FR" smtClean="0"/>
              <a:t>05/09/15</a:t>
            </a:fld>
            <a:endParaRPr lang="fr-FR" dirty="0"/>
          </a:p>
        </p:txBody>
      </p:sp>
      <p:grpSp>
        <p:nvGrpSpPr>
          <p:cNvPr id="7" name="Group 3"/>
          <p:cNvGrpSpPr/>
          <p:nvPr/>
        </p:nvGrpSpPr>
        <p:grpSpPr>
          <a:xfrm>
            <a:off x="836243" y="1844824"/>
            <a:ext cx="7465315" cy="3947810"/>
            <a:chOff x="836243" y="1871445"/>
            <a:chExt cx="7465315" cy="3947810"/>
          </a:xfrm>
        </p:grpSpPr>
        <p:pic>
          <p:nvPicPr>
            <p:cNvPr id="8"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2441" y="1871445"/>
              <a:ext cx="7459117" cy="3115110"/>
            </a:xfrm>
            <a:prstGeom prst="rect">
              <a:avLst/>
            </a:prstGeom>
          </p:spPr>
        </p:pic>
        <p:sp>
          <p:nvSpPr>
            <p:cNvPr id="9" name="TextBox 5"/>
            <p:cNvSpPr txBox="1"/>
            <p:nvPr/>
          </p:nvSpPr>
          <p:spPr>
            <a:xfrm>
              <a:off x="836243" y="4988258"/>
              <a:ext cx="7465315" cy="830997"/>
            </a:xfrm>
            <a:prstGeom prst="rect">
              <a:avLst/>
            </a:prstGeom>
            <a:noFill/>
          </p:spPr>
          <p:txBody>
            <a:bodyPr wrap="square" rtlCol="0">
              <a:spAutoFit/>
            </a:bodyPr>
            <a:lstStyle/>
            <a:p>
              <a:pPr algn="ctr"/>
              <a:r>
                <a:rPr lang="fr-FR" sz="1600" i="1" dirty="0" err="1" smtClean="0">
                  <a:solidFill>
                    <a:srgbClr val="000000"/>
                  </a:solidFill>
                  <a:effectLst>
                    <a:outerShdw blurRad="38100" dist="38100" dir="2700000" algn="tl">
                      <a:srgbClr val="000000">
                        <a:alpha val="43137"/>
                      </a:srgbClr>
                    </a:outerShdw>
                  </a:effectLst>
                </a:rPr>
                <a:t>Remapping</a:t>
              </a:r>
              <a:r>
                <a:rPr lang="fr-FR" sz="1600" i="1" dirty="0" smtClean="0">
                  <a:solidFill>
                    <a:srgbClr val="000000"/>
                  </a:solidFill>
                  <a:effectLst>
                    <a:outerShdw blurRad="38100" dist="38100" dir="2700000" algn="tl">
                      <a:srgbClr val="000000">
                        <a:alpha val="43137"/>
                      </a:srgbClr>
                    </a:outerShdw>
                  </a:effectLst>
                </a:rPr>
                <a:t> d’actions pour la gestion des contrôleurs: chaque action pointe vers une liste de contrôleurs/boutons possibles (</a:t>
              </a:r>
              <a:r>
                <a:rPr lang="fr-FR" sz="1600" i="1" dirty="0" err="1" smtClean="0">
                  <a:solidFill>
                    <a:srgbClr val="000000"/>
                  </a:solidFill>
                  <a:effectLst>
                    <a:outerShdw blurRad="38100" dist="38100" dir="2700000" algn="tl">
                      <a:srgbClr val="000000">
                        <a:alpha val="43137"/>
                      </a:srgbClr>
                    </a:outerShdw>
                  </a:effectLst>
                </a:rPr>
                <a:t>mapping</a:t>
              </a:r>
              <a:r>
                <a:rPr lang="fr-FR" sz="1600" i="1" dirty="0" smtClean="0">
                  <a:solidFill>
                    <a:srgbClr val="000000"/>
                  </a:solidFill>
                  <a:effectLst>
                    <a:outerShdw blurRad="38100" dist="38100" dir="2700000" algn="tl">
                      <a:srgbClr val="000000">
                        <a:alpha val="43137"/>
                      </a:srgbClr>
                    </a:outerShdw>
                  </a:effectLst>
                </a:rPr>
                <a:t>), utilisée par le gestionnaire pour vérifier les états bas-niveau de chacun des contrôleurs (</a:t>
              </a:r>
              <a:r>
                <a:rPr lang="fr-FR" sz="1600" i="1" dirty="0" err="1" smtClean="0">
                  <a:solidFill>
                    <a:srgbClr val="000000"/>
                  </a:solidFill>
                  <a:effectLst>
                    <a:outerShdw blurRad="38100" dist="38100" dir="2700000" algn="tl">
                      <a:srgbClr val="000000">
                        <a:alpha val="43137"/>
                      </a:srgbClr>
                    </a:outerShdw>
                  </a:effectLst>
                </a:rPr>
                <a:t>CnBn</a:t>
              </a:r>
              <a:r>
                <a:rPr lang="fr-FR" sz="1600" i="1" dirty="0" smtClean="0">
                  <a:solidFill>
                    <a:srgbClr val="000000"/>
                  </a:solidFill>
                  <a:effectLst>
                    <a:outerShdw blurRad="38100" dist="38100" dir="2700000" algn="tl">
                      <a:srgbClr val="000000">
                        <a:alpha val="43137"/>
                      </a:srgbClr>
                    </a:outerShdw>
                  </a:effectLst>
                </a:rPr>
                <a:t>).</a:t>
              </a:r>
            </a:p>
          </p:txBody>
        </p:sp>
      </p:grpSp>
    </p:spTree>
    <p:extLst>
      <p:ext uri="{BB962C8B-B14F-4D97-AF65-F5344CB8AC3E}">
        <p14:creationId xmlns:p14="http://schemas.microsoft.com/office/powerpoint/2010/main" val="27106542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What</a:t>
            </a:r>
            <a:r>
              <a:rPr lang="fr-FR" dirty="0" smtClean="0"/>
              <a:t> </a:t>
            </a:r>
            <a:r>
              <a:rPr lang="fr-FR" dirty="0" err="1" smtClean="0"/>
              <a:t>is</a:t>
            </a:r>
            <a:r>
              <a:rPr lang="fr-FR" dirty="0" smtClean="0"/>
              <a:t> a </a:t>
            </a:r>
            <a:r>
              <a:rPr lang="fr-FR" dirty="0" err="1" smtClean="0"/>
              <a:t>game</a:t>
            </a:r>
            <a:r>
              <a:rPr lang="fr-FR" dirty="0" smtClean="0"/>
              <a:t> </a:t>
            </a:r>
            <a:r>
              <a:rPr lang="fr-FR" dirty="0" err="1" smtClean="0"/>
              <a:t>engine</a:t>
            </a:r>
            <a:r>
              <a:rPr lang="fr-FR" dirty="0" smtClean="0"/>
              <a:t> ?</a:t>
            </a:r>
            <a:endParaRPr lang="fr-FR" dirty="0"/>
          </a:p>
        </p:txBody>
      </p:sp>
      <p:sp>
        <p:nvSpPr>
          <p:cNvPr id="3" name="Espace réservé du contenu 2"/>
          <p:cNvSpPr>
            <a:spLocks noGrp="1"/>
          </p:cNvSpPr>
          <p:nvPr>
            <p:ph idx="1"/>
          </p:nvPr>
        </p:nvSpPr>
        <p:spPr>
          <a:xfrm>
            <a:off x="457200" y="1096413"/>
            <a:ext cx="8229600" cy="3775770"/>
          </a:xfrm>
          <a:solidFill>
            <a:schemeClr val="bg1"/>
          </a:solidFill>
          <a:ln>
            <a:solidFill>
              <a:schemeClr val="tx1"/>
            </a:solidFill>
          </a:ln>
        </p:spPr>
        <p:txBody>
          <a:bodyPr/>
          <a:lstStyle/>
          <a:p>
            <a:pPr lvl="0">
              <a:lnSpc>
                <a:spcPct val="96000"/>
              </a:lnSpc>
              <a:defRPr sz="1800">
                <a:solidFill>
                  <a:srgbClr val="000000"/>
                </a:solidFill>
              </a:defRPr>
            </a:pPr>
            <a:r>
              <a:rPr lang="en-US" sz="2300" dirty="0"/>
              <a:t>Core set of components that facilitate game creation</a:t>
            </a:r>
          </a:p>
          <a:p>
            <a:pPr marL="220663" lvl="1" indent="-219075">
              <a:lnSpc>
                <a:spcPct val="96000"/>
              </a:lnSpc>
              <a:buClr>
                <a:srgbClr val="FFFFFF"/>
              </a:buClr>
              <a:defRPr sz="1800">
                <a:solidFill>
                  <a:srgbClr val="000000"/>
                </a:solidFill>
              </a:defRPr>
            </a:pPr>
            <a:r>
              <a:rPr lang="en-US" sz="2000" dirty="0"/>
              <a:t>Rendering</a:t>
            </a:r>
          </a:p>
          <a:p>
            <a:pPr marL="220663" lvl="1" indent="-219075">
              <a:lnSpc>
                <a:spcPct val="96000"/>
              </a:lnSpc>
              <a:buClr>
                <a:srgbClr val="FFFFFF"/>
              </a:buClr>
              <a:defRPr sz="1800">
                <a:solidFill>
                  <a:srgbClr val="000000"/>
                </a:solidFill>
              </a:defRPr>
            </a:pPr>
            <a:r>
              <a:rPr lang="en-US" sz="2000" dirty="0"/>
              <a:t>Physics</a:t>
            </a:r>
          </a:p>
          <a:p>
            <a:pPr marL="220663" lvl="1" indent="-219075">
              <a:lnSpc>
                <a:spcPct val="96000"/>
              </a:lnSpc>
              <a:buClr>
                <a:srgbClr val="FFFFFF"/>
              </a:buClr>
              <a:defRPr sz="1800">
                <a:solidFill>
                  <a:srgbClr val="000000"/>
                </a:solidFill>
              </a:defRPr>
            </a:pPr>
            <a:r>
              <a:rPr lang="en-US" sz="2000" dirty="0"/>
              <a:t>Sound</a:t>
            </a:r>
          </a:p>
          <a:p>
            <a:pPr marL="220663" lvl="1" indent="-219075">
              <a:lnSpc>
                <a:spcPct val="96000"/>
              </a:lnSpc>
              <a:buClr>
                <a:srgbClr val="FFFFFF"/>
              </a:buClr>
              <a:defRPr sz="1800">
                <a:solidFill>
                  <a:srgbClr val="000000"/>
                </a:solidFill>
              </a:defRPr>
            </a:pPr>
            <a:r>
              <a:rPr lang="en-US" sz="2000" dirty="0"/>
              <a:t>User input</a:t>
            </a:r>
          </a:p>
          <a:p>
            <a:pPr marL="220663" lvl="1" indent="-219075">
              <a:lnSpc>
                <a:spcPct val="96000"/>
              </a:lnSpc>
              <a:buClr>
                <a:srgbClr val="FFFFFF"/>
              </a:buClr>
              <a:defRPr sz="1800">
                <a:solidFill>
                  <a:srgbClr val="000000"/>
                </a:solidFill>
              </a:defRPr>
            </a:pPr>
            <a:r>
              <a:rPr lang="en-US" sz="2000" dirty="0"/>
              <a:t>Artificial intelligence</a:t>
            </a:r>
          </a:p>
          <a:p>
            <a:pPr marL="220663" lvl="1" indent="-219075">
              <a:lnSpc>
                <a:spcPct val="96000"/>
              </a:lnSpc>
              <a:buClr>
                <a:srgbClr val="FFFFFF"/>
              </a:buClr>
              <a:defRPr sz="1800">
                <a:solidFill>
                  <a:srgbClr val="000000"/>
                </a:solidFill>
              </a:defRPr>
            </a:pPr>
            <a:r>
              <a:rPr lang="en-US" sz="2000" dirty="0"/>
              <a:t>Networking</a:t>
            </a:r>
          </a:p>
          <a:p>
            <a:pPr lvl="0">
              <a:lnSpc>
                <a:spcPct val="96000"/>
              </a:lnSpc>
              <a:defRPr sz="1800">
                <a:solidFill>
                  <a:srgbClr val="000000"/>
                </a:solidFill>
              </a:defRPr>
            </a:pPr>
            <a:r>
              <a:rPr lang="en-US" sz="2300" dirty="0"/>
              <a:t>No such thing as an engine that can support every type</a:t>
            </a:r>
            <a:br>
              <a:rPr lang="en-US" sz="2300" dirty="0"/>
            </a:br>
            <a:r>
              <a:rPr lang="en-US" sz="2300" dirty="0"/>
              <a:t>of game</a:t>
            </a:r>
          </a:p>
          <a:p>
            <a:pPr marL="0" indent="0">
              <a:buNone/>
            </a:pPr>
            <a:endParaRPr lang="fr-FR" dirty="0"/>
          </a:p>
        </p:txBody>
      </p:sp>
      <p:sp>
        <p:nvSpPr>
          <p:cNvPr id="4" name="Espace réservé du pied de page 3"/>
          <p:cNvSpPr>
            <a:spLocks noGrp="1"/>
          </p:cNvSpPr>
          <p:nvPr>
            <p:ph type="ftr" sz="quarter" idx="3"/>
          </p:nvPr>
        </p:nvSpPr>
        <p:spPr/>
        <p:txBody>
          <a:bodyPr/>
          <a:lstStyle/>
          <a:p>
            <a:r>
              <a:rPr lang="fr-FR" dirty="0" smtClean="0"/>
              <a:t>Rémi Ronfard –</a:t>
            </a:r>
            <a:r>
              <a:rPr lang="fr-FR" dirty="0" err="1" smtClean="0"/>
              <a:t>remi.ronfard@inria.fr</a:t>
            </a:r>
            <a:r>
              <a:rPr lang="fr-FR" dirty="0" smtClean="0"/>
              <a:t> – GMIN317 – </a:t>
            </a:r>
            <a:r>
              <a:rPr lang="fr-FR" b="1" dirty="0" smtClean="0"/>
              <a:t>INTRODUCTION</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3</a:t>
            </a:fld>
            <a:endParaRPr lang="fr-FR" dirty="0"/>
          </a:p>
        </p:txBody>
      </p:sp>
      <p:sp>
        <p:nvSpPr>
          <p:cNvPr id="6" name="Espace réservé de la date 5"/>
          <p:cNvSpPr>
            <a:spLocks noGrp="1"/>
          </p:cNvSpPr>
          <p:nvPr>
            <p:ph type="dt" sz="half" idx="2"/>
          </p:nvPr>
        </p:nvSpPr>
        <p:spPr/>
        <p:txBody>
          <a:bodyPr/>
          <a:lstStyle/>
          <a:p>
            <a:fld id="{19038BA7-713C-2544-8829-1AE6272C1240}" type="datetime1">
              <a:rPr lang="fr-FR" smtClean="0"/>
              <a:t>05/09/15</a:t>
            </a:fld>
            <a:endParaRPr lang="fr-FR" dirty="0"/>
          </a:p>
        </p:txBody>
      </p:sp>
      <p:pic>
        <p:nvPicPr>
          <p:cNvPr id="7" name="image27.jpg" descr="http://content.eveonline.com/www/newssystem/media/3131/3433/QVH0m.jpg"/>
          <p:cNvPicPr/>
          <p:nvPr/>
        </p:nvPicPr>
        <p:blipFill>
          <a:blip r:embed="rId2">
            <a:extLst/>
          </a:blip>
          <a:stretch>
            <a:fillRect/>
          </a:stretch>
        </p:blipFill>
        <p:spPr>
          <a:xfrm>
            <a:off x="7434818" y="5129257"/>
            <a:ext cx="1709182" cy="1214584"/>
          </a:xfrm>
          <a:prstGeom prst="rect">
            <a:avLst/>
          </a:prstGeom>
          <a:ln w="12700">
            <a:miter lim="400000"/>
          </a:ln>
        </p:spPr>
      </p:pic>
      <p:pic>
        <p:nvPicPr>
          <p:cNvPr id="8" name="image26.gif" descr="http://software.intel.com/sites/default/files/m/2/3/f/f/c/23929-figure1.gif"/>
          <p:cNvPicPr/>
          <p:nvPr/>
        </p:nvPicPr>
        <p:blipFill>
          <a:blip r:embed="rId3">
            <a:extLst/>
          </a:blip>
          <a:srcRect l="1175" t="1950" r="1599" b="2692"/>
          <a:stretch>
            <a:fillRect/>
          </a:stretch>
        </p:blipFill>
        <p:spPr>
          <a:xfrm>
            <a:off x="3574472" y="5103091"/>
            <a:ext cx="2088873" cy="1240750"/>
          </a:xfrm>
          <a:prstGeom prst="rect">
            <a:avLst/>
          </a:prstGeom>
          <a:ln w="12700">
            <a:miter lim="400000"/>
          </a:ln>
        </p:spPr>
      </p:pic>
      <p:pic>
        <p:nvPicPr>
          <p:cNvPr id="9" name="image24.jpg" descr="http://ps2media.gamespy.com/ps2/image/article/665/665200/guitar-hero-20051107043412575.jpg"/>
          <p:cNvPicPr/>
          <p:nvPr/>
        </p:nvPicPr>
        <p:blipFill>
          <a:blip r:embed="rId4">
            <a:extLst/>
          </a:blip>
          <a:stretch>
            <a:fillRect/>
          </a:stretch>
        </p:blipFill>
        <p:spPr>
          <a:xfrm>
            <a:off x="2078181" y="5103090"/>
            <a:ext cx="1380836" cy="1240751"/>
          </a:xfrm>
          <a:prstGeom prst="rect">
            <a:avLst/>
          </a:prstGeom>
          <a:ln w="12700">
            <a:miter lim="400000"/>
          </a:ln>
        </p:spPr>
      </p:pic>
      <p:pic>
        <p:nvPicPr>
          <p:cNvPr id="10" name="image23.jpg" descr="http://www.html5gamedevs.com/wp-content/uploads/2012/05/jenga-640x457.jpg"/>
          <p:cNvPicPr/>
          <p:nvPr/>
        </p:nvPicPr>
        <p:blipFill>
          <a:blip r:embed="rId5">
            <a:extLst/>
          </a:blip>
          <a:stretch>
            <a:fillRect/>
          </a:stretch>
        </p:blipFill>
        <p:spPr>
          <a:xfrm>
            <a:off x="5813930" y="5103092"/>
            <a:ext cx="1489889" cy="1214585"/>
          </a:xfrm>
          <a:prstGeom prst="rect">
            <a:avLst/>
          </a:prstGeom>
          <a:ln w="12700">
            <a:miter lim="400000"/>
          </a:ln>
        </p:spPr>
      </p:pic>
      <p:pic>
        <p:nvPicPr>
          <p:cNvPr id="11" name="image22.jpg" descr="http://www.mobygames.com/images/shots/l/545805-dear-esther-windows-screenshot-dear-esther-are-the-first-words.jpg"/>
          <p:cNvPicPr/>
          <p:nvPr/>
        </p:nvPicPr>
        <p:blipFill>
          <a:blip r:embed="rId6">
            <a:extLst/>
          </a:blip>
          <a:stretch>
            <a:fillRect/>
          </a:stretch>
        </p:blipFill>
        <p:spPr>
          <a:xfrm>
            <a:off x="0" y="5103091"/>
            <a:ext cx="1979125" cy="1214584"/>
          </a:xfrm>
          <a:prstGeom prst="rect">
            <a:avLst/>
          </a:prstGeom>
          <a:ln w="12700">
            <a:miter lim="400000"/>
          </a:ln>
        </p:spPr>
      </p:pic>
    </p:spTree>
    <p:extLst>
      <p:ext uri="{BB962C8B-B14F-4D97-AF65-F5344CB8AC3E}">
        <p14:creationId xmlns:p14="http://schemas.microsoft.com/office/powerpoint/2010/main" val="186696962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7"/>
          <p:cNvGrpSpPr/>
          <p:nvPr/>
        </p:nvGrpSpPr>
        <p:grpSpPr>
          <a:xfrm>
            <a:off x="2734162" y="3933307"/>
            <a:ext cx="3285638" cy="2394708"/>
            <a:chOff x="4805869" y="2390385"/>
            <a:chExt cx="3684862" cy="2249980"/>
          </a:xfrm>
        </p:grpSpPr>
        <p:pic>
          <p:nvPicPr>
            <p:cNvPr id="8"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805869" y="2390385"/>
              <a:ext cx="3684862" cy="1989722"/>
            </a:xfrm>
            <a:prstGeom prst="rect">
              <a:avLst/>
            </a:prstGeom>
          </p:spPr>
        </p:pic>
        <p:sp>
          <p:nvSpPr>
            <p:cNvPr id="9" name="TextBox 6"/>
            <p:cNvSpPr txBox="1"/>
            <p:nvPr/>
          </p:nvSpPr>
          <p:spPr>
            <a:xfrm>
              <a:off x="4805869" y="4380107"/>
              <a:ext cx="3684862" cy="260258"/>
            </a:xfrm>
            <a:prstGeom prst="rect">
              <a:avLst/>
            </a:prstGeom>
            <a:noFill/>
          </p:spPr>
          <p:txBody>
            <a:bodyPr wrap="square" rtlCol="0">
              <a:spAutoFit/>
            </a:bodyPr>
            <a:lstStyle/>
            <a:p>
              <a:pPr algn="ctr"/>
              <a:r>
                <a:rPr lang="fr-FR" sz="1200" i="1" dirty="0" smtClean="0">
                  <a:solidFill>
                    <a:srgbClr val="000000"/>
                  </a:solidFill>
                  <a:effectLst>
                    <a:outerShdw blurRad="38100" dist="38100" dir="2700000" algn="tl">
                      <a:srgbClr val="000000">
                        <a:alpha val="43137"/>
                      </a:srgbClr>
                    </a:outerShdw>
                  </a:effectLst>
                </a:rPr>
                <a:t>Gestionnaire d’actions</a:t>
              </a:r>
            </a:p>
          </p:txBody>
        </p:sp>
      </p:grpSp>
      <p:sp>
        <p:nvSpPr>
          <p:cNvPr id="2" name="Titre 1"/>
          <p:cNvSpPr>
            <a:spLocks noGrp="1"/>
          </p:cNvSpPr>
          <p:nvPr>
            <p:ph type="title"/>
          </p:nvPr>
        </p:nvSpPr>
        <p:spPr/>
        <p:txBody>
          <a:bodyPr/>
          <a:lstStyle/>
          <a:p>
            <a:r>
              <a:rPr lang="fr-FR" dirty="0" smtClean="0"/>
              <a:t>Périphériques et </a:t>
            </a:r>
            <a:r>
              <a:rPr lang="fr-FR" dirty="0" err="1" smtClean="0"/>
              <a:t>controleurs</a:t>
            </a:r>
            <a:endParaRPr lang="fr-FR" dirty="0"/>
          </a:p>
        </p:txBody>
      </p:sp>
      <p:sp>
        <p:nvSpPr>
          <p:cNvPr id="3" name="Espace réservé du contenu 2"/>
          <p:cNvSpPr>
            <a:spLocks noGrp="1"/>
          </p:cNvSpPr>
          <p:nvPr>
            <p:ph idx="1"/>
          </p:nvPr>
        </p:nvSpPr>
        <p:spPr>
          <a:xfrm>
            <a:off x="457200" y="1096413"/>
            <a:ext cx="8229600" cy="3486754"/>
          </a:xfrm>
        </p:spPr>
        <p:txBody>
          <a:bodyPr>
            <a:normAutofit fontScale="55000" lnSpcReduction="20000"/>
          </a:bodyPr>
          <a:lstStyle/>
          <a:p>
            <a:r>
              <a:rPr lang="fr-FR" u="sng" dirty="0">
                <a:solidFill>
                  <a:srgbClr val="000000"/>
                </a:solidFill>
                <a:effectLst>
                  <a:outerShdw blurRad="38100" dist="38100" dir="2700000" algn="tl">
                    <a:srgbClr val="000000">
                      <a:alpha val="43137"/>
                    </a:srgbClr>
                  </a:outerShdw>
                </a:effectLst>
              </a:rPr>
              <a:t>Gestionnaire d’actions</a:t>
            </a:r>
          </a:p>
          <a:p>
            <a:endParaRPr lang="fr-FR" dirty="0">
              <a:solidFill>
                <a:srgbClr val="000000"/>
              </a:solidFill>
              <a:effectLst>
                <a:outerShdw blurRad="38100" dist="38100" dir="2700000" algn="tl">
                  <a:srgbClr val="000000">
                    <a:alpha val="43137"/>
                  </a:srgbClr>
                </a:outerShdw>
              </a:effectLst>
            </a:endParaRPr>
          </a:p>
          <a:p>
            <a:r>
              <a:rPr lang="fr-FR" dirty="0">
                <a:solidFill>
                  <a:srgbClr val="000000"/>
                </a:solidFill>
                <a:effectLst>
                  <a:outerShdw blurRad="38100" dist="38100" dir="2700000" algn="tl">
                    <a:srgbClr val="000000">
                      <a:alpha val="43137"/>
                    </a:srgbClr>
                  </a:outerShdw>
                </a:effectLst>
              </a:rPr>
              <a:t>Dans certains cas spécifiques, on peut </a:t>
            </a:r>
            <a:r>
              <a:rPr lang="fr-FR" dirty="0" smtClean="0">
                <a:solidFill>
                  <a:srgbClr val="000000"/>
                </a:solidFill>
                <a:effectLst>
                  <a:outerShdw blurRad="38100" dist="38100" dir="2700000" algn="tl">
                    <a:srgbClr val="000000">
                      <a:alpha val="43137"/>
                    </a:srgbClr>
                  </a:outerShdw>
                </a:effectLst>
              </a:rPr>
              <a:t>vouloir pousser </a:t>
            </a:r>
            <a:r>
              <a:rPr lang="fr-FR" dirty="0">
                <a:solidFill>
                  <a:srgbClr val="000000"/>
                </a:solidFill>
                <a:effectLst>
                  <a:outerShdw blurRad="38100" dist="38100" dir="2700000" algn="tl">
                    <a:srgbClr val="000000">
                      <a:alpha val="43137"/>
                    </a:srgbClr>
                  </a:outerShdw>
                </a:effectLst>
              </a:rPr>
              <a:t>encore plus loin le </a:t>
            </a:r>
            <a:r>
              <a:rPr lang="fr-FR" dirty="0" smtClean="0">
                <a:solidFill>
                  <a:srgbClr val="000000"/>
                </a:solidFill>
                <a:effectLst>
                  <a:outerShdw blurRad="38100" dist="38100" dir="2700000" algn="tl">
                    <a:srgbClr val="000000">
                      <a:alpha val="43137"/>
                    </a:srgbClr>
                  </a:outerShdw>
                </a:effectLst>
              </a:rPr>
              <a:t>concept d'abstraction </a:t>
            </a:r>
            <a:r>
              <a:rPr lang="fr-FR" dirty="0">
                <a:solidFill>
                  <a:srgbClr val="000000"/>
                </a:solidFill>
                <a:effectLst>
                  <a:outerShdw blurRad="38100" dist="38100" dir="2700000" algn="tl">
                    <a:srgbClr val="000000">
                      <a:alpha val="43137"/>
                    </a:srgbClr>
                  </a:outerShdw>
                </a:effectLst>
              </a:rPr>
              <a:t>des périphériques d'entrée.</a:t>
            </a:r>
          </a:p>
          <a:p>
            <a:r>
              <a:rPr lang="fr-FR" dirty="0">
                <a:solidFill>
                  <a:srgbClr val="000000"/>
                </a:solidFill>
                <a:effectLst>
                  <a:outerShdw blurRad="38100" dist="38100" dir="2700000" algn="tl">
                    <a:srgbClr val="000000">
                      <a:alpha val="43137"/>
                    </a:srgbClr>
                  </a:outerShdw>
                </a:effectLst>
              </a:rPr>
              <a:t>Par exemple, on peut vouloir être capable </a:t>
            </a:r>
            <a:r>
              <a:rPr lang="fr-FR" dirty="0" smtClean="0">
                <a:solidFill>
                  <a:srgbClr val="000000"/>
                </a:solidFill>
                <a:effectLst>
                  <a:outerShdw blurRad="38100" dist="38100" dir="2700000" algn="tl">
                    <a:srgbClr val="000000">
                      <a:alpha val="43137"/>
                    </a:srgbClr>
                  </a:outerShdw>
                </a:effectLst>
              </a:rPr>
              <a:t>de remplacer </a:t>
            </a:r>
            <a:r>
              <a:rPr lang="fr-FR" dirty="0">
                <a:solidFill>
                  <a:srgbClr val="000000"/>
                </a:solidFill>
                <a:effectLst>
                  <a:outerShdw blurRad="38100" dist="38100" dir="2700000" algn="tl">
                    <a:srgbClr val="000000">
                      <a:alpha val="43137"/>
                    </a:srgbClr>
                  </a:outerShdw>
                </a:effectLst>
              </a:rPr>
              <a:t>à la volée un joueur humain par </a:t>
            </a:r>
            <a:r>
              <a:rPr lang="fr-FR" dirty="0" smtClean="0">
                <a:solidFill>
                  <a:srgbClr val="000000"/>
                </a:solidFill>
                <a:effectLst>
                  <a:outerShdw blurRad="38100" dist="38100" dir="2700000" algn="tl">
                    <a:srgbClr val="000000">
                      <a:alpha val="43137"/>
                    </a:srgbClr>
                  </a:outerShdw>
                </a:effectLst>
              </a:rPr>
              <a:t>un joueur </a:t>
            </a:r>
            <a:r>
              <a:rPr lang="fr-FR" dirty="0">
                <a:solidFill>
                  <a:srgbClr val="000000"/>
                </a:solidFill>
                <a:effectLst>
                  <a:outerShdw blurRad="38100" dist="38100" dir="2700000" algn="tl">
                    <a:srgbClr val="000000">
                      <a:alpha val="43137"/>
                    </a:srgbClr>
                  </a:outerShdw>
                </a:effectLst>
              </a:rPr>
              <a:t>IA dans un jeu multi-joueurs. </a:t>
            </a:r>
            <a:endParaRPr lang="fr-FR" dirty="0" smtClean="0">
              <a:solidFill>
                <a:srgbClr val="000000"/>
              </a:solidFill>
              <a:effectLst>
                <a:outerShdw blurRad="38100" dist="38100" dir="2700000" algn="tl">
                  <a:srgbClr val="000000">
                    <a:alpha val="43137"/>
                  </a:srgbClr>
                </a:outerShdw>
              </a:effectLst>
            </a:endParaRPr>
          </a:p>
          <a:p>
            <a:r>
              <a:rPr lang="fr-FR" dirty="0" smtClean="0">
                <a:solidFill>
                  <a:srgbClr val="000000"/>
                </a:solidFill>
                <a:effectLst>
                  <a:outerShdw blurRad="38100" dist="38100" dir="2700000" algn="tl">
                    <a:srgbClr val="000000">
                      <a:alpha val="43137"/>
                    </a:srgbClr>
                  </a:outerShdw>
                </a:effectLst>
              </a:rPr>
              <a:t>On va donc </a:t>
            </a:r>
            <a:r>
              <a:rPr lang="fr-FR" dirty="0">
                <a:solidFill>
                  <a:srgbClr val="000000"/>
                </a:solidFill>
                <a:effectLst>
                  <a:outerShdw blurRad="38100" dist="38100" dir="2700000" algn="tl">
                    <a:srgbClr val="000000">
                      <a:alpha val="43137"/>
                    </a:srgbClr>
                  </a:outerShdw>
                </a:effectLst>
              </a:rPr>
              <a:t>utiliser un troisième niveau </a:t>
            </a:r>
            <a:r>
              <a:rPr lang="fr-FR" dirty="0" smtClean="0">
                <a:solidFill>
                  <a:srgbClr val="000000"/>
                </a:solidFill>
                <a:effectLst>
                  <a:outerShdw blurRad="38100" dist="38100" dir="2700000" algn="tl">
                    <a:srgbClr val="000000">
                      <a:alpha val="43137"/>
                    </a:srgbClr>
                  </a:outerShdw>
                </a:effectLst>
              </a:rPr>
              <a:t>d'indirection qui </a:t>
            </a:r>
            <a:r>
              <a:rPr lang="fr-FR" dirty="0">
                <a:solidFill>
                  <a:srgbClr val="000000"/>
                </a:solidFill>
                <a:effectLst>
                  <a:outerShdw blurRad="38100" dist="38100" dir="2700000" algn="tl">
                    <a:srgbClr val="000000">
                      <a:alpha val="43137"/>
                    </a:srgbClr>
                  </a:outerShdw>
                </a:effectLst>
              </a:rPr>
              <a:t>simulera un périphérique d'entrée, et </a:t>
            </a:r>
            <a:r>
              <a:rPr lang="fr-FR" dirty="0" smtClean="0">
                <a:solidFill>
                  <a:srgbClr val="000000"/>
                </a:solidFill>
                <a:effectLst>
                  <a:outerShdw blurRad="38100" dist="38100" dir="2700000" algn="tl">
                    <a:srgbClr val="000000">
                      <a:alpha val="43137"/>
                    </a:srgbClr>
                  </a:outerShdw>
                </a:effectLst>
              </a:rPr>
              <a:t>sur lequel </a:t>
            </a:r>
            <a:r>
              <a:rPr lang="fr-FR" dirty="0">
                <a:solidFill>
                  <a:srgbClr val="000000"/>
                </a:solidFill>
                <a:effectLst>
                  <a:outerShdw blurRad="38100" dist="38100" dir="2700000" algn="tl">
                    <a:srgbClr val="000000">
                      <a:alpha val="43137"/>
                    </a:srgbClr>
                  </a:outerShdw>
                </a:effectLst>
              </a:rPr>
              <a:t>viendra se brancher un gestionnaire d'actions</a:t>
            </a:r>
            <a:r>
              <a:rPr lang="fr-FR" dirty="0" smtClean="0">
                <a:solidFill>
                  <a:srgbClr val="000000"/>
                </a:solidFill>
                <a:effectLst>
                  <a:outerShdw blurRad="38100" dist="38100" dir="2700000" algn="tl">
                    <a:srgbClr val="000000">
                      <a:alpha val="43137"/>
                    </a:srgbClr>
                  </a:outerShdw>
                </a:effectLst>
              </a:rPr>
              <a:t>.</a:t>
            </a:r>
            <a:r>
              <a:rPr lang="fr-FR" dirty="0">
                <a:solidFill>
                  <a:srgbClr val="000000"/>
                </a:solidFill>
                <a:effectLst>
                  <a:outerShdw blurRad="38100" dist="38100" dir="2700000" algn="tl">
                    <a:srgbClr val="000000">
                      <a:alpha val="43137"/>
                    </a:srgbClr>
                  </a:outerShdw>
                </a:effectLst>
              </a:rPr>
              <a:t>	</a:t>
            </a:r>
          </a:p>
          <a:p>
            <a:pPr marL="285750" indent="-285750">
              <a:buFont typeface="Arial" pitchFamily="34" charset="0"/>
              <a:buChar char="•"/>
            </a:pPr>
            <a:r>
              <a:rPr lang="fr-FR" dirty="0">
                <a:solidFill>
                  <a:srgbClr val="000000"/>
                </a:solidFill>
                <a:effectLst>
                  <a:outerShdw blurRad="38100" dist="38100" dir="2700000" algn="tl">
                    <a:srgbClr val="000000">
                      <a:alpha val="43137"/>
                    </a:srgbClr>
                  </a:outerShdw>
                </a:effectLst>
              </a:rPr>
              <a:t>Lorsque le joueur humain est au contrôle, la lecture du périphérique d'entrée est directe (</a:t>
            </a:r>
            <a:r>
              <a:rPr lang="fr-FR" dirty="0" err="1">
                <a:solidFill>
                  <a:srgbClr val="000000"/>
                </a:solidFill>
                <a:effectLst>
                  <a:outerShdw blurRad="38100" dist="38100" dir="2700000" algn="tl">
                    <a:srgbClr val="000000">
                      <a:alpha val="43137"/>
                    </a:srgbClr>
                  </a:outerShdw>
                </a:effectLst>
              </a:rPr>
              <a:t>passthrough</a:t>
            </a:r>
            <a:r>
              <a:rPr lang="fr-FR" dirty="0">
                <a:solidFill>
                  <a:srgbClr val="000000"/>
                </a:solidFill>
                <a:effectLst>
                  <a:outerShdw blurRad="38100" dist="38100" dir="2700000" algn="tl">
                    <a:srgbClr val="000000">
                      <a:alpha val="43137"/>
                    </a:srgbClr>
                  </a:outerShdw>
                </a:effectLst>
              </a:rPr>
              <a:t>)</a:t>
            </a:r>
          </a:p>
          <a:p>
            <a:pPr marL="285750" indent="-285750">
              <a:buFont typeface="Arial" pitchFamily="34" charset="0"/>
              <a:buChar char="•"/>
            </a:pPr>
            <a:r>
              <a:rPr lang="fr-FR" dirty="0">
                <a:solidFill>
                  <a:srgbClr val="000000"/>
                </a:solidFill>
                <a:effectLst>
                  <a:outerShdw blurRad="38100" dist="38100" dir="2700000" algn="tl">
                    <a:srgbClr val="000000">
                      <a:alpha val="43137"/>
                    </a:srgbClr>
                  </a:outerShdw>
                </a:effectLst>
              </a:rPr>
              <a:t>Lorsque le gestionnaire "joueur" est remplacé par un gestionnaire "IA", l'IA simule un périphérique d'entrée en se basant sur la table de </a:t>
            </a:r>
            <a:r>
              <a:rPr lang="fr-FR" dirty="0" err="1">
                <a:solidFill>
                  <a:srgbClr val="000000"/>
                </a:solidFill>
                <a:effectLst>
                  <a:outerShdw blurRad="38100" dist="38100" dir="2700000" algn="tl">
                    <a:srgbClr val="000000">
                      <a:alpha val="43137"/>
                    </a:srgbClr>
                  </a:outerShdw>
                </a:effectLst>
              </a:rPr>
              <a:t>mapping</a:t>
            </a:r>
            <a:r>
              <a:rPr lang="fr-FR" dirty="0">
                <a:solidFill>
                  <a:srgbClr val="000000"/>
                </a:solidFill>
                <a:effectLst>
                  <a:outerShdw blurRad="38100" dist="38100" dir="2700000" algn="tl">
                    <a:srgbClr val="000000">
                      <a:alpha val="43137"/>
                    </a:srgbClr>
                  </a:outerShdw>
                </a:effectLst>
              </a:rPr>
              <a:t> des actions</a:t>
            </a:r>
            <a:r>
              <a:rPr lang="fr-FR" dirty="0" smtClean="0">
                <a:solidFill>
                  <a:srgbClr val="000000"/>
                </a:solidFill>
                <a:effectLst>
                  <a:outerShdw blurRad="38100" dist="38100" dir="2700000" algn="tl">
                    <a:srgbClr val="000000">
                      <a:alpha val="43137"/>
                    </a:srgbClr>
                  </a:outerShdw>
                </a:effectLst>
              </a:rPr>
              <a:t>.</a:t>
            </a:r>
            <a:endParaRPr lang="fr-FR" dirty="0">
              <a:solidFill>
                <a:srgbClr val="000000"/>
              </a:solidFill>
              <a:effectLst>
                <a:outerShdw blurRad="38100" dist="38100" dir="2700000" algn="tl">
                  <a:srgbClr val="000000">
                    <a:alpha val="43137"/>
                  </a:srgbClr>
                </a:outerShdw>
              </a:effectLst>
            </a:endParaRPr>
          </a:p>
        </p:txBody>
      </p:sp>
      <p:sp>
        <p:nvSpPr>
          <p:cNvPr id="4" name="Espace réservé du pied de page 3"/>
          <p:cNvSpPr>
            <a:spLocks noGrp="1"/>
          </p:cNvSpPr>
          <p:nvPr>
            <p:ph type="ftr" sz="quarter" idx="3"/>
          </p:nvPr>
        </p:nvSpPr>
        <p:spPr/>
        <p:txBody>
          <a:bodyPr/>
          <a:lstStyle/>
          <a:p>
            <a:r>
              <a:rPr lang="fr-FR" smtClean="0"/>
              <a:t>Rémi Ronfard –remi.ronfard@inria.fr – GMIN317 – </a:t>
            </a:r>
            <a:r>
              <a:rPr lang="fr-FR" b="1" smtClean="0"/>
              <a:t>INTRODUCTION</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30</a:t>
            </a:fld>
            <a:endParaRPr lang="fr-FR" dirty="0"/>
          </a:p>
        </p:txBody>
      </p:sp>
      <p:sp>
        <p:nvSpPr>
          <p:cNvPr id="6" name="Espace réservé de la date 5"/>
          <p:cNvSpPr>
            <a:spLocks noGrp="1"/>
          </p:cNvSpPr>
          <p:nvPr>
            <p:ph type="dt" sz="half" idx="2"/>
          </p:nvPr>
        </p:nvSpPr>
        <p:spPr/>
        <p:txBody>
          <a:bodyPr/>
          <a:lstStyle/>
          <a:p>
            <a:fld id="{C42B5CCB-00AF-494F-BB8F-8549A9D97B0C}" type="datetime1">
              <a:rPr lang="fr-FR" smtClean="0"/>
              <a:t>05/09/15</a:t>
            </a:fld>
            <a:endParaRPr lang="fr-FR" dirty="0"/>
          </a:p>
        </p:txBody>
      </p:sp>
    </p:spTree>
    <p:extLst>
      <p:ext uri="{BB962C8B-B14F-4D97-AF65-F5344CB8AC3E}">
        <p14:creationId xmlns:p14="http://schemas.microsoft.com/office/powerpoint/2010/main" val="29925461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Gestion des accès disques</a:t>
            </a:r>
            <a:endParaRPr lang="fr-FR" dirty="0"/>
          </a:p>
        </p:txBody>
      </p:sp>
      <p:sp>
        <p:nvSpPr>
          <p:cNvPr id="3" name="Espace réservé du contenu 2"/>
          <p:cNvSpPr>
            <a:spLocks noGrp="1"/>
          </p:cNvSpPr>
          <p:nvPr>
            <p:ph idx="1"/>
          </p:nvPr>
        </p:nvSpPr>
        <p:spPr/>
        <p:txBody>
          <a:bodyPr/>
          <a:lstStyle/>
          <a:p>
            <a:r>
              <a:rPr lang="fr-FR" dirty="0">
                <a:solidFill>
                  <a:srgbClr val="000000"/>
                </a:solidFill>
                <a:effectLst>
                  <a:outerShdw blurRad="38100" dist="38100" dir="2700000" algn="tl">
                    <a:srgbClr val="000000">
                      <a:alpha val="43137"/>
                    </a:srgbClr>
                  </a:outerShdw>
                </a:effectLst>
              </a:rPr>
              <a:t>Généralement, les contraintes suivantes doivent être respectées:</a:t>
            </a:r>
          </a:p>
          <a:p>
            <a:pPr marL="685800" lvl="1">
              <a:buFont typeface="Arial" pitchFamily="34" charset="0"/>
              <a:buChar char="•"/>
            </a:pPr>
            <a:r>
              <a:rPr lang="fr-FR" dirty="0" smtClean="0">
                <a:solidFill>
                  <a:srgbClr val="000000"/>
                </a:solidFill>
                <a:effectLst>
                  <a:outerShdw blurRad="38100" dist="38100" dir="2700000" algn="tl">
                    <a:srgbClr val="000000">
                      <a:alpha val="43137"/>
                    </a:srgbClr>
                  </a:outerShdw>
                </a:effectLst>
              </a:rPr>
              <a:t>Les </a:t>
            </a:r>
            <a:r>
              <a:rPr lang="fr-FR" dirty="0">
                <a:solidFill>
                  <a:srgbClr val="000000"/>
                </a:solidFill>
                <a:effectLst>
                  <a:outerShdw blurRad="38100" dist="38100" dir="2700000" algn="tl">
                    <a:srgbClr val="000000">
                      <a:alpha val="43137"/>
                    </a:srgbClr>
                  </a:outerShdw>
                </a:effectLst>
              </a:rPr>
              <a:t>chargements/sauvegardes doivent être </a:t>
            </a:r>
            <a:r>
              <a:rPr lang="fr-FR" b="1" dirty="0">
                <a:solidFill>
                  <a:srgbClr val="000000"/>
                </a:solidFill>
                <a:effectLst>
                  <a:outerShdw blurRad="38100" dist="38100" dir="2700000" algn="tl">
                    <a:srgbClr val="000000">
                      <a:alpha val="43137"/>
                    </a:srgbClr>
                  </a:outerShdw>
                </a:effectLst>
              </a:rPr>
              <a:t>asynchrones</a:t>
            </a:r>
            <a:r>
              <a:rPr lang="fr-FR" dirty="0">
                <a:solidFill>
                  <a:srgbClr val="000000"/>
                </a:solidFill>
                <a:effectLst>
                  <a:outerShdw blurRad="38100" dist="38100" dir="2700000" algn="tl">
                    <a:srgbClr val="000000">
                      <a:alpha val="43137"/>
                    </a:srgbClr>
                  </a:outerShdw>
                </a:effectLst>
              </a:rPr>
              <a:t> (i.e. non-bloquants)</a:t>
            </a:r>
          </a:p>
          <a:p>
            <a:pPr marL="685800" lvl="1">
              <a:buFont typeface="Arial" pitchFamily="34" charset="0"/>
              <a:buChar char="•"/>
            </a:pPr>
            <a:r>
              <a:rPr lang="fr-FR" dirty="0">
                <a:solidFill>
                  <a:srgbClr val="000000"/>
                </a:solidFill>
                <a:effectLst>
                  <a:outerShdw blurRad="38100" dist="38100" dir="2700000" algn="tl">
                    <a:srgbClr val="000000">
                      <a:alpha val="43137"/>
                    </a:srgbClr>
                  </a:outerShdw>
                </a:effectLst>
              </a:rPr>
              <a:t>Les chargements doivent être le moins longs possible (i.e. compression des données)</a:t>
            </a:r>
          </a:p>
          <a:p>
            <a:pPr marL="685800" lvl="1">
              <a:buFont typeface="Arial" pitchFamily="34" charset="0"/>
              <a:buChar char="•"/>
            </a:pPr>
            <a:r>
              <a:rPr lang="fr-FR" dirty="0">
                <a:solidFill>
                  <a:srgbClr val="000000"/>
                </a:solidFill>
                <a:effectLst>
                  <a:outerShdw blurRad="38100" dist="38100" dir="2700000" algn="tl">
                    <a:srgbClr val="000000">
                      <a:alpha val="43137"/>
                    </a:srgbClr>
                  </a:outerShdw>
                </a:effectLst>
              </a:rPr>
              <a:t>L’organisation des données sur disque doit suivre certaines règles (dépend du </a:t>
            </a:r>
            <a:r>
              <a:rPr lang="fr-FR" b="1" dirty="0" smtClean="0">
                <a:solidFill>
                  <a:srgbClr val="000000"/>
                </a:solidFill>
                <a:effectLst>
                  <a:outerShdw blurRad="38100" dist="38100" dir="2700000" algn="tl">
                    <a:srgbClr val="000000">
                      <a:alpha val="43137"/>
                    </a:srgbClr>
                  </a:outerShdw>
                </a:effectLst>
              </a:rPr>
              <a:t>TRC</a:t>
            </a:r>
            <a:r>
              <a:rPr lang="fr-FR" dirty="0">
                <a:solidFill>
                  <a:srgbClr val="000000"/>
                </a:solidFill>
                <a:effectLst>
                  <a:outerShdw blurRad="38100" dist="38100" dir="2700000" algn="tl">
                    <a:srgbClr val="000000">
                      <a:alpha val="43137"/>
                    </a:srgbClr>
                  </a:outerShdw>
                </a:effectLst>
              </a:rPr>
              <a:t>)</a:t>
            </a:r>
          </a:p>
        </p:txBody>
      </p:sp>
      <p:sp>
        <p:nvSpPr>
          <p:cNvPr id="4" name="Espace réservé du pied de page 3"/>
          <p:cNvSpPr>
            <a:spLocks noGrp="1"/>
          </p:cNvSpPr>
          <p:nvPr>
            <p:ph type="ftr" sz="quarter" idx="3"/>
          </p:nvPr>
        </p:nvSpPr>
        <p:spPr/>
        <p:txBody>
          <a:bodyPr/>
          <a:lstStyle/>
          <a:p>
            <a:r>
              <a:rPr lang="fr-FR" smtClean="0"/>
              <a:t>Rémi Ronfard –remi.ronfard@inria.fr – GMIN317 – </a:t>
            </a:r>
            <a:r>
              <a:rPr lang="fr-FR" b="1" smtClean="0"/>
              <a:t>INTRODUCTION</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31</a:t>
            </a:fld>
            <a:endParaRPr lang="fr-FR" dirty="0"/>
          </a:p>
        </p:txBody>
      </p:sp>
      <p:sp>
        <p:nvSpPr>
          <p:cNvPr id="6" name="Espace réservé de la date 5"/>
          <p:cNvSpPr>
            <a:spLocks noGrp="1"/>
          </p:cNvSpPr>
          <p:nvPr>
            <p:ph type="dt" sz="half" idx="2"/>
          </p:nvPr>
        </p:nvSpPr>
        <p:spPr/>
        <p:txBody>
          <a:bodyPr/>
          <a:lstStyle/>
          <a:p>
            <a:fld id="{C42B5CCB-00AF-494F-BB8F-8549A9D97B0C}" type="datetime1">
              <a:rPr lang="fr-FR" smtClean="0"/>
              <a:t>05/09/15</a:t>
            </a:fld>
            <a:endParaRPr lang="fr-FR" dirty="0"/>
          </a:p>
        </p:txBody>
      </p:sp>
    </p:spTree>
    <p:extLst>
      <p:ext uri="{BB962C8B-B14F-4D97-AF65-F5344CB8AC3E}">
        <p14:creationId xmlns:p14="http://schemas.microsoft.com/office/powerpoint/2010/main" val="87735401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Gestion des fichiers</a:t>
            </a:r>
            <a:endParaRPr lang="fr-FR" dirty="0"/>
          </a:p>
        </p:txBody>
      </p:sp>
      <p:sp>
        <p:nvSpPr>
          <p:cNvPr id="4" name="Espace réservé du pied de page 3"/>
          <p:cNvSpPr>
            <a:spLocks noGrp="1"/>
          </p:cNvSpPr>
          <p:nvPr>
            <p:ph type="ftr" sz="quarter" idx="3"/>
          </p:nvPr>
        </p:nvSpPr>
        <p:spPr/>
        <p:txBody>
          <a:bodyPr/>
          <a:lstStyle/>
          <a:p>
            <a:r>
              <a:rPr lang="fr-FR" smtClean="0"/>
              <a:t>Rémi Ronfard –remi.ronfard@inria.fr – GMIN317 – </a:t>
            </a:r>
            <a:r>
              <a:rPr lang="fr-FR" b="1" smtClean="0"/>
              <a:t>INTRODUCTION</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32</a:t>
            </a:fld>
            <a:endParaRPr lang="fr-FR" dirty="0"/>
          </a:p>
        </p:txBody>
      </p:sp>
      <p:sp>
        <p:nvSpPr>
          <p:cNvPr id="6" name="Espace réservé de la date 5"/>
          <p:cNvSpPr>
            <a:spLocks noGrp="1"/>
          </p:cNvSpPr>
          <p:nvPr>
            <p:ph type="dt" sz="half" idx="2"/>
          </p:nvPr>
        </p:nvSpPr>
        <p:spPr/>
        <p:txBody>
          <a:bodyPr/>
          <a:lstStyle/>
          <a:p>
            <a:fld id="{C42B5CCB-00AF-494F-BB8F-8549A9D97B0C}" type="datetime1">
              <a:rPr lang="fr-FR" smtClean="0"/>
              <a:t>05/09/15</a:t>
            </a:fld>
            <a:endParaRPr lang="fr-FR" dirty="0"/>
          </a:p>
        </p:txBody>
      </p:sp>
      <p:grpSp>
        <p:nvGrpSpPr>
          <p:cNvPr id="7" name="Group 6"/>
          <p:cNvGrpSpPr/>
          <p:nvPr/>
        </p:nvGrpSpPr>
        <p:grpSpPr>
          <a:xfrm>
            <a:off x="792188" y="1052736"/>
            <a:ext cx="7471716" cy="5140151"/>
            <a:chOff x="311074" y="1255986"/>
            <a:chExt cx="8492282" cy="5140151"/>
          </a:xfrm>
        </p:grpSpPr>
        <p:pic>
          <p:nvPicPr>
            <p:cNvPr id="8"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868144" y="2467964"/>
              <a:ext cx="2935212" cy="3409308"/>
            </a:xfrm>
            <a:prstGeom prst="rect">
              <a:avLst/>
            </a:prstGeom>
          </p:spPr>
        </p:pic>
        <p:grpSp>
          <p:nvGrpSpPr>
            <p:cNvPr id="9" name="Group 3"/>
            <p:cNvGrpSpPr/>
            <p:nvPr/>
          </p:nvGrpSpPr>
          <p:grpSpPr>
            <a:xfrm>
              <a:off x="311074" y="1255986"/>
              <a:ext cx="8492282" cy="5140151"/>
              <a:chOff x="311074" y="1111970"/>
              <a:chExt cx="8492282" cy="5140151"/>
            </a:xfrm>
          </p:grpSpPr>
          <p:sp>
            <p:nvSpPr>
              <p:cNvPr id="10" name="TextBox 1"/>
              <p:cNvSpPr txBox="1"/>
              <p:nvPr/>
            </p:nvSpPr>
            <p:spPr>
              <a:xfrm>
                <a:off x="311074" y="2004804"/>
                <a:ext cx="5729053" cy="4247317"/>
              </a:xfrm>
              <a:prstGeom prst="rect">
                <a:avLst/>
              </a:prstGeom>
              <a:noFill/>
            </p:spPr>
            <p:txBody>
              <a:bodyPr wrap="square" rtlCol="0">
                <a:spAutoFit/>
              </a:bodyPr>
              <a:lstStyle/>
              <a:p>
                <a:pPr marL="285750" indent="-285750">
                  <a:buFont typeface="Arial" pitchFamily="34" charset="0"/>
                  <a:buChar char="•"/>
                </a:pPr>
                <a:r>
                  <a:rPr lang="fr-FR" sz="1500" dirty="0" smtClean="0">
                    <a:solidFill>
                      <a:srgbClr val="000000"/>
                    </a:solidFill>
                    <a:effectLst>
                      <a:outerShdw blurRad="38100" dist="38100" dir="2700000" algn="tl">
                        <a:srgbClr val="000000">
                          <a:alpha val="43137"/>
                        </a:srgbClr>
                      </a:outerShdw>
                    </a:effectLst>
                  </a:rPr>
                  <a:t>Le </a:t>
                </a:r>
                <a:r>
                  <a:rPr lang="fr-FR" sz="1500" dirty="0">
                    <a:solidFill>
                      <a:srgbClr val="000000"/>
                    </a:solidFill>
                    <a:effectLst>
                      <a:outerShdw blurRad="38100" dist="38100" dir="2700000" algn="tl">
                        <a:srgbClr val="000000">
                          <a:alpha val="43137"/>
                        </a:srgbClr>
                      </a:outerShdw>
                    </a:effectLst>
                  </a:rPr>
                  <a:t>fichier forme un premier niveau de protection contre l'accès au </a:t>
                </a:r>
                <a:r>
                  <a:rPr lang="fr-FR" sz="1500" dirty="0" smtClean="0">
                    <a:solidFill>
                      <a:srgbClr val="000000"/>
                    </a:solidFill>
                    <a:effectLst>
                      <a:outerShdw blurRad="38100" dist="38100" dir="2700000" algn="tl">
                        <a:srgbClr val="000000">
                          <a:alpha val="43137"/>
                        </a:srgbClr>
                      </a:outerShdw>
                    </a:effectLst>
                  </a:rPr>
                  <a:t>contenu</a:t>
                </a:r>
              </a:p>
              <a:p>
                <a:pPr marL="285750" indent="-285750">
                  <a:buFont typeface="Arial" pitchFamily="34" charset="0"/>
                  <a:buChar char="•"/>
                </a:pPr>
                <a:r>
                  <a:rPr lang="fr-FR" sz="1500" dirty="0" smtClean="0">
                    <a:solidFill>
                      <a:srgbClr val="000000"/>
                    </a:solidFill>
                    <a:effectLst>
                      <a:outerShdw blurRad="38100" dist="38100" dir="2700000" algn="tl">
                        <a:srgbClr val="000000">
                          <a:alpha val="43137"/>
                        </a:srgbClr>
                      </a:outerShdw>
                    </a:effectLst>
                  </a:rPr>
                  <a:t>L'agencement </a:t>
                </a:r>
                <a:r>
                  <a:rPr lang="fr-FR" sz="1500" dirty="0">
                    <a:solidFill>
                      <a:srgbClr val="000000"/>
                    </a:solidFill>
                    <a:effectLst>
                      <a:outerShdw blurRad="38100" dist="38100" dir="2700000" algn="tl">
                        <a:srgbClr val="000000">
                          <a:alpha val="43137"/>
                        </a:srgbClr>
                      </a:outerShdw>
                    </a:effectLst>
                  </a:rPr>
                  <a:t>des fichiers à l'intérieur du </a:t>
                </a:r>
                <a:r>
                  <a:rPr lang="fr-FR" sz="1500" i="1" dirty="0" err="1">
                    <a:solidFill>
                      <a:srgbClr val="000000"/>
                    </a:solidFill>
                    <a:effectLst>
                      <a:outerShdw blurRad="38100" dist="38100" dir="2700000" algn="tl">
                        <a:srgbClr val="000000">
                          <a:alpha val="43137"/>
                        </a:srgbClr>
                      </a:outerShdw>
                    </a:effectLst>
                  </a:rPr>
                  <a:t>bigfile</a:t>
                </a:r>
                <a:r>
                  <a:rPr lang="fr-FR" sz="1500" dirty="0">
                    <a:solidFill>
                      <a:srgbClr val="000000"/>
                    </a:solidFill>
                    <a:effectLst>
                      <a:outerShdw blurRad="38100" dist="38100" dir="2700000" algn="tl">
                        <a:srgbClr val="000000">
                          <a:alpha val="43137"/>
                        </a:srgbClr>
                      </a:outerShdw>
                    </a:effectLst>
                  </a:rPr>
                  <a:t> peut être fait en fonction des accès aux données, afin d'optimiser les déplacements de la tête du </a:t>
                </a:r>
                <a:r>
                  <a:rPr lang="fr-FR" sz="1500" dirty="0" smtClean="0">
                    <a:solidFill>
                      <a:srgbClr val="000000"/>
                    </a:solidFill>
                    <a:effectLst>
                      <a:outerShdw blurRad="38100" dist="38100" dir="2700000" algn="tl">
                        <a:srgbClr val="000000">
                          <a:alpha val="43137"/>
                        </a:srgbClr>
                      </a:outerShdw>
                    </a:effectLst>
                  </a:rPr>
                  <a:t>lecteur</a:t>
                </a:r>
              </a:p>
              <a:p>
                <a:pPr marL="285750" indent="-285750">
                  <a:buFont typeface="Arial" pitchFamily="34" charset="0"/>
                  <a:buChar char="•"/>
                </a:pPr>
                <a:r>
                  <a:rPr lang="fr-FR" sz="1500" dirty="0" smtClean="0">
                    <a:solidFill>
                      <a:srgbClr val="000000"/>
                    </a:solidFill>
                    <a:effectLst>
                      <a:outerShdw blurRad="38100" dist="38100" dir="2700000" algn="tl">
                        <a:srgbClr val="000000">
                          <a:alpha val="43137"/>
                        </a:srgbClr>
                      </a:outerShdw>
                    </a:effectLst>
                  </a:rPr>
                  <a:t>Le </a:t>
                </a:r>
                <a:r>
                  <a:rPr lang="fr-FR" sz="1500" dirty="0">
                    <a:solidFill>
                      <a:srgbClr val="000000"/>
                    </a:solidFill>
                    <a:effectLst>
                      <a:outerShdw blurRad="38100" dist="38100" dir="2700000" algn="tl">
                        <a:srgbClr val="000000">
                          <a:alpha val="43137"/>
                        </a:srgbClr>
                      </a:outerShdw>
                    </a:effectLst>
                  </a:rPr>
                  <a:t>format est compatible avec les contraintes courantes d'organisation des fichiers établies par les </a:t>
                </a:r>
                <a:r>
                  <a:rPr lang="fr-FR" sz="1500" b="1" dirty="0">
                    <a:solidFill>
                      <a:srgbClr val="000000"/>
                    </a:solidFill>
                    <a:effectLst>
                      <a:outerShdw blurRad="38100" dist="38100" dir="2700000" algn="tl">
                        <a:srgbClr val="000000">
                          <a:alpha val="43137"/>
                        </a:srgbClr>
                      </a:outerShdw>
                    </a:effectLst>
                  </a:rPr>
                  <a:t>TRC</a:t>
                </a:r>
                <a:r>
                  <a:rPr lang="fr-FR" sz="1500" dirty="0">
                    <a:solidFill>
                      <a:srgbClr val="000000"/>
                    </a:solidFill>
                    <a:effectLst>
                      <a:outerShdw blurRad="38100" dist="38100" dir="2700000" algn="tl">
                        <a:srgbClr val="000000">
                          <a:alpha val="43137"/>
                        </a:srgbClr>
                      </a:outerShdw>
                    </a:effectLst>
                  </a:rPr>
                  <a:t> (nombre de fichiers présents sur le </a:t>
                </a:r>
                <a:r>
                  <a:rPr lang="fr-FR" sz="1500" dirty="0" smtClean="0">
                    <a:solidFill>
                      <a:srgbClr val="000000"/>
                    </a:solidFill>
                    <a:effectLst>
                      <a:outerShdw blurRad="38100" dist="38100" dir="2700000" algn="tl">
                        <a:srgbClr val="000000">
                          <a:alpha val="43137"/>
                        </a:srgbClr>
                      </a:outerShdw>
                    </a:effectLst>
                  </a:rPr>
                  <a:t>disque)</a:t>
                </a:r>
              </a:p>
              <a:p>
                <a:pPr marL="285750" indent="-285750">
                  <a:buFont typeface="Arial" pitchFamily="34" charset="0"/>
                  <a:buChar char="•"/>
                </a:pPr>
                <a:r>
                  <a:rPr lang="fr-FR" sz="1500" dirty="0" smtClean="0">
                    <a:solidFill>
                      <a:srgbClr val="000000"/>
                    </a:solidFill>
                    <a:effectLst>
                      <a:outerShdw blurRad="38100" dist="38100" dir="2700000" algn="tl">
                        <a:srgbClr val="000000">
                          <a:alpha val="43137"/>
                        </a:srgbClr>
                      </a:outerShdw>
                    </a:effectLst>
                  </a:rPr>
                  <a:t>Pendant </a:t>
                </a:r>
                <a:r>
                  <a:rPr lang="fr-FR" sz="1500" dirty="0">
                    <a:solidFill>
                      <a:srgbClr val="000000"/>
                    </a:solidFill>
                    <a:effectLst>
                      <a:outerShdw blurRad="38100" dist="38100" dir="2700000" algn="tl">
                        <a:srgbClr val="000000">
                          <a:alpha val="43137"/>
                        </a:srgbClr>
                      </a:outerShdw>
                    </a:effectLst>
                  </a:rPr>
                  <a:t>les phases de développement, il est facile d'accéder et de transporter les dernières données du jeu. Dans l'idéal, un serveur automatique peut même générer un nouveau </a:t>
                </a:r>
                <a:r>
                  <a:rPr lang="fr-FR" sz="1500" i="1" dirty="0" err="1">
                    <a:solidFill>
                      <a:srgbClr val="000000"/>
                    </a:solidFill>
                    <a:effectLst>
                      <a:outerShdw blurRad="38100" dist="38100" dir="2700000" algn="tl">
                        <a:srgbClr val="000000">
                          <a:alpha val="43137"/>
                        </a:srgbClr>
                      </a:outerShdw>
                    </a:effectLst>
                  </a:rPr>
                  <a:t>bigfile</a:t>
                </a:r>
                <a:r>
                  <a:rPr lang="fr-FR" sz="1500" dirty="0">
                    <a:solidFill>
                      <a:srgbClr val="000000"/>
                    </a:solidFill>
                    <a:effectLst>
                      <a:outerShdw blurRad="38100" dist="38100" dir="2700000" algn="tl">
                        <a:srgbClr val="000000">
                          <a:alpha val="43137"/>
                        </a:srgbClr>
                      </a:outerShdw>
                    </a:effectLst>
                  </a:rPr>
                  <a:t> incrémental chaque fois </a:t>
                </a:r>
                <a:r>
                  <a:rPr lang="fr-FR" sz="1500" dirty="0" smtClean="0">
                    <a:solidFill>
                      <a:srgbClr val="000000"/>
                    </a:solidFill>
                    <a:effectLst>
                      <a:outerShdw blurRad="38100" dist="38100" dir="2700000" algn="tl">
                        <a:srgbClr val="000000">
                          <a:alpha val="43137"/>
                        </a:srgbClr>
                      </a:outerShdw>
                    </a:effectLst>
                  </a:rPr>
                  <a:t>que de nouveaux </a:t>
                </a:r>
                <a:r>
                  <a:rPr lang="fr-FR" sz="1500" i="1" dirty="0" err="1" smtClean="0">
                    <a:solidFill>
                      <a:srgbClr val="000000"/>
                    </a:solidFill>
                    <a:effectLst>
                      <a:outerShdw blurRad="38100" dist="38100" dir="2700000" algn="tl">
                        <a:srgbClr val="000000">
                          <a:alpha val="43137"/>
                        </a:srgbClr>
                      </a:outerShdw>
                    </a:effectLst>
                  </a:rPr>
                  <a:t>assets</a:t>
                </a:r>
                <a:r>
                  <a:rPr lang="fr-FR" sz="1500" dirty="0">
                    <a:solidFill>
                      <a:srgbClr val="000000"/>
                    </a:solidFill>
                    <a:effectLst>
                      <a:outerShdw blurRad="38100" dist="38100" dir="2700000" algn="tl">
                        <a:srgbClr val="000000">
                          <a:alpha val="43137"/>
                        </a:srgbClr>
                      </a:outerShdw>
                    </a:effectLst>
                  </a:rPr>
                  <a:t> </a:t>
                </a:r>
                <a:r>
                  <a:rPr lang="fr-FR" sz="1500" dirty="0" smtClean="0">
                    <a:solidFill>
                      <a:srgbClr val="000000"/>
                    </a:solidFill>
                    <a:effectLst>
                      <a:outerShdw blurRad="38100" dist="38100" dir="2700000" algn="tl">
                        <a:srgbClr val="000000">
                          <a:alpha val="43137"/>
                        </a:srgbClr>
                      </a:outerShdw>
                    </a:effectLst>
                  </a:rPr>
                  <a:t>sont disponibles.</a:t>
                </a:r>
                <a:endParaRPr lang="fr-FR" sz="1500" dirty="0">
                  <a:solidFill>
                    <a:srgbClr val="000000"/>
                  </a:solidFill>
                  <a:effectLst>
                    <a:outerShdw blurRad="38100" dist="38100" dir="2700000" algn="tl">
                      <a:srgbClr val="000000">
                        <a:alpha val="43137"/>
                      </a:srgbClr>
                    </a:outerShdw>
                  </a:effectLst>
                </a:endParaRPr>
              </a:p>
              <a:p>
                <a:r>
                  <a:rPr lang="fr-FR" sz="1500" dirty="0">
                    <a:solidFill>
                      <a:srgbClr val="000000"/>
                    </a:solidFill>
                    <a:effectLst>
                      <a:outerShdw blurRad="38100" dist="38100" dir="2700000" algn="tl">
                        <a:srgbClr val="000000">
                          <a:alpha val="43137"/>
                        </a:srgbClr>
                      </a:outerShdw>
                    </a:effectLst>
                  </a:rPr>
                  <a:t>	</a:t>
                </a:r>
              </a:p>
              <a:p>
                <a:r>
                  <a:rPr lang="fr-FR" sz="1500" dirty="0" smtClean="0">
                    <a:solidFill>
                      <a:srgbClr val="000000"/>
                    </a:solidFill>
                    <a:effectLst>
                      <a:outerShdw blurRad="38100" dist="38100" dir="2700000" algn="tl">
                        <a:srgbClr val="000000">
                          <a:alpha val="43137"/>
                        </a:srgbClr>
                      </a:outerShdw>
                    </a:effectLst>
                  </a:rPr>
                  <a:t>En </a:t>
                </a:r>
                <a:r>
                  <a:rPr lang="fr-FR" sz="1500" dirty="0">
                    <a:solidFill>
                      <a:srgbClr val="000000"/>
                    </a:solidFill>
                    <a:effectLst>
                      <a:outerShdw blurRad="38100" dist="38100" dir="2700000" algn="tl">
                        <a:srgbClr val="000000">
                          <a:alpha val="43137"/>
                        </a:srgbClr>
                      </a:outerShdw>
                    </a:effectLst>
                  </a:rPr>
                  <a:t>surchargeant les fonctions de lecture/écriture des fichiers au niveau du moteur, il est même possible de travailler de manière transparente sur une vraie hiérarchie de fichiers sur disque pendant la phase de développement</a:t>
                </a:r>
                <a:r>
                  <a:rPr lang="fr-FR" sz="1500" dirty="0" smtClean="0">
                    <a:solidFill>
                      <a:srgbClr val="000000"/>
                    </a:solidFill>
                    <a:effectLst>
                      <a:outerShdw blurRad="38100" dist="38100" dir="2700000" algn="tl">
                        <a:srgbClr val="000000">
                          <a:alpha val="43137"/>
                        </a:srgbClr>
                      </a:outerShdw>
                    </a:effectLst>
                  </a:rPr>
                  <a:t>.</a:t>
                </a:r>
                <a:endParaRPr lang="fr-FR" sz="1500" dirty="0">
                  <a:solidFill>
                    <a:srgbClr val="000000"/>
                  </a:solidFill>
                  <a:effectLst>
                    <a:outerShdw blurRad="38100" dist="38100" dir="2700000" algn="tl">
                      <a:srgbClr val="000000">
                        <a:alpha val="43137"/>
                      </a:srgbClr>
                    </a:outerShdw>
                  </a:effectLst>
                </a:endParaRPr>
              </a:p>
            </p:txBody>
          </p:sp>
          <p:sp>
            <p:nvSpPr>
              <p:cNvPr id="11" name="TextBox 5"/>
              <p:cNvSpPr txBox="1"/>
              <p:nvPr/>
            </p:nvSpPr>
            <p:spPr>
              <a:xfrm>
                <a:off x="311074" y="1111970"/>
                <a:ext cx="8492282" cy="784830"/>
              </a:xfrm>
              <a:prstGeom prst="rect">
                <a:avLst/>
              </a:prstGeom>
              <a:noFill/>
            </p:spPr>
            <p:txBody>
              <a:bodyPr wrap="square" rtlCol="0">
                <a:spAutoFit/>
              </a:bodyPr>
              <a:lstStyle/>
              <a:p>
                <a:r>
                  <a:rPr lang="fr-FR" sz="1500" dirty="0" smtClean="0">
                    <a:solidFill>
                      <a:srgbClr val="000000"/>
                    </a:solidFill>
                    <a:effectLst>
                      <a:outerShdw blurRad="38100" dist="38100" dir="2700000" algn="tl">
                        <a:srgbClr val="000000">
                          <a:alpha val="43137"/>
                        </a:srgbClr>
                      </a:outerShdw>
                    </a:effectLst>
                  </a:rPr>
                  <a:t>Une organisation courante </a:t>
                </a:r>
                <a:r>
                  <a:rPr lang="fr-FR" sz="1500" dirty="0">
                    <a:solidFill>
                      <a:srgbClr val="000000"/>
                    </a:solidFill>
                    <a:effectLst>
                      <a:outerShdw blurRad="38100" dist="38100" dir="2700000" algn="tl">
                        <a:srgbClr val="000000">
                          <a:alpha val="43137"/>
                        </a:srgbClr>
                      </a:outerShdw>
                    </a:effectLst>
                  </a:rPr>
                  <a:t>des données disque est sous forme de "</a:t>
                </a:r>
                <a:r>
                  <a:rPr lang="fr-FR" sz="1500" b="1" dirty="0" err="1" smtClean="0">
                    <a:solidFill>
                      <a:srgbClr val="000000"/>
                    </a:solidFill>
                    <a:effectLst>
                      <a:outerShdw blurRad="38100" dist="38100" dir="2700000" algn="tl">
                        <a:srgbClr val="000000">
                          <a:alpha val="43137"/>
                        </a:srgbClr>
                      </a:outerShdw>
                    </a:effectLst>
                  </a:rPr>
                  <a:t>bigfile</a:t>
                </a:r>
                <a:r>
                  <a:rPr lang="fr-FR" sz="1500" dirty="0">
                    <a:solidFill>
                      <a:srgbClr val="000000"/>
                    </a:solidFill>
                    <a:effectLst>
                      <a:outerShdw blurRad="38100" dist="38100" dir="2700000" algn="tl">
                        <a:srgbClr val="000000">
                          <a:alpha val="43137"/>
                        </a:srgbClr>
                      </a:outerShdw>
                    </a:effectLst>
                  </a:rPr>
                  <a:t>": l'intégralité des fichiers de données est concaténée dans un seul gros fichier. Les avantages sont multiples</a:t>
                </a:r>
                <a:r>
                  <a:rPr lang="fr-FR" sz="1500" dirty="0" smtClean="0">
                    <a:solidFill>
                      <a:srgbClr val="000000"/>
                    </a:solidFill>
                    <a:effectLst>
                      <a:outerShdw blurRad="38100" dist="38100" dir="2700000" algn="tl">
                        <a:srgbClr val="000000">
                          <a:alpha val="43137"/>
                        </a:srgbClr>
                      </a:outerShdw>
                    </a:effectLst>
                  </a:rPr>
                  <a:t>:</a:t>
                </a:r>
              </a:p>
              <a:p>
                <a:endParaRPr lang="fr-FR" sz="1500" dirty="0">
                  <a:solidFill>
                    <a:srgbClr val="000000"/>
                  </a:solidFill>
                  <a:effectLst>
                    <a:outerShdw blurRad="38100" dist="38100" dir="2700000" algn="tl">
                      <a:srgbClr val="000000">
                        <a:alpha val="43137"/>
                      </a:srgbClr>
                    </a:outerShdw>
                  </a:effectLst>
                </a:endParaRPr>
              </a:p>
            </p:txBody>
          </p:sp>
        </p:grpSp>
      </p:grpSp>
      <p:sp>
        <p:nvSpPr>
          <p:cNvPr id="12" name="TextBox 7"/>
          <p:cNvSpPr txBox="1"/>
          <p:nvPr/>
        </p:nvSpPr>
        <p:spPr>
          <a:xfrm>
            <a:off x="6134565" y="5915888"/>
            <a:ext cx="2952328" cy="276999"/>
          </a:xfrm>
          <a:prstGeom prst="rect">
            <a:avLst/>
          </a:prstGeom>
          <a:noFill/>
        </p:spPr>
        <p:txBody>
          <a:bodyPr wrap="square" rtlCol="0">
            <a:spAutoFit/>
          </a:bodyPr>
          <a:lstStyle/>
          <a:p>
            <a:pPr algn="ctr"/>
            <a:r>
              <a:rPr lang="fr-FR" sz="1200" i="1" dirty="0" smtClean="0">
                <a:solidFill>
                  <a:srgbClr val="000000"/>
                </a:solidFill>
                <a:effectLst>
                  <a:outerShdw blurRad="38100" dist="38100" dir="2700000" algn="tl">
                    <a:srgbClr val="000000">
                      <a:alpha val="43137"/>
                    </a:srgbClr>
                  </a:outerShdw>
                </a:effectLst>
              </a:rPr>
              <a:t>Organisation d’un </a:t>
            </a:r>
            <a:r>
              <a:rPr lang="fr-FR" sz="1200" b="1" i="1" dirty="0" err="1" smtClean="0">
                <a:solidFill>
                  <a:srgbClr val="000000"/>
                </a:solidFill>
                <a:effectLst>
                  <a:outerShdw blurRad="38100" dist="38100" dir="2700000" algn="tl">
                    <a:srgbClr val="000000">
                      <a:alpha val="43137"/>
                    </a:srgbClr>
                  </a:outerShdw>
                </a:effectLst>
              </a:rPr>
              <a:t>bigfile</a:t>
            </a:r>
            <a:endParaRPr lang="fr-FR" sz="1200" i="1" dirty="0" smtClean="0">
              <a:solidFill>
                <a:srgbClr val="00000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5162329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Timers</a:t>
            </a:r>
            <a:endParaRPr lang="fr-FR" dirty="0"/>
          </a:p>
        </p:txBody>
      </p:sp>
      <p:sp>
        <p:nvSpPr>
          <p:cNvPr id="3" name="Espace réservé du contenu 2"/>
          <p:cNvSpPr>
            <a:spLocks noGrp="1"/>
          </p:cNvSpPr>
          <p:nvPr>
            <p:ph idx="1"/>
          </p:nvPr>
        </p:nvSpPr>
        <p:spPr/>
        <p:txBody>
          <a:bodyPr>
            <a:normAutofit fontScale="62500" lnSpcReduction="20000"/>
          </a:bodyPr>
          <a:lstStyle/>
          <a:p>
            <a:r>
              <a:rPr lang="fr-FR" dirty="0" smtClean="0">
                <a:solidFill>
                  <a:srgbClr val="000000"/>
                </a:solidFill>
                <a:effectLst>
                  <a:outerShdw blurRad="38100" dist="38100" dir="2700000" algn="tl">
                    <a:srgbClr val="000000">
                      <a:alpha val="43137"/>
                    </a:srgbClr>
                  </a:outerShdw>
                </a:effectLst>
              </a:rPr>
              <a:t>La </a:t>
            </a:r>
            <a:r>
              <a:rPr lang="fr-FR" dirty="0">
                <a:solidFill>
                  <a:srgbClr val="000000"/>
                </a:solidFill>
                <a:effectLst>
                  <a:outerShdw blurRad="38100" dist="38100" dir="2700000" algn="tl">
                    <a:srgbClr val="000000">
                      <a:alpha val="43137"/>
                    </a:srgbClr>
                  </a:outerShdw>
                </a:effectLst>
              </a:rPr>
              <a:t>mise à jour des différentes entités d'un jeu nécessite d'être synchronisée à l'aide de </a:t>
            </a:r>
            <a:r>
              <a:rPr lang="fr-FR" dirty="0" err="1">
                <a:solidFill>
                  <a:srgbClr val="000000"/>
                </a:solidFill>
                <a:effectLst>
                  <a:outerShdw blurRad="38100" dist="38100" dir="2700000" algn="tl">
                    <a:srgbClr val="000000">
                      <a:alpha val="43137"/>
                    </a:srgbClr>
                  </a:outerShdw>
                </a:effectLst>
              </a:rPr>
              <a:t>timers</a:t>
            </a:r>
            <a:r>
              <a:rPr lang="fr-FR" dirty="0">
                <a:solidFill>
                  <a:srgbClr val="000000"/>
                </a:solidFill>
                <a:effectLst>
                  <a:outerShdw blurRad="38100" dist="38100" dir="2700000" algn="tl">
                    <a:srgbClr val="000000">
                      <a:alpha val="43137"/>
                    </a:srgbClr>
                  </a:outerShdw>
                </a:effectLst>
              </a:rPr>
              <a:t>. Ces objets permettent de signaler, en fonction de leur fréquence propre, à quel moment une mise à jour est nécessaire.</a:t>
            </a:r>
          </a:p>
          <a:p>
            <a:r>
              <a:rPr lang="fr-FR" dirty="0">
                <a:solidFill>
                  <a:srgbClr val="000000"/>
                </a:solidFill>
                <a:effectLst>
                  <a:outerShdw blurRad="38100" dist="38100" dir="2700000" algn="tl">
                    <a:srgbClr val="000000">
                      <a:alpha val="43137"/>
                    </a:srgbClr>
                  </a:outerShdw>
                </a:effectLst>
              </a:rPr>
              <a:t>La mise à disposition de plusieurs </a:t>
            </a:r>
            <a:r>
              <a:rPr lang="fr-FR" dirty="0" err="1">
                <a:solidFill>
                  <a:srgbClr val="000000"/>
                </a:solidFill>
                <a:effectLst>
                  <a:outerShdw blurRad="38100" dist="38100" dir="2700000" algn="tl">
                    <a:srgbClr val="000000">
                      <a:alpha val="43137"/>
                    </a:srgbClr>
                  </a:outerShdw>
                </a:effectLst>
              </a:rPr>
              <a:t>timers</a:t>
            </a:r>
            <a:r>
              <a:rPr lang="fr-FR" dirty="0">
                <a:solidFill>
                  <a:srgbClr val="000000"/>
                </a:solidFill>
                <a:effectLst>
                  <a:outerShdw blurRad="38100" dist="38100" dir="2700000" algn="tl">
                    <a:srgbClr val="000000">
                      <a:alpha val="43137"/>
                    </a:srgbClr>
                  </a:outerShdw>
                </a:effectLst>
              </a:rPr>
              <a:t> différents va permettre la gestion d’effets spécifiques: </a:t>
            </a:r>
            <a:r>
              <a:rPr lang="fr-FR" dirty="0" err="1">
                <a:solidFill>
                  <a:srgbClr val="000000"/>
                </a:solidFill>
                <a:effectLst>
                  <a:outerShdw blurRad="38100" dist="38100" dir="2700000" algn="tl">
                    <a:srgbClr val="000000">
                      <a:alpha val="43137"/>
                    </a:srgbClr>
                  </a:outerShdw>
                </a:effectLst>
              </a:rPr>
              <a:t>freeze</a:t>
            </a:r>
            <a:r>
              <a:rPr lang="fr-FR" dirty="0">
                <a:solidFill>
                  <a:srgbClr val="000000"/>
                </a:solidFill>
                <a:effectLst>
                  <a:outerShdw blurRad="38100" dist="38100" dir="2700000" algn="tl">
                    <a:srgbClr val="000000">
                      <a:alpha val="43137"/>
                    </a:srgbClr>
                  </a:outerShdw>
                </a:effectLst>
              </a:rPr>
              <a:t> de scène (</a:t>
            </a:r>
            <a:r>
              <a:rPr lang="fr-FR" dirty="0" err="1">
                <a:solidFill>
                  <a:srgbClr val="000000"/>
                </a:solidFill>
                <a:effectLst>
                  <a:outerShdw blurRad="38100" dist="38100" dir="2700000" algn="tl">
                    <a:srgbClr val="000000">
                      <a:alpha val="43137"/>
                    </a:srgbClr>
                  </a:outerShdw>
                </a:effectLst>
              </a:rPr>
              <a:t>bullet</a:t>
            </a:r>
            <a:r>
              <a:rPr lang="fr-FR" dirty="0">
                <a:solidFill>
                  <a:srgbClr val="000000"/>
                </a:solidFill>
                <a:effectLst>
                  <a:outerShdw blurRad="38100" dist="38100" dir="2700000" algn="tl">
                    <a:srgbClr val="000000">
                      <a:alpha val="43137"/>
                    </a:srgbClr>
                  </a:outerShdw>
                </a:effectLst>
              </a:rPr>
              <a:t> time), mise en pause du </a:t>
            </a:r>
            <a:r>
              <a:rPr lang="fr-FR" dirty="0" err="1">
                <a:solidFill>
                  <a:srgbClr val="000000"/>
                </a:solidFill>
                <a:effectLst>
                  <a:outerShdw blurRad="38100" dist="38100" dir="2700000" algn="tl">
                    <a:srgbClr val="000000">
                      <a:alpha val="43137"/>
                    </a:srgbClr>
                  </a:outerShdw>
                </a:effectLst>
              </a:rPr>
              <a:t>gameplay</a:t>
            </a:r>
            <a:r>
              <a:rPr lang="fr-FR" dirty="0">
                <a:solidFill>
                  <a:srgbClr val="000000"/>
                </a:solidFill>
                <a:effectLst>
                  <a:outerShdw blurRad="38100" dist="38100" dir="2700000" algn="tl">
                    <a:srgbClr val="000000">
                      <a:alpha val="43137"/>
                    </a:srgbClr>
                  </a:outerShdw>
                </a:effectLst>
              </a:rPr>
              <a:t>, ralentis, etc</a:t>
            </a:r>
            <a:r>
              <a:rPr lang="fr-FR" dirty="0" smtClean="0">
                <a:solidFill>
                  <a:srgbClr val="000000"/>
                </a:solidFill>
                <a:effectLst>
                  <a:outerShdw blurRad="38100" dist="38100" dir="2700000" algn="tl">
                    <a:srgbClr val="000000">
                      <a:alpha val="43137"/>
                    </a:srgbClr>
                  </a:outerShdw>
                </a:effectLst>
              </a:rPr>
              <a:t>…</a:t>
            </a:r>
            <a:endParaRPr lang="fr-FR" dirty="0">
              <a:solidFill>
                <a:srgbClr val="000000"/>
              </a:solidFill>
              <a:effectLst>
                <a:outerShdw blurRad="38100" dist="38100" dir="2700000" algn="tl">
                  <a:srgbClr val="000000">
                    <a:alpha val="43137"/>
                  </a:srgbClr>
                </a:outerShdw>
              </a:effectLst>
            </a:endParaRPr>
          </a:p>
          <a:p>
            <a:r>
              <a:rPr lang="fr-FR" dirty="0">
                <a:solidFill>
                  <a:srgbClr val="000000"/>
                </a:solidFill>
                <a:effectLst>
                  <a:outerShdw blurRad="38100" dist="38100" dir="2700000" algn="tl">
                    <a:srgbClr val="000000">
                      <a:alpha val="43137"/>
                    </a:srgbClr>
                  </a:outerShdw>
                </a:effectLst>
              </a:rPr>
              <a:t>Lorsqu’une scène comprend un grand nombre d’</a:t>
            </a:r>
            <a:r>
              <a:rPr lang="fr-FR" b="1" dirty="0">
                <a:solidFill>
                  <a:srgbClr val="000000"/>
                </a:solidFill>
                <a:effectLst>
                  <a:outerShdw blurRad="38100" dist="38100" dir="2700000" algn="tl">
                    <a:srgbClr val="000000">
                      <a:alpha val="43137"/>
                    </a:srgbClr>
                  </a:outerShdw>
                </a:effectLst>
              </a:rPr>
              <a:t>acteurs</a:t>
            </a:r>
            <a:r>
              <a:rPr lang="fr-FR" dirty="0">
                <a:solidFill>
                  <a:srgbClr val="000000"/>
                </a:solidFill>
                <a:effectLst>
                  <a:outerShdw blurRad="38100" dist="38100" dir="2700000" algn="tl">
                    <a:srgbClr val="000000">
                      <a:alpha val="43137"/>
                    </a:srgbClr>
                  </a:outerShdw>
                </a:effectLst>
              </a:rPr>
              <a:t> </a:t>
            </a:r>
            <a:r>
              <a:rPr lang="fr-FR" b="1" dirty="0">
                <a:solidFill>
                  <a:srgbClr val="000000"/>
                </a:solidFill>
                <a:effectLst>
                  <a:outerShdw blurRad="38100" dist="38100" dir="2700000" algn="tl">
                    <a:srgbClr val="000000">
                      <a:alpha val="43137"/>
                    </a:srgbClr>
                  </a:outerShdw>
                </a:effectLst>
              </a:rPr>
              <a:t>dynamiques</a:t>
            </a:r>
            <a:r>
              <a:rPr lang="fr-FR" dirty="0">
                <a:solidFill>
                  <a:srgbClr val="000000"/>
                </a:solidFill>
                <a:effectLst>
                  <a:outerShdw blurRad="38100" dist="38100" dir="2700000" algn="tl">
                    <a:srgbClr val="000000">
                      <a:alpha val="43137"/>
                    </a:srgbClr>
                  </a:outerShdw>
                </a:effectLst>
              </a:rPr>
              <a:t> (préférablement IA), il peut être intéressant de mettre en place des stratégies de mises à jour distribuées, afin d’alléger la charge processeur, tout particulièrement lorsque la mise à jour est lourde en calculs (par exemple : physique)</a:t>
            </a:r>
            <a:r>
              <a:rPr lang="fr-FR" dirty="0" smtClean="0">
                <a:solidFill>
                  <a:srgbClr val="000000"/>
                </a:solidFill>
                <a:effectLst>
                  <a:outerShdw blurRad="38100" dist="38100" dir="2700000" algn="tl">
                    <a:srgbClr val="000000">
                      <a:alpha val="43137"/>
                    </a:srgbClr>
                  </a:outerShdw>
                </a:effectLst>
              </a:rPr>
              <a:t>.</a:t>
            </a:r>
            <a:endParaRPr lang="fr-FR" dirty="0">
              <a:solidFill>
                <a:srgbClr val="000000"/>
              </a:solidFill>
              <a:effectLst>
                <a:outerShdw blurRad="38100" dist="38100" dir="2700000" algn="tl">
                  <a:srgbClr val="000000">
                    <a:alpha val="43137"/>
                  </a:srgbClr>
                </a:outerShdw>
              </a:effectLst>
            </a:endParaRPr>
          </a:p>
          <a:p>
            <a:r>
              <a:rPr lang="fr-FR" dirty="0">
                <a:solidFill>
                  <a:srgbClr val="000000"/>
                </a:solidFill>
                <a:effectLst>
                  <a:outerShdw blurRad="38100" dist="38100" dir="2700000" algn="tl">
                    <a:srgbClr val="000000">
                      <a:alpha val="43137"/>
                    </a:srgbClr>
                  </a:outerShdw>
                </a:effectLst>
              </a:rPr>
              <a:t>L’idée sous-jacente est de mettre en place un mécanisme de mise à jour des acteurs qui ne va traiter qu’une sous-partie d’entre eux à chaque nouvelle boucle d’affichage. Le reste des acteurs (non traités) est mis à jour par simple interpolation</a:t>
            </a:r>
            <a:r>
              <a:rPr lang="fr-FR" dirty="0" smtClean="0">
                <a:solidFill>
                  <a:srgbClr val="000000"/>
                </a:solidFill>
                <a:effectLst>
                  <a:outerShdw blurRad="38100" dist="38100" dir="2700000" algn="tl">
                    <a:srgbClr val="000000">
                      <a:alpha val="43137"/>
                    </a:srgbClr>
                  </a:outerShdw>
                </a:effectLst>
              </a:rPr>
              <a:t>.</a:t>
            </a:r>
            <a:endParaRPr lang="fr-FR" dirty="0">
              <a:solidFill>
                <a:srgbClr val="000000"/>
              </a:solidFill>
              <a:effectLst>
                <a:outerShdw blurRad="38100" dist="38100" dir="2700000" algn="tl">
                  <a:srgbClr val="000000">
                    <a:alpha val="43137"/>
                  </a:srgbClr>
                </a:outerShdw>
              </a:effectLst>
            </a:endParaRPr>
          </a:p>
          <a:p>
            <a:r>
              <a:rPr lang="fr-FR" dirty="0">
                <a:solidFill>
                  <a:srgbClr val="000000"/>
                </a:solidFill>
                <a:effectLst>
                  <a:outerShdw blurRad="38100" dist="38100" dir="2700000" algn="tl">
                    <a:srgbClr val="000000">
                      <a:alpha val="43137"/>
                    </a:srgbClr>
                  </a:outerShdw>
                </a:effectLst>
              </a:rPr>
              <a:t>Exemples d’usages : mise à jour du décor, physique des objets secondaires, IA des PNJ secondaires, systèmes de particules, etc</a:t>
            </a:r>
            <a:r>
              <a:rPr lang="fr-FR" dirty="0" smtClean="0">
                <a:solidFill>
                  <a:srgbClr val="000000"/>
                </a:solidFill>
                <a:effectLst>
                  <a:outerShdw blurRad="38100" dist="38100" dir="2700000" algn="tl">
                    <a:srgbClr val="000000">
                      <a:alpha val="43137"/>
                    </a:srgbClr>
                  </a:outerShdw>
                </a:effectLst>
              </a:rPr>
              <a:t>…</a:t>
            </a:r>
            <a:endParaRPr lang="fr-FR" dirty="0">
              <a:solidFill>
                <a:srgbClr val="000000"/>
              </a:solidFill>
              <a:effectLst>
                <a:outerShdw blurRad="38100" dist="38100" dir="2700000" algn="tl">
                  <a:srgbClr val="000000">
                    <a:alpha val="43137"/>
                  </a:srgbClr>
                </a:outerShdw>
              </a:effectLst>
            </a:endParaRPr>
          </a:p>
        </p:txBody>
      </p:sp>
      <p:sp>
        <p:nvSpPr>
          <p:cNvPr id="4" name="Espace réservé du pied de page 3"/>
          <p:cNvSpPr>
            <a:spLocks noGrp="1"/>
          </p:cNvSpPr>
          <p:nvPr>
            <p:ph type="ftr" sz="quarter" idx="3"/>
          </p:nvPr>
        </p:nvSpPr>
        <p:spPr/>
        <p:txBody>
          <a:bodyPr/>
          <a:lstStyle/>
          <a:p>
            <a:r>
              <a:rPr lang="fr-FR" smtClean="0"/>
              <a:t>Rémi Ronfard –remi.ronfard@inria.fr – GMIN317 – </a:t>
            </a:r>
            <a:r>
              <a:rPr lang="fr-FR" b="1" smtClean="0"/>
              <a:t>INTRODUCTION</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33</a:t>
            </a:fld>
            <a:endParaRPr lang="fr-FR" dirty="0"/>
          </a:p>
        </p:txBody>
      </p:sp>
      <p:sp>
        <p:nvSpPr>
          <p:cNvPr id="6" name="Espace réservé de la date 5"/>
          <p:cNvSpPr>
            <a:spLocks noGrp="1"/>
          </p:cNvSpPr>
          <p:nvPr>
            <p:ph type="dt" sz="half" idx="2"/>
          </p:nvPr>
        </p:nvSpPr>
        <p:spPr/>
        <p:txBody>
          <a:bodyPr/>
          <a:lstStyle/>
          <a:p>
            <a:fld id="{C42B5CCB-00AF-494F-BB8F-8549A9D97B0C}" type="datetime1">
              <a:rPr lang="fr-FR" smtClean="0"/>
              <a:t>05/09/15</a:t>
            </a:fld>
            <a:endParaRPr lang="fr-FR" dirty="0"/>
          </a:p>
        </p:txBody>
      </p:sp>
    </p:spTree>
    <p:extLst>
      <p:ext uri="{BB962C8B-B14F-4D97-AF65-F5344CB8AC3E}">
        <p14:creationId xmlns:p14="http://schemas.microsoft.com/office/powerpoint/2010/main" val="173473617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Timers</a:t>
            </a:r>
            <a:endParaRPr lang="fr-FR" dirty="0"/>
          </a:p>
        </p:txBody>
      </p:sp>
      <p:sp>
        <p:nvSpPr>
          <p:cNvPr id="3" name="Espace réservé du contenu 2"/>
          <p:cNvSpPr>
            <a:spLocks noGrp="1"/>
          </p:cNvSpPr>
          <p:nvPr>
            <p:ph idx="1"/>
          </p:nvPr>
        </p:nvSpPr>
        <p:spPr/>
        <p:txBody>
          <a:bodyPr>
            <a:normAutofit fontScale="62500" lnSpcReduction="20000"/>
          </a:bodyPr>
          <a:lstStyle/>
          <a:p>
            <a:r>
              <a:rPr lang="fr-FR" dirty="0">
                <a:solidFill>
                  <a:srgbClr val="000000"/>
                </a:solidFill>
                <a:effectLst>
                  <a:outerShdw blurRad="38100" dist="38100" dir="2700000" algn="tl">
                    <a:srgbClr val="000000">
                      <a:alpha val="43137"/>
                    </a:srgbClr>
                  </a:outerShdw>
                </a:effectLst>
              </a:rPr>
              <a:t>La technique présentée ici se base sur un système de </a:t>
            </a:r>
            <a:r>
              <a:rPr lang="fr-FR" dirty="0" err="1">
                <a:solidFill>
                  <a:srgbClr val="000000"/>
                </a:solidFill>
                <a:effectLst>
                  <a:outerShdw blurRad="38100" dist="38100" dir="2700000" algn="tl">
                    <a:srgbClr val="000000">
                      <a:alpha val="43137"/>
                    </a:srgbClr>
                  </a:outerShdw>
                </a:effectLst>
              </a:rPr>
              <a:t>timers</a:t>
            </a:r>
            <a:r>
              <a:rPr lang="fr-FR" dirty="0">
                <a:solidFill>
                  <a:srgbClr val="000000"/>
                </a:solidFill>
                <a:effectLst>
                  <a:outerShdw blurRad="38100" dist="38100" dir="2700000" algn="tl">
                    <a:srgbClr val="000000">
                      <a:alpha val="43137"/>
                    </a:srgbClr>
                  </a:outerShdw>
                </a:effectLst>
              </a:rPr>
              <a:t> </a:t>
            </a:r>
            <a:r>
              <a:rPr lang="fr-FR" dirty="0" err="1">
                <a:solidFill>
                  <a:srgbClr val="000000"/>
                </a:solidFill>
                <a:effectLst>
                  <a:outerShdw blurRad="38100" dist="38100" dir="2700000" algn="tl">
                    <a:srgbClr val="000000">
                      <a:alpha val="43137"/>
                    </a:srgbClr>
                  </a:outerShdw>
                </a:effectLst>
              </a:rPr>
              <a:t>multi-fréquences</a:t>
            </a:r>
            <a:r>
              <a:rPr lang="fr-FR" dirty="0">
                <a:solidFill>
                  <a:srgbClr val="000000"/>
                </a:solidFill>
                <a:effectLst>
                  <a:outerShdw blurRad="38100" dist="38100" dir="2700000" algn="tl">
                    <a:srgbClr val="000000">
                      <a:alpha val="43137"/>
                    </a:srgbClr>
                  </a:outerShdw>
                </a:effectLst>
              </a:rPr>
              <a:t>. Le fonctionnement est le suivant:</a:t>
            </a:r>
          </a:p>
          <a:p>
            <a:pPr marL="0" indent="0">
              <a:buNone/>
            </a:pPr>
            <a:endParaRPr lang="fr-FR" dirty="0">
              <a:solidFill>
                <a:srgbClr val="000000"/>
              </a:solidFill>
              <a:effectLst>
                <a:outerShdw blurRad="38100" dist="38100" dir="2700000" algn="tl">
                  <a:srgbClr val="000000">
                    <a:alpha val="43137"/>
                  </a:srgbClr>
                </a:outerShdw>
              </a:effectLst>
            </a:endParaRPr>
          </a:p>
          <a:p>
            <a:pPr marL="685800" lvl="1">
              <a:buFont typeface="Arial" pitchFamily="34" charset="0"/>
              <a:buChar char="•"/>
            </a:pPr>
            <a:r>
              <a:rPr lang="fr-FR" dirty="0">
                <a:solidFill>
                  <a:srgbClr val="000000"/>
                </a:solidFill>
                <a:effectLst>
                  <a:outerShdw blurRad="38100" dist="38100" dir="2700000" algn="tl">
                    <a:srgbClr val="000000">
                      <a:alpha val="43137"/>
                    </a:srgbClr>
                  </a:outerShdw>
                </a:effectLst>
              </a:rPr>
              <a:t>On fixe une fréquence cible de mise à jour des acteurs de la scène (par exemple 60 Hz)</a:t>
            </a:r>
            <a:r>
              <a:rPr lang="fr-FR" dirty="0" smtClean="0">
                <a:solidFill>
                  <a:srgbClr val="000000"/>
                </a:solidFill>
                <a:effectLst>
                  <a:outerShdw blurRad="38100" dist="38100" dir="2700000" algn="tl">
                    <a:srgbClr val="000000">
                      <a:alpha val="43137"/>
                    </a:srgbClr>
                  </a:outerShdw>
                </a:effectLst>
              </a:rPr>
              <a:t>.</a:t>
            </a:r>
            <a:endParaRPr lang="fr-FR" dirty="0">
              <a:solidFill>
                <a:srgbClr val="000000"/>
              </a:solidFill>
              <a:effectLst>
                <a:outerShdw blurRad="38100" dist="38100" dir="2700000" algn="tl">
                  <a:srgbClr val="000000">
                    <a:alpha val="43137"/>
                  </a:srgbClr>
                </a:outerShdw>
              </a:effectLst>
            </a:endParaRPr>
          </a:p>
          <a:p>
            <a:pPr marL="685800" lvl="1">
              <a:buFont typeface="Arial" pitchFamily="34" charset="0"/>
              <a:buChar char="•"/>
            </a:pPr>
            <a:r>
              <a:rPr lang="fr-FR" dirty="0">
                <a:solidFill>
                  <a:srgbClr val="000000"/>
                </a:solidFill>
                <a:effectLst>
                  <a:outerShdw blurRad="38100" dist="38100" dir="2700000" algn="tl">
                    <a:srgbClr val="000000">
                      <a:alpha val="43137"/>
                    </a:srgbClr>
                  </a:outerShdw>
                </a:effectLst>
              </a:rPr>
              <a:t>On détermine un ensemble de </a:t>
            </a:r>
            <a:r>
              <a:rPr lang="fr-FR" dirty="0" err="1">
                <a:solidFill>
                  <a:srgbClr val="000000"/>
                </a:solidFill>
                <a:effectLst>
                  <a:outerShdw blurRad="38100" dist="38100" dir="2700000" algn="tl">
                    <a:srgbClr val="000000">
                      <a:alpha val="43137"/>
                    </a:srgbClr>
                  </a:outerShdw>
                </a:effectLst>
              </a:rPr>
              <a:t>timers</a:t>
            </a:r>
            <a:r>
              <a:rPr lang="fr-FR" dirty="0">
                <a:solidFill>
                  <a:srgbClr val="000000"/>
                </a:solidFill>
                <a:effectLst>
                  <a:outerShdw blurRad="38100" dist="38100" dir="2700000" algn="tl">
                    <a:srgbClr val="000000">
                      <a:alpha val="43137"/>
                    </a:srgbClr>
                  </a:outerShdw>
                </a:effectLst>
              </a:rPr>
              <a:t> diviseurs de cette fréquence cible : T</a:t>
            </a:r>
            <a:r>
              <a:rPr lang="fr-FR" sz="1600" dirty="0">
                <a:solidFill>
                  <a:srgbClr val="000000"/>
                </a:solidFill>
                <a:effectLst>
                  <a:outerShdw blurRad="38100" dist="38100" dir="2700000" algn="tl">
                    <a:srgbClr val="000000">
                      <a:alpha val="43137"/>
                    </a:srgbClr>
                  </a:outerShdw>
                </a:effectLst>
              </a:rPr>
              <a:t>60</a:t>
            </a:r>
            <a:r>
              <a:rPr lang="fr-FR" dirty="0">
                <a:solidFill>
                  <a:srgbClr val="000000"/>
                </a:solidFill>
                <a:effectLst>
                  <a:outerShdw blurRad="38100" dist="38100" dir="2700000" algn="tl">
                    <a:srgbClr val="000000">
                      <a:alpha val="43137"/>
                    </a:srgbClr>
                  </a:outerShdw>
                </a:effectLst>
              </a:rPr>
              <a:t>, T</a:t>
            </a:r>
            <a:r>
              <a:rPr lang="fr-FR" sz="1600" dirty="0">
                <a:solidFill>
                  <a:srgbClr val="000000"/>
                </a:solidFill>
                <a:effectLst>
                  <a:outerShdw blurRad="38100" dist="38100" dir="2700000" algn="tl">
                    <a:srgbClr val="000000">
                      <a:alpha val="43137"/>
                    </a:srgbClr>
                  </a:outerShdw>
                </a:effectLst>
              </a:rPr>
              <a:t>30_1</a:t>
            </a:r>
            <a:r>
              <a:rPr lang="fr-FR" dirty="0">
                <a:solidFill>
                  <a:srgbClr val="000000"/>
                </a:solidFill>
                <a:effectLst>
                  <a:outerShdw blurRad="38100" dist="38100" dir="2700000" algn="tl">
                    <a:srgbClr val="000000">
                      <a:alpha val="43137"/>
                    </a:srgbClr>
                  </a:outerShdw>
                </a:effectLst>
              </a:rPr>
              <a:t>, T</a:t>
            </a:r>
            <a:r>
              <a:rPr lang="fr-FR" sz="1600" dirty="0">
                <a:solidFill>
                  <a:srgbClr val="000000"/>
                </a:solidFill>
                <a:effectLst>
                  <a:outerShdw blurRad="38100" dist="38100" dir="2700000" algn="tl">
                    <a:srgbClr val="000000">
                      <a:alpha val="43137"/>
                    </a:srgbClr>
                  </a:outerShdw>
                </a:effectLst>
              </a:rPr>
              <a:t>30_2</a:t>
            </a:r>
            <a:r>
              <a:rPr lang="fr-FR" dirty="0">
                <a:solidFill>
                  <a:srgbClr val="000000"/>
                </a:solidFill>
                <a:effectLst>
                  <a:outerShdw blurRad="38100" dist="38100" dir="2700000" algn="tl">
                    <a:srgbClr val="000000">
                      <a:alpha val="43137"/>
                    </a:srgbClr>
                  </a:outerShdw>
                </a:effectLst>
              </a:rPr>
              <a:t>, T</a:t>
            </a:r>
            <a:r>
              <a:rPr lang="fr-FR" sz="1600" dirty="0">
                <a:solidFill>
                  <a:srgbClr val="000000"/>
                </a:solidFill>
                <a:effectLst>
                  <a:outerShdw blurRad="38100" dist="38100" dir="2700000" algn="tl">
                    <a:srgbClr val="000000">
                      <a:alpha val="43137"/>
                    </a:srgbClr>
                  </a:outerShdw>
                </a:effectLst>
              </a:rPr>
              <a:t>20_1</a:t>
            </a:r>
            <a:r>
              <a:rPr lang="fr-FR" dirty="0">
                <a:solidFill>
                  <a:srgbClr val="000000"/>
                </a:solidFill>
                <a:effectLst>
                  <a:outerShdw blurRad="38100" dist="38100" dir="2700000" algn="tl">
                    <a:srgbClr val="000000">
                      <a:alpha val="43137"/>
                    </a:srgbClr>
                  </a:outerShdw>
                </a:effectLst>
              </a:rPr>
              <a:t>, T</a:t>
            </a:r>
            <a:r>
              <a:rPr lang="fr-FR" sz="1600" dirty="0">
                <a:solidFill>
                  <a:srgbClr val="000000"/>
                </a:solidFill>
                <a:effectLst>
                  <a:outerShdw blurRad="38100" dist="38100" dir="2700000" algn="tl">
                    <a:srgbClr val="000000">
                      <a:alpha val="43137"/>
                    </a:srgbClr>
                  </a:outerShdw>
                </a:effectLst>
              </a:rPr>
              <a:t>20_2</a:t>
            </a:r>
            <a:r>
              <a:rPr lang="fr-FR" dirty="0">
                <a:solidFill>
                  <a:srgbClr val="000000"/>
                </a:solidFill>
                <a:effectLst>
                  <a:outerShdw blurRad="38100" dist="38100" dir="2700000" algn="tl">
                    <a:srgbClr val="000000">
                      <a:alpha val="43137"/>
                    </a:srgbClr>
                  </a:outerShdw>
                </a:effectLst>
              </a:rPr>
              <a:t>, T</a:t>
            </a:r>
            <a:r>
              <a:rPr lang="fr-FR" sz="1600" dirty="0">
                <a:solidFill>
                  <a:srgbClr val="000000"/>
                </a:solidFill>
                <a:effectLst>
                  <a:outerShdw blurRad="38100" dist="38100" dir="2700000" algn="tl">
                    <a:srgbClr val="000000">
                      <a:alpha val="43137"/>
                    </a:srgbClr>
                  </a:outerShdw>
                </a:effectLst>
              </a:rPr>
              <a:t>20_3</a:t>
            </a:r>
            <a:r>
              <a:rPr lang="fr-FR" dirty="0">
                <a:solidFill>
                  <a:srgbClr val="000000"/>
                </a:solidFill>
                <a:effectLst>
                  <a:outerShdw blurRad="38100" dist="38100" dir="2700000" algn="tl">
                    <a:srgbClr val="000000">
                      <a:alpha val="43137"/>
                    </a:srgbClr>
                  </a:outerShdw>
                </a:effectLst>
              </a:rPr>
              <a:t>, T</a:t>
            </a:r>
            <a:r>
              <a:rPr lang="fr-FR" sz="1600" dirty="0">
                <a:solidFill>
                  <a:srgbClr val="000000"/>
                </a:solidFill>
                <a:effectLst>
                  <a:outerShdw blurRad="38100" dist="38100" dir="2700000" algn="tl">
                    <a:srgbClr val="000000">
                      <a:alpha val="43137"/>
                    </a:srgbClr>
                  </a:outerShdw>
                </a:effectLst>
              </a:rPr>
              <a:t>15_1</a:t>
            </a:r>
            <a:r>
              <a:rPr lang="fr-FR" dirty="0">
                <a:solidFill>
                  <a:srgbClr val="000000"/>
                </a:solidFill>
                <a:effectLst>
                  <a:outerShdw blurRad="38100" dist="38100" dir="2700000" algn="tl">
                    <a:srgbClr val="000000">
                      <a:alpha val="43137"/>
                    </a:srgbClr>
                  </a:outerShdw>
                </a:effectLst>
              </a:rPr>
              <a:t>, T</a:t>
            </a:r>
            <a:r>
              <a:rPr lang="fr-FR" sz="1600" dirty="0">
                <a:solidFill>
                  <a:srgbClr val="000000"/>
                </a:solidFill>
                <a:effectLst>
                  <a:outerShdw blurRad="38100" dist="38100" dir="2700000" algn="tl">
                    <a:srgbClr val="000000">
                      <a:alpha val="43137"/>
                    </a:srgbClr>
                  </a:outerShdw>
                </a:effectLst>
              </a:rPr>
              <a:t>15_2</a:t>
            </a:r>
            <a:r>
              <a:rPr lang="fr-FR" dirty="0">
                <a:solidFill>
                  <a:srgbClr val="000000"/>
                </a:solidFill>
                <a:effectLst>
                  <a:outerShdw blurRad="38100" dist="38100" dir="2700000" algn="tl">
                    <a:srgbClr val="000000">
                      <a:alpha val="43137"/>
                    </a:srgbClr>
                  </a:outerShdw>
                </a:effectLst>
              </a:rPr>
              <a:t>, T</a:t>
            </a:r>
            <a:r>
              <a:rPr lang="fr-FR" sz="1600" dirty="0">
                <a:solidFill>
                  <a:srgbClr val="000000"/>
                </a:solidFill>
                <a:effectLst>
                  <a:outerShdw blurRad="38100" dist="38100" dir="2700000" algn="tl">
                    <a:srgbClr val="000000">
                      <a:alpha val="43137"/>
                    </a:srgbClr>
                  </a:outerShdw>
                </a:effectLst>
              </a:rPr>
              <a:t>15_3</a:t>
            </a:r>
            <a:r>
              <a:rPr lang="fr-FR" dirty="0">
                <a:solidFill>
                  <a:srgbClr val="000000"/>
                </a:solidFill>
                <a:effectLst>
                  <a:outerShdw blurRad="38100" dist="38100" dir="2700000" algn="tl">
                    <a:srgbClr val="000000">
                      <a:alpha val="43137"/>
                    </a:srgbClr>
                  </a:outerShdw>
                </a:effectLst>
              </a:rPr>
              <a:t>, T</a:t>
            </a:r>
            <a:r>
              <a:rPr lang="fr-FR" sz="1600" dirty="0">
                <a:solidFill>
                  <a:srgbClr val="000000"/>
                </a:solidFill>
                <a:effectLst>
                  <a:outerShdw blurRad="38100" dist="38100" dir="2700000" algn="tl">
                    <a:srgbClr val="000000">
                      <a:alpha val="43137"/>
                    </a:srgbClr>
                  </a:outerShdw>
                </a:effectLst>
              </a:rPr>
              <a:t>15_4</a:t>
            </a:r>
            <a:r>
              <a:rPr lang="fr-FR" dirty="0">
                <a:solidFill>
                  <a:srgbClr val="000000"/>
                </a:solidFill>
                <a:effectLst>
                  <a:outerShdw blurRad="38100" dist="38100" dir="2700000" algn="tl">
                    <a:srgbClr val="000000">
                      <a:alpha val="43137"/>
                    </a:srgbClr>
                  </a:outerShdw>
                </a:effectLst>
              </a:rPr>
              <a:t>, etc</a:t>
            </a:r>
            <a:r>
              <a:rPr lang="fr-FR" dirty="0" smtClean="0">
                <a:solidFill>
                  <a:srgbClr val="000000"/>
                </a:solidFill>
                <a:effectLst>
                  <a:outerShdw blurRad="38100" dist="38100" dir="2700000" algn="tl">
                    <a:srgbClr val="000000">
                      <a:alpha val="43137"/>
                    </a:srgbClr>
                  </a:outerShdw>
                </a:effectLst>
              </a:rPr>
              <a:t>…</a:t>
            </a:r>
            <a:endParaRPr lang="fr-FR" dirty="0">
              <a:solidFill>
                <a:srgbClr val="000000"/>
              </a:solidFill>
              <a:effectLst>
                <a:outerShdw blurRad="38100" dist="38100" dir="2700000" algn="tl">
                  <a:srgbClr val="000000">
                    <a:alpha val="43137"/>
                  </a:srgbClr>
                </a:outerShdw>
              </a:effectLst>
            </a:endParaRPr>
          </a:p>
          <a:p>
            <a:pPr marL="685800" lvl="1">
              <a:buFont typeface="Arial" pitchFamily="34" charset="0"/>
              <a:buChar char="•"/>
            </a:pPr>
            <a:r>
              <a:rPr lang="fr-FR" dirty="0">
                <a:solidFill>
                  <a:srgbClr val="000000"/>
                </a:solidFill>
                <a:effectLst>
                  <a:outerShdw blurRad="38100" dist="38100" dir="2700000" algn="tl">
                    <a:srgbClr val="000000">
                      <a:alpha val="43137"/>
                    </a:srgbClr>
                  </a:outerShdw>
                </a:effectLst>
              </a:rPr>
              <a:t>Les acteurs sont associés par le code du jeu (de manière manuelle et/ou automatique) aux groupes de </a:t>
            </a:r>
            <a:r>
              <a:rPr lang="fr-FR" dirty="0" err="1">
                <a:solidFill>
                  <a:srgbClr val="000000"/>
                </a:solidFill>
                <a:effectLst>
                  <a:outerShdw blurRad="38100" dist="38100" dir="2700000" algn="tl">
                    <a:srgbClr val="000000">
                      <a:alpha val="43137"/>
                    </a:srgbClr>
                  </a:outerShdw>
                </a:effectLst>
              </a:rPr>
              <a:t>timers</a:t>
            </a:r>
            <a:r>
              <a:rPr lang="fr-FR" dirty="0">
                <a:solidFill>
                  <a:srgbClr val="000000"/>
                </a:solidFill>
                <a:effectLst>
                  <a:outerShdw blurRad="38100" dist="38100" dir="2700000" algn="tl">
                    <a:srgbClr val="000000">
                      <a:alpha val="43137"/>
                    </a:srgbClr>
                  </a:outerShdw>
                </a:effectLst>
              </a:rPr>
              <a:t> désirés (selon divers critères au choix : charge CPU, priorité de mise à jour, </a:t>
            </a:r>
            <a:r>
              <a:rPr lang="fr-FR" dirty="0" err="1">
                <a:solidFill>
                  <a:srgbClr val="000000"/>
                </a:solidFill>
                <a:effectLst>
                  <a:outerShdw blurRad="38100" dist="38100" dir="2700000" algn="tl">
                    <a:srgbClr val="000000">
                      <a:alpha val="43137"/>
                    </a:srgbClr>
                  </a:outerShdw>
                </a:effectLst>
              </a:rPr>
              <a:t>etc</a:t>
            </a:r>
            <a:r>
              <a:rPr lang="fr-FR" dirty="0" smtClean="0">
                <a:solidFill>
                  <a:srgbClr val="000000"/>
                </a:solidFill>
                <a:effectLst>
                  <a:outerShdw blurRad="38100" dist="38100" dir="2700000" algn="tl">
                    <a:srgbClr val="000000">
                      <a:alpha val="43137"/>
                    </a:srgbClr>
                  </a:outerShdw>
                </a:effectLst>
              </a:rPr>
              <a:t>)</a:t>
            </a:r>
            <a:endParaRPr lang="fr-FR" dirty="0">
              <a:solidFill>
                <a:srgbClr val="000000"/>
              </a:solidFill>
              <a:effectLst>
                <a:outerShdw blurRad="38100" dist="38100" dir="2700000" algn="tl">
                  <a:srgbClr val="000000">
                    <a:alpha val="43137"/>
                  </a:srgbClr>
                </a:outerShdw>
              </a:effectLst>
            </a:endParaRPr>
          </a:p>
          <a:p>
            <a:pPr marL="685800" lvl="1">
              <a:buFont typeface="Arial" pitchFamily="34" charset="0"/>
              <a:buChar char="•"/>
            </a:pPr>
            <a:r>
              <a:rPr lang="fr-FR" dirty="0">
                <a:solidFill>
                  <a:srgbClr val="000000"/>
                </a:solidFill>
                <a:effectLst>
                  <a:outerShdw blurRad="38100" dist="38100" dir="2700000" algn="tl">
                    <a:srgbClr val="000000">
                      <a:alpha val="43137"/>
                    </a:srgbClr>
                  </a:outerShdw>
                </a:effectLst>
              </a:rPr>
              <a:t>A chaque boucle de rafraîchissement, la mise à jour des acteurs se base sur la fréquence de référence (60Hz, soit </a:t>
            </a:r>
            <a:r>
              <a:rPr lang="fr-FR" dirty="0" err="1">
                <a:solidFill>
                  <a:srgbClr val="000000"/>
                </a:solidFill>
                <a:effectLst>
                  <a:outerShdw blurRad="38100" dist="38100" dir="2700000" algn="tl">
                    <a:srgbClr val="000000">
                      <a:alpha val="43137"/>
                    </a:srgbClr>
                  </a:outerShdw>
                </a:effectLst>
              </a:rPr>
              <a:t>dT</a:t>
            </a:r>
            <a:r>
              <a:rPr lang="fr-FR" dirty="0">
                <a:solidFill>
                  <a:srgbClr val="000000"/>
                </a:solidFill>
                <a:effectLst>
                  <a:outerShdw blurRad="38100" dist="38100" dir="2700000" algn="tl">
                    <a:srgbClr val="000000">
                      <a:alpha val="43137"/>
                    </a:srgbClr>
                  </a:outerShdw>
                </a:effectLst>
              </a:rPr>
              <a:t> = 1/60). Si le temps cumulé entre 2 mises à jour est multiple de la fréquence du </a:t>
            </a:r>
            <a:r>
              <a:rPr lang="fr-FR" dirty="0" err="1">
                <a:solidFill>
                  <a:srgbClr val="000000"/>
                </a:solidFill>
                <a:effectLst>
                  <a:outerShdw blurRad="38100" dist="38100" dir="2700000" algn="tl">
                    <a:srgbClr val="000000">
                      <a:alpha val="43137"/>
                    </a:srgbClr>
                  </a:outerShdw>
                </a:effectLst>
              </a:rPr>
              <a:t>timer</a:t>
            </a:r>
            <a:r>
              <a:rPr lang="fr-FR" dirty="0">
                <a:solidFill>
                  <a:srgbClr val="000000"/>
                </a:solidFill>
                <a:effectLst>
                  <a:outerShdw blurRad="38100" dist="38100" dir="2700000" algn="tl">
                    <a:srgbClr val="000000">
                      <a:alpha val="43137"/>
                    </a:srgbClr>
                  </a:outerShdw>
                </a:effectLst>
              </a:rPr>
              <a:t> associé à l’acteur, alors la fonction de mise à jour complète de l’acteur est appelée. Sinon, la position/orientation de l’acteur sont interpolées entre les 2 position/orientation calculées par les 2 mises à jour complètes précédentes</a:t>
            </a:r>
            <a:r>
              <a:rPr lang="fr-FR" dirty="0" smtClean="0">
                <a:solidFill>
                  <a:srgbClr val="000000"/>
                </a:solidFill>
                <a:effectLst>
                  <a:outerShdw blurRad="38100" dist="38100" dir="2700000" algn="tl">
                    <a:srgbClr val="000000">
                      <a:alpha val="43137"/>
                    </a:srgbClr>
                  </a:outerShdw>
                </a:effectLst>
              </a:rPr>
              <a:t>.</a:t>
            </a:r>
            <a:endParaRPr lang="fr-FR" dirty="0">
              <a:solidFill>
                <a:srgbClr val="000000"/>
              </a:solidFill>
              <a:effectLst>
                <a:outerShdw blurRad="38100" dist="38100" dir="2700000" algn="tl">
                  <a:srgbClr val="000000">
                    <a:alpha val="43137"/>
                  </a:srgbClr>
                </a:outerShdw>
              </a:effectLst>
            </a:endParaRPr>
          </a:p>
          <a:p>
            <a:pPr marL="685800" lvl="1">
              <a:buFont typeface="Arial" pitchFamily="34" charset="0"/>
              <a:buChar char="•"/>
            </a:pPr>
            <a:r>
              <a:rPr lang="fr-FR" dirty="0">
                <a:solidFill>
                  <a:srgbClr val="000000"/>
                </a:solidFill>
                <a:effectLst>
                  <a:outerShdw blurRad="38100" dist="38100" dir="2700000" algn="tl">
                    <a:srgbClr val="000000">
                      <a:alpha val="43137"/>
                    </a:srgbClr>
                  </a:outerShdw>
                </a:effectLst>
              </a:rPr>
              <a:t>Pour éviter les pertes de </a:t>
            </a:r>
            <a:r>
              <a:rPr lang="fr-FR" dirty="0" err="1">
                <a:solidFill>
                  <a:srgbClr val="000000"/>
                </a:solidFill>
                <a:effectLst>
                  <a:outerShdw blurRad="38100" dist="38100" dir="2700000" algn="tl">
                    <a:srgbClr val="000000">
                      <a:alpha val="43137"/>
                    </a:srgbClr>
                  </a:outerShdw>
                </a:effectLst>
              </a:rPr>
              <a:t>dT</a:t>
            </a:r>
            <a:r>
              <a:rPr lang="fr-FR" dirty="0">
                <a:solidFill>
                  <a:srgbClr val="000000"/>
                </a:solidFill>
                <a:effectLst>
                  <a:outerShdw blurRad="38100" dist="38100" dir="2700000" algn="tl">
                    <a:srgbClr val="000000">
                      <a:alpha val="43137"/>
                    </a:srgbClr>
                  </a:outerShdw>
                </a:effectLst>
              </a:rPr>
              <a:t>, on conserve le reste de la division du temps cumulé par la fréquence de référence (cf. le chapitre sur la mise à jour en temps constant)</a:t>
            </a:r>
            <a:r>
              <a:rPr lang="fr-FR" dirty="0" smtClean="0">
                <a:solidFill>
                  <a:srgbClr val="000000"/>
                </a:solidFill>
                <a:effectLst>
                  <a:outerShdw blurRad="38100" dist="38100" dir="2700000" algn="tl">
                    <a:srgbClr val="000000">
                      <a:alpha val="43137"/>
                    </a:srgbClr>
                  </a:outerShdw>
                </a:effectLst>
              </a:rPr>
              <a:t>.</a:t>
            </a:r>
            <a:endParaRPr lang="fr-FR" dirty="0">
              <a:solidFill>
                <a:srgbClr val="000000"/>
              </a:solidFill>
              <a:effectLst>
                <a:outerShdw blurRad="38100" dist="38100" dir="2700000" algn="tl">
                  <a:srgbClr val="000000">
                    <a:alpha val="43137"/>
                  </a:srgbClr>
                </a:outerShdw>
              </a:effectLst>
            </a:endParaRPr>
          </a:p>
        </p:txBody>
      </p:sp>
      <p:sp>
        <p:nvSpPr>
          <p:cNvPr id="4" name="Espace réservé du pied de page 3"/>
          <p:cNvSpPr>
            <a:spLocks noGrp="1"/>
          </p:cNvSpPr>
          <p:nvPr>
            <p:ph type="ftr" sz="quarter" idx="3"/>
          </p:nvPr>
        </p:nvSpPr>
        <p:spPr/>
        <p:txBody>
          <a:bodyPr/>
          <a:lstStyle/>
          <a:p>
            <a:r>
              <a:rPr lang="fr-FR" smtClean="0"/>
              <a:t>Rémi Ronfard –remi.ronfard@inria.fr – GMIN317 – </a:t>
            </a:r>
            <a:r>
              <a:rPr lang="fr-FR" b="1" smtClean="0"/>
              <a:t>INTRODUCTION</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34</a:t>
            </a:fld>
            <a:endParaRPr lang="fr-FR" dirty="0"/>
          </a:p>
        </p:txBody>
      </p:sp>
      <p:sp>
        <p:nvSpPr>
          <p:cNvPr id="6" name="Espace réservé de la date 5"/>
          <p:cNvSpPr>
            <a:spLocks noGrp="1"/>
          </p:cNvSpPr>
          <p:nvPr>
            <p:ph type="dt" sz="half" idx="2"/>
          </p:nvPr>
        </p:nvSpPr>
        <p:spPr/>
        <p:txBody>
          <a:bodyPr/>
          <a:lstStyle/>
          <a:p>
            <a:fld id="{C42B5CCB-00AF-494F-BB8F-8549A9D97B0C}" type="datetime1">
              <a:rPr lang="fr-FR" smtClean="0"/>
              <a:t>05/09/15</a:t>
            </a:fld>
            <a:endParaRPr lang="fr-FR" dirty="0"/>
          </a:p>
        </p:txBody>
      </p:sp>
    </p:spTree>
    <p:extLst>
      <p:ext uri="{BB962C8B-B14F-4D97-AF65-F5344CB8AC3E}">
        <p14:creationId xmlns:p14="http://schemas.microsoft.com/office/powerpoint/2010/main" val="399132151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Timers</a:t>
            </a:r>
            <a:endParaRPr lang="fr-FR" dirty="0"/>
          </a:p>
        </p:txBody>
      </p:sp>
      <p:sp>
        <p:nvSpPr>
          <p:cNvPr id="4" name="Espace réservé du pied de page 3"/>
          <p:cNvSpPr>
            <a:spLocks noGrp="1"/>
          </p:cNvSpPr>
          <p:nvPr>
            <p:ph type="ftr" sz="quarter" idx="3"/>
          </p:nvPr>
        </p:nvSpPr>
        <p:spPr/>
        <p:txBody>
          <a:bodyPr/>
          <a:lstStyle/>
          <a:p>
            <a:r>
              <a:rPr lang="fr-FR" smtClean="0"/>
              <a:t>Rémi Ronfard –remi.ronfard@inria.fr – GMIN317 – </a:t>
            </a:r>
            <a:r>
              <a:rPr lang="fr-FR" b="1" smtClean="0"/>
              <a:t>INTRODUCTION</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35</a:t>
            </a:fld>
            <a:endParaRPr lang="fr-FR" dirty="0"/>
          </a:p>
        </p:txBody>
      </p:sp>
      <p:sp>
        <p:nvSpPr>
          <p:cNvPr id="6" name="Espace réservé de la date 5"/>
          <p:cNvSpPr>
            <a:spLocks noGrp="1"/>
          </p:cNvSpPr>
          <p:nvPr>
            <p:ph type="dt" sz="half" idx="2"/>
          </p:nvPr>
        </p:nvSpPr>
        <p:spPr/>
        <p:txBody>
          <a:bodyPr/>
          <a:lstStyle/>
          <a:p>
            <a:fld id="{C42B5CCB-00AF-494F-BB8F-8549A9D97B0C}" type="datetime1">
              <a:rPr lang="fr-FR" smtClean="0"/>
              <a:t>05/09/15</a:t>
            </a:fld>
            <a:endParaRPr lang="fr-FR" dirty="0"/>
          </a:p>
        </p:txBody>
      </p:sp>
      <p:sp>
        <p:nvSpPr>
          <p:cNvPr id="8" name="TextBox 3"/>
          <p:cNvSpPr txBox="1"/>
          <p:nvPr/>
        </p:nvSpPr>
        <p:spPr>
          <a:xfrm>
            <a:off x="972005" y="5107117"/>
            <a:ext cx="7344816" cy="923330"/>
          </a:xfrm>
          <a:prstGeom prst="rect">
            <a:avLst/>
          </a:prstGeom>
          <a:noFill/>
        </p:spPr>
        <p:txBody>
          <a:bodyPr wrap="square" rtlCol="0">
            <a:spAutoFit/>
          </a:bodyPr>
          <a:lstStyle/>
          <a:p>
            <a:r>
              <a:rPr lang="fr-FR" dirty="0" smtClean="0">
                <a:solidFill>
                  <a:srgbClr val="000000"/>
                </a:solidFill>
                <a:effectLst>
                  <a:outerShdw blurRad="38100" dist="38100" dir="2700000" algn="tl">
                    <a:srgbClr val="000000">
                      <a:alpha val="43137"/>
                    </a:srgbClr>
                  </a:outerShdw>
                </a:effectLst>
              </a:rPr>
              <a:t>Un biais de ce système est que ce qui est affiché à l’écran est en retard de n images (n dépendant du timer de rafraîchissement) par rapport au calcul (mais en général ce n’est pas gênant).</a:t>
            </a:r>
          </a:p>
        </p:txBody>
      </p:sp>
      <p:pic>
        <p:nvPicPr>
          <p:cNvPr id="9" name="Picture 2"/>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972005" y="1556792"/>
            <a:ext cx="7416824" cy="33343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865151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IA et comportements</a:t>
            </a:r>
            <a:endParaRPr lang="fr-FR" dirty="0"/>
          </a:p>
        </p:txBody>
      </p:sp>
      <p:sp>
        <p:nvSpPr>
          <p:cNvPr id="4" name="Espace réservé du pied de page 3"/>
          <p:cNvSpPr>
            <a:spLocks noGrp="1"/>
          </p:cNvSpPr>
          <p:nvPr>
            <p:ph type="ftr" sz="quarter" idx="3"/>
          </p:nvPr>
        </p:nvSpPr>
        <p:spPr/>
        <p:txBody>
          <a:bodyPr/>
          <a:lstStyle/>
          <a:p>
            <a:r>
              <a:rPr lang="fr-FR" smtClean="0"/>
              <a:t>Rémi Ronfard –remi.ronfard@inria.fr – GMIN317 – </a:t>
            </a:r>
            <a:r>
              <a:rPr lang="fr-FR" b="1" smtClean="0"/>
              <a:t>INTRODUCTION</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36</a:t>
            </a:fld>
            <a:endParaRPr lang="fr-FR" dirty="0"/>
          </a:p>
        </p:txBody>
      </p:sp>
      <p:sp>
        <p:nvSpPr>
          <p:cNvPr id="6" name="Espace réservé de la date 5"/>
          <p:cNvSpPr>
            <a:spLocks noGrp="1"/>
          </p:cNvSpPr>
          <p:nvPr>
            <p:ph type="dt" sz="half" idx="2"/>
          </p:nvPr>
        </p:nvSpPr>
        <p:spPr/>
        <p:txBody>
          <a:bodyPr/>
          <a:lstStyle/>
          <a:p>
            <a:fld id="{C42B5CCB-00AF-494F-BB8F-8549A9D97B0C}" type="datetime1">
              <a:rPr lang="fr-FR" smtClean="0"/>
              <a:t>05/09/15</a:t>
            </a:fld>
            <a:endParaRPr lang="fr-FR" dirty="0"/>
          </a:p>
        </p:txBody>
      </p:sp>
      <p:sp>
        <p:nvSpPr>
          <p:cNvPr id="7" name="TextBox 5"/>
          <p:cNvSpPr txBox="1"/>
          <p:nvPr/>
        </p:nvSpPr>
        <p:spPr>
          <a:xfrm>
            <a:off x="404589" y="836712"/>
            <a:ext cx="8398767" cy="2554545"/>
          </a:xfrm>
          <a:prstGeom prst="rect">
            <a:avLst/>
          </a:prstGeom>
          <a:noFill/>
        </p:spPr>
        <p:txBody>
          <a:bodyPr wrap="square" rtlCol="0">
            <a:spAutoFit/>
          </a:bodyPr>
          <a:lstStyle/>
          <a:p>
            <a:r>
              <a:rPr lang="fr-FR" sz="1600" dirty="0" smtClean="0">
                <a:solidFill>
                  <a:srgbClr val="000000"/>
                </a:solidFill>
                <a:effectLst>
                  <a:outerShdw blurRad="38100" dist="38100" dir="2700000" algn="tl">
                    <a:srgbClr val="000000">
                      <a:alpha val="43137"/>
                    </a:srgbClr>
                  </a:outerShdw>
                </a:effectLst>
              </a:rPr>
              <a:t>Les </a:t>
            </a:r>
            <a:r>
              <a:rPr lang="fr-FR" sz="1600" dirty="0">
                <a:solidFill>
                  <a:srgbClr val="000000"/>
                </a:solidFill>
                <a:effectLst>
                  <a:outerShdw blurRad="38100" dist="38100" dir="2700000" algn="tl">
                    <a:srgbClr val="000000">
                      <a:alpha val="43137"/>
                    </a:srgbClr>
                  </a:outerShdw>
                </a:effectLst>
              </a:rPr>
              <a:t>modèles comportementaux les plus courants sont les graphes d'états.</a:t>
            </a:r>
          </a:p>
          <a:p>
            <a:r>
              <a:rPr lang="fr-FR" sz="1600" dirty="0">
                <a:solidFill>
                  <a:srgbClr val="000000"/>
                </a:solidFill>
                <a:effectLst>
                  <a:outerShdw blurRad="38100" dist="38100" dir="2700000" algn="tl">
                    <a:srgbClr val="000000">
                      <a:alpha val="43137"/>
                    </a:srgbClr>
                  </a:outerShdw>
                </a:effectLst>
              </a:rPr>
              <a:t>	</a:t>
            </a:r>
          </a:p>
          <a:p>
            <a:r>
              <a:rPr lang="fr-FR" sz="1600" dirty="0" smtClean="0">
                <a:solidFill>
                  <a:srgbClr val="000000"/>
                </a:solidFill>
                <a:effectLst>
                  <a:outerShdw blurRad="38100" dist="38100" dir="2700000" algn="tl">
                    <a:srgbClr val="000000">
                      <a:alpha val="43137"/>
                    </a:srgbClr>
                  </a:outerShdw>
                </a:effectLst>
              </a:rPr>
              <a:t>Le </a:t>
            </a:r>
            <a:r>
              <a:rPr lang="fr-FR" sz="1600" dirty="0">
                <a:solidFill>
                  <a:srgbClr val="000000"/>
                </a:solidFill>
                <a:effectLst>
                  <a:outerShdw blurRad="38100" dist="38100" dir="2700000" algn="tl">
                    <a:srgbClr val="000000">
                      <a:alpha val="43137"/>
                    </a:srgbClr>
                  </a:outerShdw>
                </a:effectLst>
              </a:rPr>
              <a:t>comportement d'une entité est modélisé par un ensemble de </a:t>
            </a:r>
            <a:r>
              <a:rPr lang="fr-FR" sz="1600" dirty="0" smtClean="0">
                <a:solidFill>
                  <a:srgbClr val="000000"/>
                </a:solidFill>
                <a:effectLst>
                  <a:outerShdw blurRad="38100" dist="38100" dir="2700000" algn="tl">
                    <a:srgbClr val="000000">
                      <a:alpha val="43137"/>
                    </a:srgbClr>
                  </a:outerShdw>
                </a:effectLst>
              </a:rPr>
              <a:t>nœuds, </a:t>
            </a:r>
            <a:r>
              <a:rPr lang="fr-FR" sz="1600" dirty="0">
                <a:solidFill>
                  <a:srgbClr val="000000"/>
                </a:solidFill>
                <a:effectLst>
                  <a:outerShdw blurRad="38100" dist="38100" dir="2700000" algn="tl">
                    <a:srgbClr val="000000">
                      <a:alpha val="43137"/>
                    </a:srgbClr>
                  </a:outerShdw>
                </a:effectLst>
              </a:rPr>
              <a:t>représentant les états mutuellement exclusifs de cette entité, et par les transitions possibles entre ces états. A tout instant donné, un état </a:t>
            </a:r>
            <a:r>
              <a:rPr lang="fr-FR" sz="1600" dirty="0" smtClean="0">
                <a:solidFill>
                  <a:srgbClr val="000000"/>
                </a:solidFill>
                <a:effectLst>
                  <a:outerShdw blurRad="38100" dist="38100" dir="2700000" algn="tl">
                    <a:srgbClr val="000000">
                      <a:alpha val="43137"/>
                    </a:srgbClr>
                  </a:outerShdw>
                </a:effectLst>
              </a:rPr>
              <a:t>(et </a:t>
            </a:r>
            <a:r>
              <a:rPr lang="fr-FR" sz="1600" dirty="0">
                <a:solidFill>
                  <a:srgbClr val="000000"/>
                </a:solidFill>
                <a:effectLst>
                  <a:outerShdw blurRad="38100" dist="38100" dir="2700000" algn="tl">
                    <a:srgbClr val="000000">
                      <a:alpha val="43137"/>
                    </a:srgbClr>
                  </a:outerShdw>
                </a:effectLst>
              </a:rPr>
              <a:t>un </a:t>
            </a:r>
            <a:r>
              <a:rPr lang="fr-FR" sz="1600" dirty="0" smtClean="0">
                <a:solidFill>
                  <a:srgbClr val="000000"/>
                </a:solidFill>
                <a:effectLst>
                  <a:outerShdw blurRad="38100" dist="38100" dir="2700000" algn="tl">
                    <a:srgbClr val="000000">
                      <a:alpha val="43137"/>
                    </a:srgbClr>
                  </a:outerShdw>
                </a:effectLst>
              </a:rPr>
              <a:t>seul !) </a:t>
            </a:r>
            <a:r>
              <a:rPr lang="fr-FR" sz="1600" dirty="0">
                <a:solidFill>
                  <a:srgbClr val="000000"/>
                </a:solidFill>
                <a:effectLst>
                  <a:outerShdw blurRad="38100" dist="38100" dir="2700000" algn="tl">
                    <a:srgbClr val="000000">
                      <a:alpha val="43137"/>
                    </a:srgbClr>
                  </a:outerShdw>
                </a:effectLst>
              </a:rPr>
              <a:t>est actif dans le graphe</a:t>
            </a:r>
            <a:r>
              <a:rPr lang="fr-FR" sz="1600" dirty="0" smtClean="0">
                <a:solidFill>
                  <a:srgbClr val="000000"/>
                </a:solidFill>
                <a:effectLst>
                  <a:outerShdw blurRad="38100" dist="38100" dir="2700000" algn="tl">
                    <a:srgbClr val="000000">
                      <a:alpha val="43137"/>
                    </a:srgbClr>
                  </a:outerShdw>
                </a:effectLst>
              </a:rPr>
              <a:t>.</a:t>
            </a:r>
          </a:p>
          <a:p>
            <a:endParaRPr lang="fr-FR" sz="1600" dirty="0">
              <a:solidFill>
                <a:srgbClr val="000000"/>
              </a:solidFill>
              <a:effectLst>
                <a:outerShdw blurRad="38100" dist="38100" dir="2700000" algn="tl">
                  <a:srgbClr val="000000">
                    <a:alpha val="43137"/>
                  </a:srgbClr>
                </a:outerShdw>
              </a:effectLst>
            </a:endParaRPr>
          </a:p>
          <a:p>
            <a:r>
              <a:rPr lang="fr-FR" sz="1600" b="1" i="1" dirty="0" smtClean="0">
                <a:solidFill>
                  <a:srgbClr val="000000"/>
                </a:solidFill>
                <a:effectLst>
                  <a:outerShdw blurRad="38100" dist="38100" dir="2700000" algn="tl">
                    <a:srgbClr val="000000">
                      <a:alpha val="43137"/>
                    </a:srgbClr>
                  </a:outerShdw>
                </a:effectLst>
              </a:rPr>
              <a:t>Il est impératif d’apprendre à réfléchir de manière incrémentale !</a:t>
            </a:r>
            <a:endParaRPr lang="fr-FR" sz="1600" b="1" i="1" dirty="0">
              <a:solidFill>
                <a:srgbClr val="000000"/>
              </a:solidFill>
              <a:effectLst>
                <a:outerShdw blurRad="38100" dist="38100" dir="2700000" algn="tl">
                  <a:srgbClr val="000000">
                    <a:alpha val="43137"/>
                  </a:srgbClr>
                </a:outerShdw>
              </a:effectLst>
            </a:endParaRPr>
          </a:p>
          <a:p>
            <a:endParaRPr lang="fr-FR" sz="1600" dirty="0" smtClean="0">
              <a:solidFill>
                <a:srgbClr val="000000"/>
              </a:solidFill>
              <a:effectLst>
                <a:outerShdw blurRad="38100" dist="38100" dir="2700000" algn="tl">
                  <a:srgbClr val="000000">
                    <a:alpha val="43137"/>
                  </a:srgbClr>
                </a:outerShdw>
              </a:effectLst>
            </a:endParaRPr>
          </a:p>
          <a:p>
            <a:r>
              <a:rPr lang="fr-FR" sz="1600" dirty="0" smtClean="0">
                <a:solidFill>
                  <a:srgbClr val="000000"/>
                </a:solidFill>
                <a:effectLst>
                  <a:outerShdw blurRad="38100" dist="38100" dir="2700000" algn="tl">
                    <a:srgbClr val="000000">
                      <a:alpha val="43137"/>
                    </a:srgbClr>
                  </a:outerShdw>
                </a:effectLst>
              </a:rPr>
              <a:t>L'intérêt </a:t>
            </a:r>
            <a:r>
              <a:rPr lang="fr-FR" sz="1600" dirty="0">
                <a:solidFill>
                  <a:srgbClr val="000000"/>
                </a:solidFill>
                <a:effectLst>
                  <a:outerShdw blurRad="38100" dist="38100" dir="2700000" algn="tl">
                    <a:srgbClr val="000000">
                      <a:alpha val="43137"/>
                    </a:srgbClr>
                  </a:outerShdw>
                </a:effectLst>
              </a:rPr>
              <a:t>de ce type de structure est qu'elle est très facile à implémenter, et monopolise en général très peu de ressources</a:t>
            </a:r>
            <a:r>
              <a:rPr lang="fr-FR" sz="1600" dirty="0" smtClean="0">
                <a:solidFill>
                  <a:srgbClr val="000000"/>
                </a:solidFill>
                <a:effectLst>
                  <a:outerShdw blurRad="38100" dist="38100" dir="2700000" algn="tl">
                    <a:srgbClr val="000000">
                      <a:alpha val="43137"/>
                    </a:srgbClr>
                  </a:outerShdw>
                </a:effectLst>
              </a:rPr>
              <a:t>.</a:t>
            </a:r>
            <a:endParaRPr lang="fr-FR" sz="1600" dirty="0">
              <a:solidFill>
                <a:srgbClr val="000000"/>
              </a:solidFill>
              <a:effectLst>
                <a:outerShdw blurRad="38100" dist="38100" dir="2700000" algn="tl">
                  <a:srgbClr val="000000">
                    <a:alpha val="43137"/>
                  </a:srgbClr>
                </a:outerShdw>
              </a:effectLst>
            </a:endParaRPr>
          </a:p>
        </p:txBody>
      </p:sp>
      <p:grpSp>
        <p:nvGrpSpPr>
          <p:cNvPr id="8" name="Group 2"/>
          <p:cNvGrpSpPr/>
          <p:nvPr/>
        </p:nvGrpSpPr>
        <p:grpSpPr>
          <a:xfrm>
            <a:off x="798850" y="3463494"/>
            <a:ext cx="3909332" cy="3084989"/>
            <a:chOff x="2699792" y="3429000"/>
            <a:chExt cx="3981340" cy="3274476"/>
          </a:xfrm>
        </p:grpSpPr>
        <p:pic>
          <p:nvPicPr>
            <p:cNvPr id="9"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99792" y="3429000"/>
              <a:ext cx="3975246" cy="2980463"/>
            </a:xfrm>
            <a:prstGeom prst="rect">
              <a:avLst/>
            </a:prstGeom>
          </p:spPr>
        </p:pic>
        <p:sp>
          <p:nvSpPr>
            <p:cNvPr id="10" name="TextBox 6"/>
            <p:cNvSpPr txBox="1"/>
            <p:nvPr/>
          </p:nvSpPr>
          <p:spPr>
            <a:xfrm>
              <a:off x="2699792" y="6409463"/>
              <a:ext cx="3981340" cy="294013"/>
            </a:xfrm>
            <a:prstGeom prst="rect">
              <a:avLst/>
            </a:prstGeom>
            <a:noFill/>
          </p:spPr>
          <p:txBody>
            <a:bodyPr wrap="square" rtlCol="0">
              <a:spAutoFit/>
            </a:bodyPr>
            <a:lstStyle/>
            <a:p>
              <a:pPr algn="ctr"/>
              <a:r>
                <a:rPr lang="fr-FR" sz="1200" i="1" dirty="0" smtClean="0">
                  <a:solidFill>
                    <a:srgbClr val="000000"/>
                  </a:solidFill>
                  <a:effectLst>
                    <a:outerShdw blurRad="38100" dist="38100" dir="2700000" algn="tl">
                      <a:srgbClr val="000000">
                        <a:alpha val="43137"/>
                      </a:srgbClr>
                    </a:outerShdw>
                  </a:effectLst>
                </a:rPr>
                <a:t>Exemple de machine à états</a:t>
              </a:r>
            </a:p>
          </p:txBody>
        </p:sp>
      </p:grpSp>
      <p:grpSp>
        <p:nvGrpSpPr>
          <p:cNvPr id="11" name="Group 3"/>
          <p:cNvGrpSpPr/>
          <p:nvPr/>
        </p:nvGrpSpPr>
        <p:grpSpPr>
          <a:xfrm>
            <a:off x="5364088" y="3656637"/>
            <a:ext cx="3399182" cy="2387838"/>
            <a:chOff x="4773195" y="3573596"/>
            <a:chExt cx="3990075" cy="2605980"/>
          </a:xfrm>
        </p:grpSpPr>
        <p:pic>
          <p:nvPicPr>
            <p:cNvPr id="12"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88024" y="3573596"/>
              <a:ext cx="3975246" cy="2303676"/>
            </a:xfrm>
            <a:prstGeom prst="rect">
              <a:avLst/>
            </a:prstGeom>
          </p:spPr>
        </p:pic>
        <p:sp>
          <p:nvSpPr>
            <p:cNvPr id="13" name="TextBox 8"/>
            <p:cNvSpPr txBox="1"/>
            <p:nvPr/>
          </p:nvSpPr>
          <p:spPr>
            <a:xfrm>
              <a:off x="4773195" y="5877272"/>
              <a:ext cx="3981341" cy="302304"/>
            </a:xfrm>
            <a:prstGeom prst="rect">
              <a:avLst/>
            </a:prstGeom>
            <a:noFill/>
          </p:spPr>
          <p:txBody>
            <a:bodyPr wrap="square" rtlCol="0">
              <a:spAutoFit/>
            </a:bodyPr>
            <a:lstStyle/>
            <a:p>
              <a:pPr algn="ctr"/>
              <a:r>
                <a:rPr lang="fr-FR" sz="1200" i="1" dirty="0" smtClean="0">
                  <a:solidFill>
                    <a:srgbClr val="000000"/>
                  </a:solidFill>
                  <a:effectLst>
                    <a:outerShdw blurRad="38100" dist="38100" dir="2700000" algn="tl">
                      <a:srgbClr val="000000">
                        <a:alpha val="43137"/>
                      </a:srgbClr>
                    </a:outerShdw>
                  </a:effectLst>
                </a:rPr>
                <a:t>Schéma global d’une machine à états</a:t>
              </a:r>
            </a:p>
          </p:txBody>
        </p:sp>
      </p:grpSp>
    </p:spTree>
    <p:extLst>
      <p:ext uri="{BB962C8B-B14F-4D97-AF65-F5344CB8AC3E}">
        <p14:creationId xmlns:p14="http://schemas.microsoft.com/office/powerpoint/2010/main" val="246989884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IA et comportements</a:t>
            </a:r>
            <a:endParaRPr lang="fr-FR" dirty="0"/>
          </a:p>
        </p:txBody>
      </p:sp>
      <p:sp>
        <p:nvSpPr>
          <p:cNvPr id="4" name="Espace réservé du pied de page 3"/>
          <p:cNvSpPr>
            <a:spLocks noGrp="1"/>
          </p:cNvSpPr>
          <p:nvPr>
            <p:ph type="ftr" sz="quarter" idx="3"/>
          </p:nvPr>
        </p:nvSpPr>
        <p:spPr/>
        <p:txBody>
          <a:bodyPr/>
          <a:lstStyle/>
          <a:p>
            <a:r>
              <a:rPr lang="fr-FR" smtClean="0"/>
              <a:t>Rémi Ronfard –remi.ronfard@inria.fr – GMIN317 – </a:t>
            </a:r>
            <a:r>
              <a:rPr lang="fr-FR" b="1" smtClean="0"/>
              <a:t>INTRODUCTION</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37</a:t>
            </a:fld>
            <a:endParaRPr lang="fr-FR" dirty="0"/>
          </a:p>
        </p:txBody>
      </p:sp>
      <p:sp>
        <p:nvSpPr>
          <p:cNvPr id="6" name="Espace réservé de la date 5"/>
          <p:cNvSpPr>
            <a:spLocks noGrp="1"/>
          </p:cNvSpPr>
          <p:nvPr>
            <p:ph type="dt" sz="half" idx="2"/>
          </p:nvPr>
        </p:nvSpPr>
        <p:spPr/>
        <p:txBody>
          <a:bodyPr/>
          <a:lstStyle/>
          <a:p>
            <a:fld id="{C42B5CCB-00AF-494F-BB8F-8549A9D97B0C}" type="datetime1">
              <a:rPr lang="fr-FR" smtClean="0"/>
              <a:t>05/09/15</a:t>
            </a:fld>
            <a:endParaRPr lang="fr-FR" dirty="0"/>
          </a:p>
        </p:txBody>
      </p:sp>
      <p:sp>
        <p:nvSpPr>
          <p:cNvPr id="7" name="TextBox 5"/>
          <p:cNvSpPr txBox="1"/>
          <p:nvPr/>
        </p:nvSpPr>
        <p:spPr>
          <a:xfrm>
            <a:off x="311074" y="1124744"/>
            <a:ext cx="8509398" cy="5016758"/>
          </a:xfrm>
          <a:prstGeom prst="rect">
            <a:avLst/>
          </a:prstGeom>
          <a:noFill/>
        </p:spPr>
        <p:txBody>
          <a:bodyPr wrap="square" rtlCol="0">
            <a:spAutoFit/>
          </a:bodyPr>
          <a:lstStyle/>
          <a:p>
            <a:pPr marL="3316288"/>
            <a:r>
              <a:rPr lang="fr-FR" sz="1600" dirty="0" smtClean="0">
                <a:solidFill>
                  <a:srgbClr val="000000"/>
                </a:solidFill>
                <a:effectLst>
                  <a:outerShdw blurRad="38100" dist="38100" dir="2700000" algn="tl">
                    <a:srgbClr val="000000">
                      <a:alpha val="43137"/>
                    </a:srgbClr>
                  </a:outerShdw>
                </a:effectLst>
              </a:rPr>
              <a:t>A </a:t>
            </a:r>
            <a:r>
              <a:rPr lang="fr-FR" sz="1600" dirty="0">
                <a:solidFill>
                  <a:srgbClr val="000000"/>
                </a:solidFill>
                <a:effectLst>
                  <a:outerShdw blurRad="38100" dist="38100" dir="2700000" algn="tl">
                    <a:srgbClr val="000000">
                      <a:alpha val="43137"/>
                    </a:srgbClr>
                  </a:outerShdw>
                </a:effectLst>
              </a:rPr>
              <a:t>chaque état peut être </a:t>
            </a:r>
            <a:r>
              <a:rPr lang="fr-FR" sz="1600" dirty="0" smtClean="0">
                <a:solidFill>
                  <a:srgbClr val="000000"/>
                </a:solidFill>
                <a:effectLst>
                  <a:outerShdw blurRad="38100" dist="38100" dir="2700000" algn="tl">
                    <a:srgbClr val="000000">
                      <a:alpha val="43137"/>
                    </a:srgbClr>
                  </a:outerShdw>
                </a:effectLst>
              </a:rPr>
              <a:t>associée </a:t>
            </a:r>
            <a:r>
              <a:rPr lang="fr-FR" sz="1600" dirty="0">
                <a:solidFill>
                  <a:srgbClr val="000000"/>
                </a:solidFill>
                <a:effectLst>
                  <a:outerShdw blurRad="38100" dist="38100" dir="2700000" algn="tl">
                    <a:srgbClr val="000000">
                      <a:alpha val="43137"/>
                    </a:srgbClr>
                  </a:outerShdw>
                </a:effectLst>
              </a:rPr>
              <a:t>une ou plusieurs fonctions, dont le rôle sera de mettre à jour automatiquement le comportement de l'entité.</a:t>
            </a:r>
          </a:p>
          <a:p>
            <a:endParaRPr lang="fr-FR" sz="1600" dirty="0">
              <a:solidFill>
                <a:srgbClr val="000000"/>
              </a:solidFill>
              <a:effectLst>
                <a:outerShdw blurRad="38100" dist="38100" dir="2700000" algn="tl">
                  <a:srgbClr val="000000">
                    <a:alpha val="43137"/>
                  </a:srgbClr>
                </a:outerShdw>
              </a:effectLst>
            </a:endParaRPr>
          </a:p>
          <a:p>
            <a:pPr marL="3313113" indent="3175"/>
            <a:r>
              <a:rPr lang="fr-FR" sz="1600" dirty="0" smtClean="0">
                <a:solidFill>
                  <a:srgbClr val="000000"/>
                </a:solidFill>
                <a:effectLst>
                  <a:outerShdw blurRad="38100" dist="38100" dir="2700000" algn="tl">
                    <a:srgbClr val="000000">
                      <a:alpha val="43137"/>
                    </a:srgbClr>
                  </a:outerShdw>
                </a:effectLst>
              </a:rPr>
              <a:t>On </a:t>
            </a:r>
            <a:r>
              <a:rPr lang="fr-FR" sz="1600" dirty="0">
                <a:solidFill>
                  <a:srgbClr val="000000"/>
                </a:solidFill>
                <a:effectLst>
                  <a:outerShdw blurRad="38100" dist="38100" dir="2700000" algn="tl">
                    <a:srgbClr val="000000">
                      <a:alpha val="43137"/>
                    </a:srgbClr>
                  </a:outerShdw>
                </a:effectLst>
              </a:rPr>
              <a:t>peut enrichir le comportement de l'IA par une approche multi-échelles:</a:t>
            </a:r>
          </a:p>
          <a:p>
            <a:pPr marL="3313113" indent="3175"/>
            <a:endParaRPr lang="fr-FR" sz="1600" dirty="0" smtClean="0">
              <a:solidFill>
                <a:srgbClr val="000000"/>
              </a:solidFill>
              <a:effectLst>
                <a:outerShdw blurRad="38100" dist="38100" dir="2700000" algn="tl">
                  <a:srgbClr val="000000">
                    <a:alpha val="43137"/>
                  </a:srgbClr>
                </a:outerShdw>
              </a:effectLst>
            </a:endParaRPr>
          </a:p>
          <a:p>
            <a:pPr marL="3313113" indent="3175">
              <a:buFont typeface="Arial" pitchFamily="34" charset="0"/>
              <a:buChar char="•"/>
            </a:pPr>
            <a:r>
              <a:rPr lang="fr-FR" sz="1600" dirty="0" smtClean="0">
                <a:solidFill>
                  <a:srgbClr val="000000"/>
                </a:solidFill>
                <a:effectLst>
                  <a:outerShdw blurRad="38100" dist="38100" dir="2700000" algn="tl">
                    <a:srgbClr val="000000">
                      <a:alpha val="43137"/>
                    </a:srgbClr>
                  </a:outerShdw>
                </a:effectLst>
              </a:rPr>
              <a:t>Le </a:t>
            </a:r>
            <a:r>
              <a:rPr lang="fr-FR" sz="1600" dirty="0">
                <a:solidFill>
                  <a:srgbClr val="000000"/>
                </a:solidFill>
                <a:effectLst>
                  <a:outerShdw blurRad="38100" dist="38100" dir="2700000" algn="tl">
                    <a:srgbClr val="000000">
                      <a:alpha val="43137"/>
                    </a:srgbClr>
                  </a:outerShdw>
                </a:effectLst>
              </a:rPr>
              <a:t>graphe d'états définit le comportement au niveau d'une </a:t>
            </a:r>
            <a:r>
              <a:rPr lang="fr-FR" sz="1600" dirty="0" smtClean="0">
                <a:solidFill>
                  <a:srgbClr val="000000"/>
                </a:solidFill>
                <a:effectLst>
                  <a:outerShdw blurRad="38100" dist="38100" dir="2700000" algn="tl">
                    <a:srgbClr val="000000">
                      <a:alpha val="43137"/>
                    </a:srgbClr>
                  </a:outerShdw>
                </a:effectLst>
              </a:rPr>
              <a:t>entité</a:t>
            </a:r>
          </a:p>
          <a:p>
            <a:pPr marL="3313113" indent="3175">
              <a:buFont typeface="Arial" pitchFamily="34" charset="0"/>
              <a:buChar char="•"/>
            </a:pPr>
            <a:r>
              <a:rPr lang="fr-FR" sz="1600" dirty="0" smtClean="0">
                <a:solidFill>
                  <a:srgbClr val="000000"/>
                </a:solidFill>
                <a:effectLst>
                  <a:outerShdw blurRad="38100" dist="38100" dir="2700000" algn="tl">
                    <a:srgbClr val="000000">
                      <a:alpha val="43137"/>
                    </a:srgbClr>
                  </a:outerShdw>
                </a:effectLst>
              </a:rPr>
              <a:t>Un </a:t>
            </a:r>
            <a:r>
              <a:rPr lang="fr-FR" sz="1600" dirty="0">
                <a:solidFill>
                  <a:srgbClr val="000000"/>
                </a:solidFill>
                <a:effectLst>
                  <a:outerShdw blurRad="38100" dist="38100" dir="2700000" algn="tl">
                    <a:srgbClr val="000000">
                      <a:alpha val="43137"/>
                    </a:srgbClr>
                  </a:outerShdw>
                </a:effectLst>
              </a:rPr>
              <a:t>gestionnaire de décisions définit le comportement haut-niveau (la volonté, en quelque sorte) de l'ensemble des </a:t>
            </a:r>
            <a:r>
              <a:rPr lang="fr-FR" sz="1600" dirty="0" smtClean="0">
                <a:solidFill>
                  <a:srgbClr val="000000"/>
                </a:solidFill>
                <a:effectLst>
                  <a:outerShdw blurRad="38100" dist="38100" dir="2700000" algn="tl">
                    <a:srgbClr val="000000">
                      <a:alpha val="43137"/>
                    </a:srgbClr>
                  </a:outerShdw>
                </a:effectLst>
              </a:rPr>
              <a:t>entités</a:t>
            </a:r>
          </a:p>
          <a:p>
            <a:pPr marL="285750" indent="-285750">
              <a:buFont typeface="Arial" pitchFamily="34" charset="0"/>
              <a:buChar char="•"/>
            </a:pPr>
            <a:endParaRPr lang="fr-FR" sz="1600" dirty="0">
              <a:solidFill>
                <a:srgbClr val="000000"/>
              </a:solidFill>
              <a:effectLst>
                <a:outerShdw blurRad="38100" dist="38100" dir="2700000" algn="tl">
                  <a:srgbClr val="000000">
                    <a:alpha val="43137"/>
                  </a:srgbClr>
                </a:outerShdw>
              </a:effectLst>
            </a:endParaRPr>
          </a:p>
          <a:p>
            <a:r>
              <a:rPr lang="fr-FR" sz="1600" dirty="0" smtClean="0">
                <a:solidFill>
                  <a:srgbClr val="000000"/>
                </a:solidFill>
                <a:effectLst>
                  <a:outerShdw blurRad="38100" dist="38100" dir="2700000" algn="tl">
                    <a:srgbClr val="000000">
                      <a:alpha val="43137"/>
                    </a:srgbClr>
                  </a:outerShdw>
                </a:effectLst>
              </a:rPr>
              <a:t>Le </a:t>
            </a:r>
            <a:r>
              <a:rPr lang="fr-FR" sz="1600" dirty="0">
                <a:solidFill>
                  <a:srgbClr val="000000"/>
                </a:solidFill>
                <a:effectLst>
                  <a:outerShdw blurRad="38100" dist="38100" dir="2700000" algn="tl">
                    <a:srgbClr val="000000">
                      <a:alpha val="43137"/>
                    </a:srgbClr>
                  </a:outerShdw>
                </a:effectLst>
              </a:rPr>
              <a:t>gestionnaire de décision peut baser son </a:t>
            </a:r>
            <a:r>
              <a:rPr lang="fr-FR" sz="1600" dirty="0" smtClean="0">
                <a:solidFill>
                  <a:srgbClr val="000000"/>
                </a:solidFill>
                <a:effectLst>
                  <a:outerShdw blurRad="38100" dist="38100" dir="2700000" algn="tl">
                    <a:srgbClr val="000000">
                      <a:alpha val="43137"/>
                    </a:srgbClr>
                  </a:outerShdw>
                </a:effectLst>
              </a:rPr>
              <a:t>modèle</a:t>
            </a:r>
          </a:p>
          <a:p>
            <a:r>
              <a:rPr lang="fr-FR" sz="1600" dirty="0" smtClean="0">
                <a:solidFill>
                  <a:srgbClr val="000000"/>
                </a:solidFill>
                <a:effectLst>
                  <a:outerShdw blurRad="38100" dist="38100" dir="2700000" algn="tl">
                    <a:srgbClr val="000000">
                      <a:alpha val="43137"/>
                    </a:srgbClr>
                  </a:outerShdw>
                </a:effectLst>
              </a:rPr>
              <a:t>comportemental </a:t>
            </a:r>
            <a:r>
              <a:rPr lang="fr-FR" sz="1600" dirty="0">
                <a:solidFill>
                  <a:srgbClr val="000000"/>
                </a:solidFill>
                <a:effectLst>
                  <a:outerShdw blurRad="38100" dist="38100" dir="2700000" algn="tl">
                    <a:srgbClr val="000000">
                      <a:alpha val="43137"/>
                    </a:srgbClr>
                  </a:outerShdw>
                </a:effectLst>
              </a:rPr>
              <a:t>sur un ou plusieurs types de données:</a:t>
            </a:r>
          </a:p>
          <a:p>
            <a:endParaRPr lang="fr-FR" sz="1600" dirty="0" smtClean="0">
              <a:solidFill>
                <a:srgbClr val="000000"/>
              </a:solidFill>
              <a:effectLst>
                <a:outerShdw blurRad="38100" dist="38100" dir="2700000" algn="tl">
                  <a:srgbClr val="000000">
                    <a:alpha val="43137"/>
                  </a:srgbClr>
                </a:outerShdw>
              </a:effectLst>
            </a:endParaRPr>
          </a:p>
          <a:p>
            <a:pPr marL="285750" indent="-285750">
              <a:buFont typeface="Arial" pitchFamily="34" charset="0"/>
              <a:buChar char="•"/>
            </a:pPr>
            <a:r>
              <a:rPr lang="fr-FR" sz="1600" dirty="0" smtClean="0">
                <a:solidFill>
                  <a:srgbClr val="000000"/>
                </a:solidFill>
                <a:effectLst>
                  <a:outerShdw blurRad="38100" dist="38100" dir="2700000" algn="tl">
                    <a:srgbClr val="000000">
                      <a:alpha val="43137"/>
                    </a:srgbClr>
                  </a:outerShdw>
                </a:effectLst>
              </a:rPr>
              <a:t>Une </a:t>
            </a:r>
            <a:r>
              <a:rPr lang="fr-FR" sz="1600" dirty="0">
                <a:solidFill>
                  <a:srgbClr val="000000"/>
                </a:solidFill>
                <a:effectLst>
                  <a:outerShdw blurRad="38100" dist="38100" dir="2700000" algn="tl">
                    <a:srgbClr val="000000">
                      <a:alpha val="43137"/>
                    </a:srgbClr>
                  </a:outerShdw>
                </a:effectLst>
              </a:rPr>
              <a:t>modèle statistique des actions à </a:t>
            </a:r>
            <a:r>
              <a:rPr lang="fr-FR" sz="1600" dirty="0" smtClean="0">
                <a:solidFill>
                  <a:srgbClr val="000000"/>
                </a:solidFill>
                <a:effectLst>
                  <a:outerShdw blurRad="38100" dist="38100" dir="2700000" algn="tl">
                    <a:srgbClr val="000000">
                      <a:alpha val="43137"/>
                    </a:srgbClr>
                  </a:outerShdw>
                </a:effectLst>
              </a:rPr>
              <a:t>entreprendre</a:t>
            </a:r>
          </a:p>
          <a:p>
            <a:pPr marL="285750" indent="-285750">
              <a:buFont typeface="Arial" pitchFamily="34" charset="0"/>
              <a:buChar char="•"/>
            </a:pPr>
            <a:r>
              <a:rPr lang="fr-FR" sz="1600" dirty="0" smtClean="0">
                <a:solidFill>
                  <a:srgbClr val="000000"/>
                </a:solidFill>
                <a:effectLst>
                  <a:outerShdw blurRad="38100" dist="38100" dir="2700000" algn="tl">
                    <a:srgbClr val="000000">
                      <a:alpha val="43137"/>
                    </a:srgbClr>
                  </a:outerShdw>
                </a:effectLst>
              </a:rPr>
              <a:t>Une </a:t>
            </a:r>
            <a:r>
              <a:rPr lang="fr-FR" sz="1600" dirty="0">
                <a:solidFill>
                  <a:srgbClr val="000000"/>
                </a:solidFill>
                <a:effectLst>
                  <a:outerShdw blurRad="38100" dist="38100" dir="2700000" algn="tl">
                    <a:srgbClr val="000000">
                      <a:alpha val="43137"/>
                    </a:srgbClr>
                  </a:outerShdw>
                </a:effectLst>
              </a:rPr>
              <a:t>réaction à </a:t>
            </a:r>
            <a:r>
              <a:rPr lang="fr-FR" sz="1600" dirty="0" smtClean="0">
                <a:solidFill>
                  <a:srgbClr val="000000"/>
                </a:solidFill>
                <a:effectLst>
                  <a:outerShdw blurRad="38100" dist="38100" dir="2700000" algn="tl">
                    <a:srgbClr val="000000">
                      <a:alpha val="43137"/>
                    </a:srgbClr>
                  </a:outerShdw>
                </a:effectLst>
              </a:rPr>
              <a:t>l'environnement</a:t>
            </a:r>
          </a:p>
          <a:p>
            <a:pPr marL="285750" indent="-285750">
              <a:buFont typeface="Arial" pitchFamily="34" charset="0"/>
              <a:buChar char="•"/>
            </a:pPr>
            <a:r>
              <a:rPr lang="fr-FR" sz="1600" dirty="0" smtClean="0">
                <a:solidFill>
                  <a:srgbClr val="000000"/>
                </a:solidFill>
                <a:effectLst>
                  <a:outerShdw blurRad="38100" dist="38100" dir="2700000" algn="tl">
                    <a:srgbClr val="000000">
                      <a:alpha val="43137"/>
                    </a:srgbClr>
                  </a:outerShdw>
                </a:effectLst>
              </a:rPr>
              <a:t>Une </a:t>
            </a:r>
            <a:r>
              <a:rPr lang="fr-FR" sz="1600" dirty="0">
                <a:solidFill>
                  <a:srgbClr val="000000"/>
                </a:solidFill>
                <a:effectLst>
                  <a:outerShdw blurRad="38100" dist="38100" dir="2700000" algn="tl">
                    <a:srgbClr val="000000">
                      <a:alpha val="43137"/>
                    </a:srgbClr>
                  </a:outerShdw>
                </a:effectLst>
              </a:rPr>
              <a:t>pondération </a:t>
            </a:r>
            <a:r>
              <a:rPr lang="fr-FR" sz="1600" dirty="0" smtClean="0">
                <a:solidFill>
                  <a:srgbClr val="000000"/>
                </a:solidFill>
                <a:effectLst>
                  <a:outerShdw blurRad="38100" dist="38100" dir="2700000" algn="tl">
                    <a:srgbClr val="000000">
                      <a:alpha val="43137"/>
                    </a:srgbClr>
                  </a:outerShdw>
                </a:effectLst>
              </a:rPr>
              <a:t>aléatoire sur des comportements types</a:t>
            </a:r>
          </a:p>
          <a:p>
            <a:pPr marL="285750" indent="-285750">
              <a:buFont typeface="Arial" pitchFamily="34" charset="0"/>
              <a:buChar char="•"/>
            </a:pPr>
            <a:r>
              <a:rPr lang="fr-FR" sz="1600" dirty="0" smtClean="0">
                <a:solidFill>
                  <a:srgbClr val="000000"/>
                </a:solidFill>
                <a:effectLst>
                  <a:outerShdw blurRad="38100" dist="38100" dir="2700000" algn="tl">
                    <a:srgbClr val="000000">
                      <a:alpha val="43137"/>
                    </a:srgbClr>
                  </a:outerShdw>
                </a:effectLst>
              </a:rPr>
              <a:t>…</a:t>
            </a:r>
            <a:endParaRPr lang="fr-FR" sz="1600" dirty="0">
              <a:solidFill>
                <a:srgbClr val="000000"/>
              </a:solidFill>
              <a:effectLst>
                <a:outerShdw blurRad="38100" dist="38100" dir="2700000" algn="tl">
                  <a:srgbClr val="000000">
                    <a:alpha val="43137"/>
                  </a:srgbClr>
                </a:outerShdw>
              </a:effectLst>
            </a:endParaRPr>
          </a:p>
        </p:txBody>
      </p:sp>
      <p:pic>
        <p:nvPicPr>
          <p:cNvPr id="8"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987" y="1247421"/>
            <a:ext cx="3375267" cy="2613628"/>
          </a:xfrm>
          <a:prstGeom prst="rect">
            <a:avLst/>
          </a:prstGeom>
        </p:spPr>
      </p:pic>
      <p:pic>
        <p:nvPicPr>
          <p:cNvPr id="9"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22861" y="4005064"/>
            <a:ext cx="3125603" cy="2448272"/>
          </a:xfrm>
          <a:prstGeom prst="rect">
            <a:avLst/>
          </a:prstGeom>
        </p:spPr>
      </p:pic>
    </p:spTree>
    <p:extLst>
      <p:ext uri="{BB962C8B-B14F-4D97-AF65-F5344CB8AC3E}">
        <p14:creationId xmlns:p14="http://schemas.microsoft.com/office/powerpoint/2010/main" val="425010532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Interactions</a:t>
            </a:r>
            <a:endParaRPr lang="fr-FR" dirty="0"/>
          </a:p>
        </p:txBody>
      </p:sp>
      <p:sp>
        <p:nvSpPr>
          <p:cNvPr id="3" name="Espace réservé du contenu 2"/>
          <p:cNvSpPr>
            <a:spLocks noGrp="1"/>
          </p:cNvSpPr>
          <p:nvPr>
            <p:ph idx="1"/>
          </p:nvPr>
        </p:nvSpPr>
        <p:spPr/>
        <p:txBody>
          <a:bodyPr/>
          <a:lstStyle/>
          <a:p>
            <a:r>
              <a:rPr lang="fr-FR" dirty="0">
                <a:solidFill>
                  <a:srgbClr val="000000"/>
                </a:solidFill>
                <a:effectLst>
                  <a:outerShdw blurRad="38100" dist="38100" dir="2700000" algn="tl">
                    <a:srgbClr val="000000">
                      <a:alpha val="43137"/>
                    </a:srgbClr>
                  </a:outerShdw>
                </a:effectLst>
              </a:rPr>
              <a:t>On distingue plusieurs niveaux d'interaction avec la </a:t>
            </a:r>
            <a:r>
              <a:rPr lang="fr-FR" dirty="0" smtClean="0">
                <a:solidFill>
                  <a:srgbClr val="000000"/>
                </a:solidFill>
                <a:effectLst>
                  <a:outerShdw blurRad="38100" dist="38100" dir="2700000" algn="tl">
                    <a:srgbClr val="000000">
                      <a:alpha val="43137"/>
                    </a:srgbClr>
                  </a:outerShdw>
                </a:effectLst>
              </a:rPr>
              <a:t>scène:</a:t>
            </a:r>
          </a:p>
          <a:p>
            <a:pPr lvl="1"/>
            <a:r>
              <a:rPr lang="fr-FR" dirty="0" smtClean="0">
                <a:solidFill>
                  <a:srgbClr val="000000"/>
                </a:solidFill>
                <a:effectLst>
                  <a:outerShdw blurRad="38100" dist="38100" dir="2700000" algn="tl">
                    <a:srgbClr val="000000">
                      <a:alpha val="43137"/>
                    </a:srgbClr>
                  </a:outerShdw>
                </a:effectLst>
              </a:rPr>
              <a:t>Utilisation </a:t>
            </a:r>
            <a:r>
              <a:rPr lang="fr-FR" dirty="0">
                <a:solidFill>
                  <a:srgbClr val="000000"/>
                </a:solidFill>
                <a:effectLst>
                  <a:outerShdw blurRad="38100" dist="38100" dir="2700000" algn="tl">
                    <a:srgbClr val="000000">
                      <a:alpha val="43137"/>
                    </a:srgbClr>
                  </a:outerShdw>
                </a:effectLst>
              </a:rPr>
              <a:t>de points </a:t>
            </a:r>
            <a:r>
              <a:rPr lang="fr-FR" dirty="0" smtClean="0">
                <a:solidFill>
                  <a:srgbClr val="000000"/>
                </a:solidFill>
                <a:effectLst>
                  <a:outerShdw blurRad="38100" dist="38100" dir="2700000" algn="tl">
                    <a:srgbClr val="000000">
                      <a:alpha val="43137"/>
                    </a:srgbClr>
                  </a:outerShdw>
                </a:effectLst>
              </a:rPr>
              <a:t>remarquables</a:t>
            </a:r>
          </a:p>
          <a:p>
            <a:pPr lvl="1"/>
            <a:r>
              <a:rPr lang="fr-FR" dirty="0" smtClean="0">
                <a:solidFill>
                  <a:srgbClr val="000000"/>
                </a:solidFill>
                <a:effectLst>
                  <a:outerShdw blurRad="38100" dist="38100" dir="2700000" algn="tl">
                    <a:srgbClr val="000000">
                      <a:alpha val="43137"/>
                    </a:srgbClr>
                  </a:outerShdw>
                </a:effectLst>
              </a:rPr>
              <a:t>Déclenchement d'évènements</a:t>
            </a:r>
          </a:p>
          <a:p>
            <a:pPr lvl="1"/>
            <a:r>
              <a:rPr lang="fr-FR" dirty="0" smtClean="0">
                <a:solidFill>
                  <a:srgbClr val="000000"/>
                </a:solidFill>
                <a:effectLst>
                  <a:outerShdw blurRad="38100" dist="38100" dir="2700000" algn="tl">
                    <a:srgbClr val="000000">
                      <a:alpha val="43137"/>
                    </a:srgbClr>
                  </a:outerShdw>
                </a:effectLst>
              </a:rPr>
              <a:t>Réactions </a:t>
            </a:r>
            <a:r>
              <a:rPr lang="fr-FR" dirty="0">
                <a:solidFill>
                  <a:srgbClr val="000000"/>
                </a:solidFill>
                <a:effectLst>
                  <a:outerShdw blurRad="38100" dist="38100" dir="2700000" algn="tl">
                    <a:srgbClr val="000000">
                      <a:alpha val="43137"/>
                    </a:srgbClr>
                  </a:outerShdw>
                </a:effectLst>
              </a:rPr>
              <a:t>à la topologie, à la matière</a:t>
            </a:r>
            <a:endParaRPr lang="fr-FR" dirty="0">
              <a:solidFill>
                <a:srgbClr val="000000"/>
              </a:solidFill>
              <a:effectLst>
                <a:outerShdw blurRad="38100" dist="38100" dir="2700000" algn="tl">
                  <a:srgbClr val="000000">
                    <a:alpha val="43137"/>
                  </a:srgbClr>
                </a:outerShdw>
              </a:effectLst>
            </a:endParaRPr>
          </a:p>
        </p:txBody>
      </p:sp>
      <p:sp>
        <p:nvSpPr>
          <p:cNvPr id="4" name="Espace réservé du pied de page 3"/>
          <p:cNvSpPr>
            <a:spLocks noGrp="1"/>
          </p:cNvSpPr>
          <p:nvPr>
            <p:ph type="ftr" sz="quarter" idx="3"/>
          </p:nvPr>
        </p:nvSpPr>
        <p:spPr/>
        <p:txBody>
          <a:bodyPr/>
          <a:lstStyle/>
          <a:p>
            <a:r>
              <a:rPr lang="fr-FR" smtClean="0"/>
              <a:t>Rémi Ronfard –remi.ronfard@inria.fr – GMIN317 – </a:t>
            </a:r>
            <a:r>
              <a:rPr lang="fr-FR" b="1" smtClean="0"/>
              <a:t>INTRODUCTION</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38</a:t>
            </a:fld>
            <a:endParaRPr lang="fr-FR" dirty="0"/>
          </a:p>
        </p:txBody>
      </p:sp>
      <p:sp>
        <p:nvSpPr>
          <p:cNvPr id="6" name="Espace réservé de la date 5"/>
          <p:cNvSpPr>
            <a:spLocks noGrp="1"/>
          </p:cNvSpPr>
          <p:nvPr>
            <p:ph type="dt" sz="half" idx="2"/>
          </p:nvPr>
        </p:nvSpPr>
        <p:spPr/>
        <p:txBody>
          <a:bodyPr/>
          <a:lstStyle/>
          <a:p>
            <a:fld id="{C42B5CCB-00AF-494F-BB8F-8549A9D97B0C}" type="datetime1">
              <a:rPr lang="fr-FR" smtClean="0"/>
              <a:t>05/09/15</a:t>
            </a:fld>
            <a:endParaRPr lang="fr-FR" dirty="0"/>
          </a:p>
        </p:txBody>
      </p:sp>
    </p:spTree>
    <p:extLst>
      <p:ext uri="{BB962C8B-B14F-4D97-AF65-F5344CB8AC3E}">
        <p14:creationId xmlns:p14="http://schemas.microsoft.com/office/powerpoint/2010/main" val="225269533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Points remarquables</a:t>
            </a:r>
            <a:endParaRPr lang="fr-FR" dirty="0"/>
          </a:p>
        </p:txBody>
      </p:sp>
      <p:sp>
        <p:nvSpPr>
          <p:cNvPr id="3" name="Espace réservé du contenu 2"/>
          <p:cNvSpPr>
            <a:spLocks noGrp="1"/>
          </p:cNvSpPr>
          <p:nvPr>
            <p:ph idx="1"/>
          </p:nvPr>
        </p:nvSpPr>
        <p:spPr/>
        <p:txBody>
          <a:bodyPr>
            <a:normAutofit fontScale="85000" lnSpcReduction="20000"/>
          </a:bodyPr>
          <a:lstStyle/>
          <a:p>
            <a:r>
              <a:rPr lang="fr-FR" dirty="0" smtClean="0">
                <a:solidFill>
                  <a:srgbClr val="000000"/>
                </a:solidFill>
                <a:effectLst>
                  <a:outerShdw blurRad="38100" dist="38100" dir="2700000" algn="tl">
                    <a:srgbClr val="000000">
                      <a:alpha val="43137"/>
                    </a:srgbClr>
                  </a:outerShdw>
                </a:effectLst>
              </a:rPr>
              <a:t>Il </a:t>
            </a:r>
            <a:r>
              <a:rPr lang="fr-FR" dirty="0">
                <a:solidFill>
                  <a:srgbClr val="000000"/>
                </a:solidFill>
                <a:effectLst>
                  <a:outerShdw blurRad="38100" dist="38100" dir="2700000" algn="tl">
                    <a:srgbClr val="000000">
                      <a:alpha val="43137"/>
                    </a:srgbClr>
                  </a:outerShdw>
                </a:effectLst>
              </a:rPr>
              <a:t>est très utile au niveau de l'éditeur (ou </a:t>
            </a:r>
            <a:r>
              <a:rPr lang="fr-FR" dirty="0" err="1">
                <a:solidFill>
                  <a:srgbClr val="000000"/>
                </a:solidFill>
                <a:effectLst>
                  <a:outerShdw blurRad="38100" dist="38100" dir="2700000" algn="tl">
                    <a:srgbClr val="000000">
                      <a:alpha val="43137"/>
                    </a:srgbClr>
                  </a:outerShdw>
                </a:effectLst>
              </a:rPr>
              <a:t>exporteur</a:t>
            </a:r>
            <a:r>
              <a:rPr lang="fr-FR" dirty="0">
                <a:solidFill>
                  <a:srgbClr val="000000"/>
                </a:solidFill>
                <a:effectLst>
                  <a:outerShdw blurRad="38100" dist="38100" dir="2700000" algn="tl">
                    <a:srgbClr val="000000">
                      <a:alpha val="43137"/>
                    </a:srgbClr>
                  </a:outerShdw>
                </a:effectLst>
              </a:rPr>
              <a:t>) d'être en mesure d'exporter des positions 3D précises dans la </a:t>
            </a:r>
            <a:r>
              <a:rPr lang="fr-FR" dirty="0" smtClean="0">
                <a:solidFill>
                  <a:srgbClr val="000000"/>
                </a:solidFill>
                <a:effectLst>
                  <a:outerShdw blurRad="38100" dist="38100" dir="2700000" algn="tl">
                    <a:srgbClr val="000000">
                      <a:alpha val="43137"/>
                    </a:srgbClr>
                  </a:outerShdw>
                </a:effectLst>
              </a:rPr>
              <a:t>scène:</a:t>
            </a:r>
          </a:p>
          <a:p>
            <a:pPr lvl="1"/>
            <a:r>
              <a:rPr lang="fr-FR" dirty="0" smtClean="0">
                <a:solidFill>
                  <a:srgbClr val="000000"/>
                </a:solidFill>
                <a:effectLst>
                  <a:outerShdw blurRad="38100" dist="38100" dir="2700000" algn="tl">
                    <a:srgbClr val="000000">
                      <a:alpha val="43137"/>
                    </a:srgbClr>
                  </a:outerShdw>
                </a:effectLst>
              </a:rPr>
              <a:t>Points </a:t>
            </a:r>
            <a:r>
              <a:rPr lang="fr-FR" dirty="0">
                <a:solidFill>
                  <a:srgbClr val="000000"/>
                </a:solidFill>
                <a:effectLst>
                  <a:outerShdw blurRad="38100" dist="38100" dir="2700000" algn="tl">
                    <a:srgbClr val="000000">
                      <a:alpha val="43137"/>
                    </a:srgbClr>
                  </a:outerShdw>
                </a:effectLst>
              </a:rPr>
              <a:t>de </a:t>
            </a:r>
            <a:r>
              <a:rPr lang="fr-FR" dirty="0" smtClean="0">
                <a:solidFill>
                  <a:srgbClr val="000000"/>
                </a:solidFill>
                <a:effectLst>
                  <a:outerShdw blurRad="38100" dist="38100" dir="2700000" algn="tl">
                    <a:srgbClr val="000000">
                      <a:alpha val="43137"/>
                    </a:srgbClr>
                  </a:outerShdw>
                </a:effectLst>
              </a:rPr>
              <a:t>démarrage</a:t>
            </a:r>
          </a:p>
          <a:p>
            <a:pPr lvl="1"/>
            <a:r>
              <a:rPr lang="fr-FR" dirty="0" smtClean="0">
                <a:solidFill>
                  <a:srgbClr val="000000"/>
                </a:solidFill>
                <a:effectLst>
                  <a:outerShdw blurRad="38100" dist="38100" dir="2700000" algn="tl">
                    <a:srgbClr val="000000">
                      <a:alpha val="43137"/>
                    </a:srgbClr>
                  </a:outerShdw>
                </a:effectLst>
              </a:rPr>
              <a:t>Positionnement </a:t>
            </a:r>
            <a:r>
              <a:rPr lang="fr-FR" dirty="0">
                <a:solidFill>
                  <a:srgbClr val="000000"/>
                </a:solidFill>
                <a:effectLst>
                  <a:outerShdw blurRad="38100" dist="38100" dir="2700000" algn="tl">
                    <a:srgbClr val="000000">
                      <a:alpha val="43137"/>
                    </a:srgbClr>
                  </a:outerShdw>
                </a:effectLst>
              </a:rPr>
              <a:t>d'entités (bonus, ennemis, interrupteur, émetteur de particules, émetteur sonore...</a:t>
            </a:r>
            <a:r>
              <a:rPr lang="fr-FR" dirty="0" smtClean="0">
                <a:solidFill>
                  <a:srgbClr val="000000"/>
                </a:solidFill>
                <a:effectLst>
                  <a:outerShdw blurRad="38100" dist="38100" dir="2700000" algn="tl">
                    <a:srgbClr val="000000">
                      <a:alpha val="43137"/>
                    </a:srgbClr>
                  </a:outerShdw>
                </a:effectLst>
              </a:rPr>
              <a:t>)</a:t>
            </a:r>
          </a:p>
          <a:p>
            <a:pPr lvl="1"/>
            <a:r>
              <a:rPr lang="fr-FR" dirty="0" smtClean="0">
                <a:solidFill>
                  <a:srgbClr val="000000"/>
                </a:solidFill>
                <a:effectLst>
                  <a:outerShdw blurRad="38100" dist="38100" dir="2700000" algn="tl">
                    <a:srgbClr val="000000">
                      <a:alpha val="43137"/>
                    </a:srgbClr>
                  </a:outerShdw>
                </a:effectLst>
              </a:rPr>
              <a:t>Nœuds </a:t>
            </a:r>
            <a:r>
              <a:rPr lang="fr-FR" dirty="0">
                <a:solidFill>
                  <a:srgbClr val="000000"/>
                </a:solidFill>
                <a:effectLst>
                  <a:outerShdw blurRad="38100" dist="38100" dir="2700000" algn="tl">
                    <a:srgbClr val="000000">
                      <a:alpha val="43137"/>
                    </a:srgbClr>
                  </a:outerShdw>
                </a:effectLst>
              </a:rPr>
              <a:t>des chemins</a:t>
            </a:r>
          </a:p>
          <a:p>
            <a:pPr marL="0" indent="0">
              <a:buNone/>
            </a:pPr>
            <a:endParaRPr lang="fr-FR" dirty="0">
              <a:solidFill>
                <a:srgbClr val="000000"/>
              </a:solidFill>
              <a:effectLst>
                <a:outerShdw blurRad="38100" dist="38100" dir="2700000" algn="tl">
                  <a:srgbClr val="000000">
                    <a:alpha val="43137"/>
                  </a:srgbClr>
                </a:outerShdw>
              </a:effectLst>
            </a:endParaRPr>
          </a:p>
          <a:p>
            <a:r>
              <a:rPr lang="fr-FR" dirty="0">
                <a:solidFill>
                  <a:srgbClr val="000000"/>
                </a:solidFill>
                <a:effectLst>
                  <a:outerShdw blurRad="38100" dist="38100" dir="2700000" algn="tl">
                    <a:srgbClr val="000000">
                      <a:alpha val="43137"/>
                    </a:srgbClr>
                  </a:outerShdw>
                </a:effectLst>
              </a:rPr>
              <a:t>La gestion du format de l'export est laissée à la discrétion de l'éditeur/</a:t>
            </a:r>
            <a:r>
              <a:rPr lang="fr-FR" dirty="0" err="1">
                <a:solidFill>
                  <a:srgbClr val="000000"/>
                </a:solidFill>
                <a:effectLst>
                  <a:outerShdw blurRad="38100" dist="38100" dir="2700000" algn="tl">
                    <a:srgbClr val="000000">
                      <a:alpha val="43137"/>
                    </a:srgbClr>
                  </a:outerShdw>
                </a:effectLst>
              </a:rPr>
              <a:t>exporteur</a:t>
            </a:r>
            <a:r>
              <a:rPr lang="fr-FR" dirty="0">
                <a:solidFill>
                  <a:srgbClr val="000000"/>
                </a:solidFill>
                <a:effectLst>
                  <a:outerShdw blurRad="38100" dist="38100" dir="2700000" algn="tl">
                    <a:srgbClr val="000000">
                      <a:alpha val="43137"/>
                    </a:srgbClr>
                  </a:outerShdw>
                </a:effectLst>
              </a:rPr>
              <a:t> de données. En cas d'éditeur non dédié, une solution peut par exemple consister en l'utilisation d'une norme de nommage des objets dans l’outil de modélisation.</a:t>
            </a:r>
          </a:p>
          <a:p>
            <a:endParaRPr lang="fr-FR" dirty="0">
              <a:solidFill>
                <a:srgbClr val="000000"/>
              </a:solidFill>
            </a:endParaRPr>
          </a:p>
        </p:txBody>
      </p:sp>
      <p:sp>
        <p:nvSpPr>
          <p:cNvPr id="4" name="Espace réservé du pied de page 3"/>
          <p:cNvSpPr>
            <a:spLocks noGrp="1"/>
          </p:cNvSpPr>
          <p:nvPr>
            <p:ph type="ftr" sz="quarter" idx="3"/>
          </p:nvPr>
        </p:nvSpPr>
        <p:spPr/>
        <p:txBody>
          <a:bodyPr/>
          <a:lstStyle/>
          <a:p>
            <a:r>
              <a:rPr lang="fr-FR" smtClean="0"/>
              <a:t>Rémi Ronfard –remi.ronfard@inria.fr – GMIN317 – </a:t>
            </a:r>
            <a:r>
              <a:rPr lang="fr-FR" b="1" smtClean="0"/>
              <a:t>INTRODUCTION</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39</a:t>
            </a:fld>
            <a:endParaRPr lang="fr-FR" dirty="0"/>
          </a:p>
        </p:txBody>
      </p:sp>
      <p:sp>
        <p:nvSpPr>
          <p:cNvPr id="6" name="Espace réservé de la date 5"/>
          <p:cNvSpPr>
            <a:spLocks noGrp="1"/>
          </p:cNvSpPr>
          <p:nvPr>
            <p:ph type="dt" sz="half" idx="2"/>
          </p:nvPr>
        </p:nvSpPr>
        <p:spPr/>
        <p:txBody>
          <a:bodyPr/>
          <a:lstStyle/>
          <a:p>
            <a:fld id="{C42B5CCB-00AF-494F-BB8F-8549A9D97B0C}" type="datetime1">
              <a:rPr lang="fr-FR" smtClean="0"/>
              <a:t>05/09/15</a:t>
            </a:fld>
            <a:endParaRPr lang="fr-FR" dirty="0"/>
          </a:p>
        </p:txBody>
      </p:sp>
    </p:spTree>
    <p:extLst>
      <p:ext uri="{BB962C8B-B14F-4D97-AF65-F5344CB8AC3E}">
        <p14:creationId xmlns:p14="http://schemas.microsoft.com/office/powerpoint/2010/main" val="16173438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hu-HU" dirty="0"/>
              <a:t>Real-time strategy (RTS) engines</a:t>
            </a:r>
            <a:endParaRPr lang="fr-FR" dirty="0"/>
          </a:p>
        </p:txBody>
      </p:sp>
      <p:sp>
        <p:nvSpPr>
          <p:cNvPr id="3" name="Espace réservé du contenu 2"/>
          <p:cNvSpPr>
            <a:spLocks noGrp="1"/>
          </p:cNvSpPr>
          <p:nvPr>
            <p:ph idx="1"/>
          </p:nvPr>
        </p:nvSpPr>
        <p:spPr/>
        <p:txBody>
          <a:bodyPr/>
          <a:lstStyle/>
          <a:p>
            <a:pPr lvl="0">
              <a:defRPr sz="1800">
                <a:solidFill>
                  <a:srgbClr val="000000"/>
                </a:solidFill>
              </a:defRPr>
            </a:pPr>
            <a:r>
              <a:rPr lang="en-US" dirty="0">
                <a:solidFill>
                  <a:srgbClr val="000000"/>
                </a:solidFill>
              </a:rPr>
              <a:t>Large number of low-detail game units</a:t>
            </a:r>
          </a:p>
          <a:p>
            <a:pPr lvl="0">
              <a:defRPr sz="1800">
                <a:solidFill>
                  <a:srgbClr val="000000"/>
                </a:solidFill>
              </a:defRPr>
            </a:pPr>
            <a:r>
              <a:rPr lang="en-US" dirty="0">
                <a:solidFill>
                  <a:srgbClr val="000000"/>
                </a:solidFill>
              </a:rPr>
              <a:t>Multiple levels of AI (individual units as well as computer players)</a:t>
            </a:r>
          </a:p>
          <a:p>
            <a:pPr lvl="0">
              <a:defRPr sz="1800">
                <a:solidFill>
                  <a:srgbClr val="000000"/>
                </a:solidFill>
              </a:defRPr>
            </a:pPr>
            <a:r>
              <a:rPr lang="en-US" dirty="0" err="1">
                <a:solidFill>
                  <a:srgbClr val="000000"/>
                </a:solidFill>
              </a:rPr>
              <a:t>Heightmap</a:t>
            </a:r>
            <a:r>
              <a:rPr lang="en-US" dirty="0">
                <a:solidFill>
                  <a:srgbClr val="000000"/>
                </a:solidFill>
              </a:rPr>
              <a:t>-based terrain</a:t>
            </a:r>
          </a:p>
          <a:p>
            <a:pPr lvl="0">
              <a:defRPr sz="1800">
                <a:solidFill>
                  <a:srgbClr val="000000"/>
                </a:solidFill>
              </a:defRPr>
            </a:pPr>
            <a:r>
              <a:rPr lang="en-US" dirty="0">
                <a:solidFill>
                  <a:srgbClr val="000000"/>
                </a:solidFill>
              </a:rPr>
              <a:t>Client/server  </a:t>
            </a:r>
          </a:p>
          <a:p>
            <a:endParaRPr lang="fr-FR" dirty="0">
              <a:solidFill>
                <a:srgbClr val="000000"/>
              </a:solidFill>
            </a:endParaRPr>
          </a:p>
        </p:txBody>
      </p:sp>
      <p:sp>
        <p:nvSpPr>
          <p:cNvPr id="4" name="Espace réservé du pied de page 3"/>
          <p:cNvSpPr>
            <a:spLocks noGrp="1"/>
          </p:cNvSpPr>
          <p:nvPr>
            <p:ph type="ftr" sz="quarter" idx="3"/>
          </p:nvPr>
        </p:nvSpPr>
        <p:spPr/>
        <p:txBody>
          <a:bodyPr/>
          <a:lstStyle/>
          <a:p>
            <a:r>
              <a:rPr lang="fr-FR" smtClean="0"/>
              <a:t>Rémi Ronfard –remi.ronfard@inria.fr – GMIN317 – </a:t>
            </a:r>
            <a:r>
              <a:rPr lang="fr-FR" b="1" smtClean="0"/>
              <a:t>INTRODUCTION</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4</a:t>
            </a:fld>
            <a:endParaRPr lang="fr-FR" dirty="0"/>
          </a:p>
        </p:txBody>
      </p:sp>
      <p:sp>
        <p:nvSpPr>
          <p:cNvPr id="6" name="Espace réservé de la date 5"/>
          <p:cNvSpPr>
            <a:spLocks noGrp="1"/>
          </p:cNvSpPr>
          <p:nvPr>
            <p:ph type="dt" sz="half" idx="2"/>
          </p:nvPr>
        </p:nvSpPr>
        <p:spPr/>
        <p:txBody>
          <a:bodyPr/>
          <a:lstStyle/>
          <a:p>
            <a:fld id="{19038BA7-713C-2544-8829-1AE6272C1240}" type="datetime1">
              <a:rPr lang="fr-FR" smtClean="0"/>
              <a:t>05/09/15</a:t>
            </a:fld>
            <a:endParaRPr lang="fr-FR" dirty="0"/>
          </a:p>
        </p:txBody>
      </p:sp>
      <p:pic>
        <p:nvPicPr>
          <p:cNvPr id="7" name="image28.jpg" descr="http://www.ambrosiasw.com/assets/images/galleries_products/ic/darwinia01.jpg"/>
          <p:cNvPicPr/>
          <p:nvPr/>
        </p:nvPicPr>
        <p:blipFill>
          <a:blip r:embed="rId2">
            <a:extLst/>
          </a:blip>
          <a:stretch>
            <a:fillRect/>
          </a:stretch>
        </p:blipFill>
        <p:spPr>
          <a:xfrm>
            <a:off x="1022712" y="2607220"/>
            <a:ext cx="6821376" cy="3772065"/>
          </a:xfrm>
          <a:prstGeom prst="rect">
            <a:avLst/>
          </a:prstGeom>
          <a:ln w="12700">
            <a:miter lim="400000"/>
          </a:ln>
        </p:spPr>
      </p:pic>
    </p:spTree>
    <p:extLst>
      <p:ext uri="{BB962C8B-B14F-4D97-AF65-F5344CB8AC3E}">
        <p14:creationId xmlns:p14="http://schemas.microsoft.com/office/powerpoint/2010/main" val="349750776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solidFill>
                  <a:schemeClr val="bg1"/>
                </a:solidFill>
                <a:effectLst>
                  <a:outerShdw blurRad="38100" dist="38100" dir="2700000" algn="tl">
                    <a:srgbClr val="000000">
                      <a:alpha val="43137"/>
                    </a:srgbClr>
                  </a:outerShdw>
                </a:effectLst>
              </a:rPr>
              <a:t>Déclenchement et notification </a:t>
            </a:r>
            <a:r>
              <a:rPr lang="fr-FR" dirty="0" smtClean="0">
                <a:solidFill>
                  <a:schemeClr val="bg1"/>
                </a:solidFill>
                <a:effectLst>
                  <a:outerShdw blurRad="38100" dist="38100" dir="2700000" algn="tl">
                    <a:srgbClr val="000000">
                      <a:alpha val="43137"/>
                    </a:srgbClr>
                  </a:outerShdw>
                </a:effectLst>
              </a:rPr>
              <a:t>d'évènements</a:t>
            </a:r>
            <a:endParaRPr lang="fr-FR" dirty="0"/>
          </a:p>
        </p:txBody>
      </p:sp>
      <p:sp>
        <p:nvSpPr>
          <p:cNvPr id="3" name="Espace réservé du contenu 2"/>
          <p:cNvSpPr>
            <a:spLocks noGrp="1"/>
          </p:cNvSpPr>
          <p:nvPr>
            <p:ph idx="1"/>
          </p:nvPr>
        </p:nvSpPr>
        <p:spPr/>
        <p:txBody>
          <a:bodyPr>
            <a:normAutofit fontScale="70000" lnSpcReduction="20000"/>
          </a:bodyPr>
          <a:lstStyle/>
          <a:p>
            <a:r>
              <a:rPr lang="fr-FR" dirty="0">
                <a:solidFill>
                  <a:srgbClr val="000000"/>
                </a:solidFill>
                <a:effectLst>
                  <a:outerShdw blurRad="38100" dist="38100" dir="2700000" algn="tl">
                    <a:srgbClr val="000000">
                      <a:alpha val="43137"/>
                    </a:srgbClr>
                  </a:outerShdw>
                </a:effectLst>
              </a:rPr>
              <a:t>Un univers de jeu est, par essence, un univers interactif. Pour répondre aux besoins du scénario, il faut que les entités du jeu soient en mesure de déclencher des évènements</a:t>
            </a:r>
            <a:r>
              <a:rPr lang="fr-FR" dirty="0" smtClean="0">
                <a:solidFill>
                  <a:srgbClr val="000000"/>
                </a:solidFill>
                <a:effectLst>
                  <a:outerShdw blurRad="38100" dist="38100" dir="2700000" algn="tl">
                    <a:srgbClr val="000000">
                      <a:alpha val="43137"/>
                    </a:srgbClr>
                  </a:outerShdw>
                </a:effectLst>
              </a:rPr>
              <a:t>.</a:t>
            </a:r>
            <a:endParaRPr lang="fr-FR" dirty="0">
              <a:solidFill>
                <a:srgbClr val="000000"/>
              </a:solidFill>
              <a:effectLst>
                <a:outerShdw blurRad="38100" dist="38100" dir="2700000" algn="tl">
                  <a:srgbClr val="000000">
                    <a:alpha val="43137"/>
                  </a:srgbClr>
                </a:outerShdw>
              </a:effectLst>
            </a:endParaRPr>
          </a:p>
          <a:p>
            <a:r>
              <a:rPr lang="fr-FR" dirty="0">
                <a:solidFill>
                  <a:srgbClr val="000000"/>
                </a:solidFill>
                <a:effectLst>
                  <a:outerShdw blurRad="38100" dist="38100" dir="2700000" algn="tl">
                    <a:srgbClr val="000000">
                      <a:alpha val="43137"/>
                    </a:srgbClr>
                  </a:outerShdw>
                </a:effectLst>
              </a:rPr>
              <a:t>En définissant un ensemble d'évènements uniques au niveau global du jeu (pas du moteur !), il est possible d'identifier sans équivoque les évènements qui sont déclenchés au cours du jeu</a:t>
            </a:r>
            <a:r>
              <a:rPr lang="fr-FR" dirty="0" smtClean="0">
                <a:solidFill>
                  <a:srgbClr val="000000"/>
                </a:solidFill>
                <a:effectLst>
                  <a:outerShdw blurRad="38100" dist="38100" dir="2700000" algn="tl">
                    <a:srgbClr val="000000">
                      <a:alpha val="43137"/>
                    </a:srgbClr>
                  </a:outerShdw>
                </a:effectLst>
              </a:rPr>
              <a:t>.</a:t>
            </a:r>
            <a:endParaRPr lang="fr-FR" dirty="0">
              <a:solidFill>
                <a:srgbClr val="000000"/>
              </a:solidFill>
              <a:effectLst>
                <a:outerShdw blurRad="38100" dist="38100" dir="2700000" algn="tl">
                  <a:srgbClr val="000000">
                    <a:alpha val="43137"/>
                  </a:srgbClr>
                </a:outerShdw>
              </a:effectLst>
            </a:endParaRPr>
          </a:p>
          <a:p>
            <a:r>
              <a:rPr lang="fr-FR" dirty="0">
                <a:solidFill>
                  <a:srgbClr val="000000"/>
                </a:solidFill>
                <a:effectLst>
                  <a:outerShdw blurRad="38100" dist="38100" dir="2700000" algn="tl">
                    <a:srgbClr val="000000">
                      <a:alpha val="43137"/>
                    </a:srgbClr>
                  </a:outerShdw>
                </a:effectLst>
              </a:rPr>
              <a:t>La grande majorité des évènements est le plus généralement déclenchée par le franchissement d'une zone de la scène. On peut donc envisager la mise en place d'objets "déclencheurs", placés dans la scène, qui auront les propriétés </a:t>
            </a:r>
            <a:r>
              <a:rPr lang="fr-FR" dirty="0" smtClean="0">
                <a:solidFill>
                  <a:srgbClr val="000000"/>
                </a:solidFill>
                <a:effectLst>
                  <a:outerShdw blurRad="38100" dist="38100" dir="2700000" algn="tl">
                    <a:srgbClr val="000000">
                      <a:alpha val="43137"/>
                    </a:srgbClr>
                  </a:outerShdw>
                </a:effectLst>
              </a:rPr>
              <a:t>suivantes:</a:t>
            </a:r>
          </a:p>
          <a:p>
            <a:pPr lvl="1"/>
            <a:r>
              <a:rPr lang="fr-FR" dirty="0" smtClean="0">
                <a:solidFill>
                  <a:srgbClr val="000000"/>
                </a:solidFill>
                <a:effectLst>
                  <a:outerShdw blurRad="38100" dist="38100" dir="2700000" algn="tl">
                    <a:srgbClr val="000000">
                      <a:alpha val="43137"/>
                    </a:srgbClr>
                  </a:outerShdw>
                </a:effectLst>
              </a:rPr>
              <a:t>Topologie </a:t>
            </a:r>
            <a:r>
              <a:rPr lang="fr-FR" dirty="0">
                <a:solidFill>
                  <a:srgbClr val="000000"/>
                </a:solidFill>
                <a:effectLst>
                  <a:outerShdw blurRad="38100" dist="38100" dir="2700000" algn="tl">
                    <a:srgbClr val="000000">
                      <a:alpha val="43137"/>
                    </a:srgbClr>
                  </a:outerShdw>
                </a:effectLst>
              </a:rPr>
              <a:t>: plan, sphère, boîte </a:t>
            </a:r>
            <a:r>
              <a:rPr lang="fr-FR" dirty="0" err="1">
                <a:solidFill>
                  <a:srgbClr val="000000"/>
                </a:solidFill>
                <a:effectLst>
                  <a:outerShdw blurRad="38100" dist="38100" dir="2700000" algn="tl">
                    <a:srgbClr val="000000">
                      <a:alpha val="43137"/>
                    </a:srgbClr>
                  </a:outerShdw>
                </a:effectLst>
              </a:rPr>
              <a:t>englobante</a:t>
            </a:r>
            <a:r>
              <a:rPr lang="fr-FR" dirty="0">
                <a:solidFill>
                  <a:srgbClr val="000000"/>
                </a:solidFill>
                <a:effectLst>
                  <a:outerShdw blurRad="38100" dist="38100" dir="2700000" algn="tl">
                    <a:srgbClr val="000000">
                      <a:alpha val="43137"/>
                    </a:srgbClr>
                  </a:outerShdw>
                </a:effectLst>
              </a:rPr>
              <a:t>, </a:t>
            </a:r>
            <a:r>
              <a:rPr lang="fr-FR" dirty="0" smtClean="0">
                <a:solidFill>
                  <a:srgbClr val="000000"/>
                </a:solidFill>
                <a:effectLst>
                  <a:outerShdw blurRad="38100" dist="38100" dir="2700000" algn="tl">
                    <a:srgbClr val="000000">
                      <a:alpha val="43137"/>
                    </a:srgbClr>
                  </a:outerShdw>
                </a:effectLst>
              </a:rPr>
              <a:t>…</a:t>
            </a:r>
          </a:p>
          <a:p>
            <a:pPr lvl="1"/>
            <a:r>
              <a:rPr lang="fr-FR" dirty="0" smtClean="0">
                <a:solidFill>
                  <a:srgbClr val="000000"/>
                </a:solidFill>
                <a:effectLst>
                  <a:outerShdw blurRad="38100" dist="38100" dir="2700000" algn="tl">
                    <a:srgbClr val="000000">
                      <a:alpha val="43137"/>
                    </a:srgbClr>
                  </a:outerShdw>
                </a:effectLst>
              </a:rPr>
              <a:t>Déclenchement </a:t>
            </a:r>
            <a:r>
              <a:rPr lang="fr-FR" dirty="0">
                <a:solidFill>
                  <a:srgbClr val="000000"/>
                </a:solidFill>
                <a:effectLst>
                  <a:outerShdw blurRad="38100" dist="38100" dir="2700000" algn="tl">
                    <a:srgbClr val="000000">
                      <a:alpha val="43137"/>
                    </a:srgbClr>
                  </a:outerShdw>
                </a:effectLst>
              </a:rPr>
              <a:t>du/des événements associés sur pénétration/occupation/sortie de la </a:t>
            </a:r>
            <a:r>
              <a:rPr lang="fr-FR" dirty="0" smtClean="0">
                <a:solidFill>
                  <a:srgbClr val="000000"/>
                </a:solidFill>
                <a:effectLst>
                  <a:outerShdw blurRad="38100" dist="38100" dir="2700000" algn="tl">
                    <a:srgbClr val="000000">
                      <a:alpha val="43137"/>
                    </a:srgbClr>
                  </a:outerShdw>
                </a:effectLst>
              </a:rPr>
              <a:t>zone</a:t>
            </a:r>
          </a:p>
          <a:p>
            <a:pPr lvl="1"/>
            <a:r>
              <a:rPr lang="fr-FR" dirty="0" smtClean="0">
                <a:solidFill>
                  <a:srgbClr val="000000"/>
                </a:solidFill>
                <a:effectLst>
                  <a:outerShdw blurRad="38100" dist="38100" dir="2700000" algn="tl">
                    <a:srgbClr val="000000">
                      <a:alpha val="43137"/>
                    </a:srgbClr>
                  </a:outerShdw>
                </a:effectLst>
              </a:rPr>
              <a:t>Déclenchement </a:t>
            </a:r>
            <a:r>
              <a:rPr lang="fr-FR" dirty="0">
                <a:solidFill>
                  <a:srgbClr val="000000"/>
                </a:solidFill>
                <a:effectLst>
                  <a:outerShdw blurRad="38100" dist="38100" dir="2700000" algn="tl">
                    <a:srgbClr val="000000">
                      <a:alpha val="43137"/>
                    </a:srgbClr>
                  </a:outerShdw>
                </a:effectLst>
              </a:rPr>
              <a:t>unique/</a:t>
            </a:r>
            <a:r>
              <a:rPr lang="fr-FR" dirty="0" smtClean="0">
                <a:solidFill>
                  <a:srgbClr val="000000"/>
                </a:solidFill>
                <a:effectLst>
                  <a:outerShdw blurRad="38100" dist="38100" dir="2700000" algn="tl">
                    <a:srgbClr val="000000">
                      <a:alpha val="43137"/>
                    </a:srgbClr>
                  </a:outerShdw>
                </a:effectLst>
              </a:rPr>
              <a:t>récurrent</a:t>
            </a:r>
          </a:p>
          <a:p>
            <a:pPr lvl="1"/>
            <a:r>
              <a:rPr lang="fr-FR" dirty="0" smtClean="0">
                <a:solidFill>
                  <a:srgbClr val="000000"/>
                </a:solidFill>
                <a:effectLst>
                  <a:outerShdw blurRad="38100" dist="38100" dir="2700000" algn="tl">
                    <a:srgbClr val="000000">
                      <a:alpha val="43137"/>
                    </a:srgbClr>
                  </a:outerShdw>
                </a:effectLst>
              </a:rPr>
              <a:t>Déclenchement </a:t>
            </a:r>
            <a:r>
              <a:rPr lang="fr-FR" dirty="0">
                <a:solidFill>
                  <a:srgbClr val="000000"/>
                </a:solidFill>
                <a:effectLst>
                  <a:outerShdw blurRad="38100" dist="38100" dir="2700000" algn="tl">
                    <a:srgbClr val="000000">
                      <a:alpha val="43137"/>
                    </a:srgbClr>
                  </a:outerShdw>
                </a:effectLst>
              </a:rPr>
              <a:t>associé à un type d'entités (PNJ, joueur, ennemis, alliés, …</a:t>
            </a:r>
            <a:r>
              <a:rPr lang="fr-FR" dirty="0" smtClean="0">
                <a:solidFill>
                  <a:srgbClr val="000000"/>
                </a:solidFill>
                <a:effectLst>
                  <a:outerShdw blurRad="38100" dist="38100" dir="2700000" algn="tl">
                    <a:srgbClr val="000000">
                      <a:alpha val="43137"/>
                    </a:srgbClr>
                  </a:outerShdw>
                </a:effectLst>
              </a:rPr>
              <a:t>)</a:t>
            </a:r>
            <a:endParaRPr lang="fr-FR" dirty="0">
              <a:solidFill>
                <a:srgbClr val="000000"/>
              </a:solidFill>
              <a:effectLst>
                <a:outerShdw blurRad="38100" dist="38100" dir="2700000" algn="tl">
                  <a:srgbClr val="000000">
                    <a:alpha val="43137"/>
                  </a:srgbClr>
                </a:outerShdw>
              </a:effectLst>
            </a:endParaRPr>
          </a:p>
        </p:txBody>
      </p:sp>
      <p:sp>
        <p:nvSpPr>
          <p:cNvPr id="4" name="Espace réservé du pied de page 3"/>
          <p:cNvSpPr>
            <a:spLocks noGrp="1"/>
          </p:cNvSpPr>
          <p:nvPr>
            <p:ph type="ftr" sz="quarter" idx="3"/>
          </p:nvPr>
        </p:nvSpPr>
        <p:spPr/>
        <p:txBody>
          <a:bodyPr/>
          <a:lstStyle/>
          <a:p>
            <a:r>
              <a:rPr lang="fr-FR" smtClean="0"/>
              <a:t>Rémi Ronfard –remi.ronfard@inria.fr – GMIN317 – </a:t>
            </a:r>
            <a:r>
              <a:rPr lang="fr-FR" b="1" smtClean="0"/>
              <a:t>INTRODUCTION</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40</a:t>
            </a:fld>
            <a:endParaRPr lang="fr-FR" dirty="0"/>
          </a:p>
        </p:txBody>
      </p:sp>
      <p:sp>
        <p:nvSpPr>
          <p:cNvPr id="6" name="Espace réservé de la date 5"/>
          <p:cNvSpPr>
            <a:spLocks noGrp="1"/>
          </p:cNvSpPr>
          <p:nvPr>
            <p:ph type="dt" sz="half" idx="2"/>
          </p:nvPr>
        </p:nvSpPr>
        <p:spPr/>
        <p:txBody>
          <a:bodyPr/>
          <a:lstStyle/>
          <a:p>
            <a:fld id="{C42B5CCB-00AF-494F-BB8F-8549A9D97B0C}" type="datetime1">
              <a:rPr lang="fr-FR" smtClean="0"/>
              <a:t>05/09/15</a:t>
            </a:fld>
            <a:endParaRPr lang="fr-FR" dirty="0"/>
          </a:p>
        </p:txBody>
      </p:sp>
    </p:spTree>
    <p:extLst>
      <p:ext uri="{BB962C8B-B14F-4D97-AF65-F5344CB8AC3E}">
        <p14:creationId xmlns:p14="http://schemas.microsoft.com/office/powerpoint/2010/main" val="22452157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Gestion des événements</a:t>
            </a:r>
            <a:endParaRPr lang="fr-FR" dirty="0"/>
          </a:p>
        </p:txBody>
      </p:sp>
      <p:sp>
        <p:nvSpPr>
          <p:cNvPr id="4" name="Espace réservé du pied de page 3"/>
          <p:cNvSpPr>
            <a:spLocks noGrp="1"/>
          </p:cNvSpPr>
          <p:nvPr>
            <p:ph type="ftr" sz="quarter" idx="3"/>
          </p:nvPr>
        </p:nvSpPr>
        <p:spPr/>
        <p:txBody>
          <a:bodyPr/>
          <a:lstStyle/>
          <a:p>
            <a:r>
              <a:rPr lang="fr-FR" smtClean="0"/>
              <a:t>Rémi Ronfard –remi.ronfard@inria.fr – GMIN317 – </a:t>
            </a:r>
            <a:r>
              <a:rPr lang="fr-FR" b="1" smtClean="0"/>
              <a:t>INTRODUCTION</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41</a:t>
            </a:fld>
            <a:endParaRPr lang="fr-FR" dirty="0"/>
          </a:p>
        </p:txBody>
      </p:sp>
      <p:sp>
        <p:nvSpPr>
          <p:cNvPr id="6" name="Espace réservé de la date 5"/>
          <p:cNvSpPr>
            <a:spLocks noGrp="1"/>
          </p:cNvSpPr>
          <p:nvPr>
            <p:ph type="dt" sz="half" idx="2"/>
          </p:nvPr>
        </p:nvSpPr>
        <p:spPr/>
        <p:txBody>
          <a:bodyPr/>
          <a:lstStyle/>
          <a:p>
            <a:fld id="{C42B5CCB-00AF-494F-BB8F-8549A9D97B0C}" type="datetime1">
              <a:rPr lang="fr-FR" smtClean="0"/>
              <a:t>05/09/15</a:t>
            </a:fld>
            <a:endParaRPr lang="fr-FR" dirty="0"/>
          </a:p>
        </p:txBody>
      </p:sp>
      <p:sp>
        <p:nvSpPr>
          <p:cNvPr id="7" name="TextBox 5"/>
          <p:cNvSpPr txBox="1"/>
          <p:nvPr/>
        </p:nvSpPr>
        <p:spPr>
          <a:xfrm>
            <a:off x="505737" y="1085602"/>
            <a:ext cx="8297619" cy="2062103"/>
          </a:xfrm>
          <a:prstGeom prst="rect">
            <a:avLst/>
          </a:prstGeom>
          <a:noFill/>
        </p:spPr>
        <p:txBody>
          <a:bodyPr wrap="square" rtlCol="0">
            <a:spAutoFit/>
          </a:bodyPr>
          <a:lstStyle/>
          <a:p>
            <a:r>
              <a:rPr lang="fr-FR" sz="1600" dirty="0" smtClean="0">
                <a:solidFill>
                  <a:srgbClr val="000000"/>
                </a:solidFill>
                <a:effectLst>
                  <a:outerShdw blurRad="38100" dist="38100" dir="2700000" algn="tl">
                    <a:srgbClr val="000000">
                      <a:alpha val="43137"/>
                    </a:srgbClr>
                  </a:outerShdw>
                </a:effectLst>
              </a:rPr>
              <a:t>Un </a:t>
            </a:r>
            <a:r>
              <a:rPr lang="fr-FR" sz="1600" dirty="0">
                <a:solidFill>
                  <a:srgbClr val="000000"/>
                </a:solidFill>
                <a:effectLst>
                  <a:outerShdw blurRad="38100" dist="38100" dir="2700000" algn="tl">
                    <a:srgbClr val="000000">
                      <a:alpha val="43137"/>
                    </a:srgbClr>
                  </a:outerShdw>
                </a:effectLst>
              </a:rPr>
              <a:t>gestionnaire d'évènements global peut se charger de collecter l'ensemble des évènements déclenchés, et de les mettre à disposition de l'ensemble des entités. En poussant plus loin le concept, on peut imaginer que </a:t>
            </a:r>
            <a:r>
              <a:rPr lang="fr-FR" sz="1600" dirty="0" smtClean="0">
                <a:solidFill>
                  <a:srgbClr val="000000"/>
                </a:solidFill>
                <a:effectLst>
                  <a:outerShdw blurRad="38100" dist="38100" dir="2700000" algn="tl">
                    <a:srgbClr val="000000">
                      <a:alpha val="43137"/>
                    </a:srgbClr>
                  </a:outerShdw>
                </a:effectLst>
              </a:rPr>
              <a:t>les entités </a:t>
            </a:r>
            <a:r>
              <a:rPr lang="fr-FR" sz="1600" dirty="0">
                <a:solidFill>
                  <a:srgbClr val="000000"/>
                </a:solidFill>
                <a:effectLst>
                  <a:outerShdw blurRad="38100" dist="38100" dir="2700000" algn="tl">
                    <a:srgbClr val="000000">
                      <a:alpha val="43137"/>
                    </a:srgbClr>
                  </a:outerShdw>
                </a:effectLst>
              </a:rPr>
              <a:t>du jeu s'enregistrent </a:t>
            </a:r>
            <a:r>
              <a:rPr lang="fr-FR" sz="1600" dirty="0" smtClean="0">
                <a:solidFill>
                  <a:srgbClr val="000000"/>
                </a:solidFill>
                <a:effectLst>
                  <a:outerShdw blurRad="38100" dist="38100" dir="2700000" algn="tl">
                    <a:srgbClr val="000000">
                      <a:alpha val="43137"/>
                    </a:srgbClr>
                  </a:outerShdw>
                </a:effectLst>
              </a:rPr>
              <a:t>auprès </a:t>
            </a:r>
            <a:r>
              <a:rPr lang="fr-FR" sz="1600" dirty="0">
                <a:solidFill>
                  <a:srgbClr val="000000"/>
                </a:solidFill>
                <a:effectLst>
                  <a:outerShdw blurRad="38100" dist="38100" dir="2700000" algn="tl">
                    <a:srgbClr val="000000">
                      <a:alpha val="43137"/>
                    </a:srgbClr>
                  </a:outerShdw>
                </a:effectLst>
              </a:rPr>
              <a:t>du gestionnaire d'évènements, afin d'être automatiquement notifiées du déclenchement des évènements qui les </a:t>
            </a:r>
            <a:r>
              <a:rPr lang="fr-FR" sz="1600" dirty="0" smtClean="0">
                <a:solidFill>
                  <a:srgbClr val="000000"/>
                </a:solidFill>
                <a:effectLst>
                  <a:outerShdw blurRad="38100" dist="38100" dir="2700000" algn="tl">
                    <a:srgbClr val="000000">
                      <a:alpha val="43137"/>
                    </a:srgbClr>
                  </a:outerShdw>
                </a:effectLst>
              </a:rPr>
              <a:t>intéressent (</a:t>
            </a:r>
            <a:r>
              <a:rPr lang="fr-FR" sz="1600" b="1" dirty="0" smtClean="0">
                <a:solidFill>
                  <a:srgbClr val="000000"/>
                </a:solidFill>
                <a:effectLst>
                  <a:outerShdw blurRad="38100" dist="38100" dir="2700000" algn="tl">
                    <a:srgbClr val="000000">
                      <a:alpha val="43137"/>
                    </a:srgbClr>
                  </a:outerShdw>
                </a:effectLst>
              </a:rPr>
              <a:t>solution lourde si beaucoup d’entités</a:t>
            </a:r>
            <a:r>
              <a:rPr lang="fr-FR" sz="1600" dirty="0" smtClean="0">
                <a:solidFill>
                  <a:srgbClr val="000000"/>
                </a:solidFill>
                <a:effectLst>
                  <a:outerShdw blurRad="38100" dist="38100" dir="2700000" algn="tl">
                    <a:srgbClr val="000000">
                      <a:alpha val="43137"/>
                    </a:srgbClr>
                  </a:outerShdw>
                </a:effectLst>
              </a:rPr>
              <a:t>).</a:t>
            </a:r>
            <a:endParaRPr lang="fr-FR" sz="1600" dirty="0">
              <a:solidFill>
                <a:srgbClr val="000000"/>
              </a:solidFill>
              <a:effectLst>
                <a:outerShdw blurRad="38100" dist="38100" dir="2700000" algn="tl">
                  <a:srgbClr val="000000">
                    <a:alpha val="43137"/>
                  </a:srgbClr>
                </a:outerShdw>
              </a:effectLst>
            </a:endParaRPr>
          </a:p>
          <a:p>
            <a:r>
              <a:rPr lang="fr-FR" sz="1600" dirty="0">
                <a:solidFill>
                  <a:srgbClr val="000000"/>
                </a:solidFill>
                <a:effectLst>
                  <a:outerShdw blurRad="38100" dist="38100" dir="2700000" algn="tl">
                    <a:srgbClr val="000000">
                      <a:alpha val="43137"/>
                    </a:srgbClr>
                  </a:outerShdw>
                </a:effectLst>
              </a:rPr>
              <a:t>	</a:t>
            </a:r>
          </a:p>
          <a:p>
            <a:r>
              <a:rPr lang="fr-FR" sz="1600" dirty="0" smtClean="0">
                <a:solidFill>
                  <a:srgbClr val="000000"/>
                </a:solidFill>
                <a:effectLst>
                  <a:outerShdw blurRad="38100" dist="38100" dir="2700000" algn="tl">
                    <a:srgbClr val="000000">
                      <a:alpha val="43137"/>
                    </a:srgbClr>
                  </a:outerShdw>
                </a:effectLst>
              </a:rPr>
              <a:t>La notification </a:t>
            </a:r>
            <a:r>
              <a:rPr lang="fr-FR" sz="1600" dirty="0">
                <a:solidFill>
                  <a:srgbClr val="000000"/>
                </a:solidFill>
                <a:effectLst>
                  <a:outerShdw blurRad="38100" dist="38100" dir="2700000" algn="tl">
                    <a:srgbClr val="000000">
                      <a:alpha val="43137"/>
                    </a:srgbClr>
                  </a:outerShdw>
                </a:effectLst>
              </a:rPr>
              <a:t>d'un évènement </a:t>
            </a:r>
            <a:r>
              <a:rPr lang="fr-FR" sz="1600" dirty="0" smtClean="0">
                <a:solidFill>
                  <a:srgbClr val="000000"/>
                </a:solidFill>
                <a:effectLst>
                  <a:outerShdw blurRad="38100" dist="38100" dir="2700000" algn="tl">
                    <a:srgbClr val="000000">
                      <a:alpha val="43137"/>
                    </a:srgbClr>
                  </a:outerShdw>
                </a:effectLst>
              </a:rPr>
              <a:t>peut être </a:t>
            </a:r>
            <a:r>
              <a:rPr lang="fr-FR" sz="1600" dirty="0">
                <a:solidFill>
                  <a:srgbClr val="000000"/>
                </a:solidFill>
                <a:effectLst>
                  <a:outerShdw blurRad="38100" dist="38100" dir="2700000" algn="tl">
                    <a:srgbClr val="000000">
                      <a:alpha val="43137"/>
                    </a:srgbClr>
                  </a:outerShdw>
                </a:effectLst>
              </a:rPr>
              <a:t>gérée comme un stimulus extérieur à la machine à état des entités, qui lui permet de passer dans un état spécifique pour la réponse à l'évènement.</a:t>
            </a:r>
          </a:p>
        </p:txBody>
      </p:sp>
      <p:grpSp>
        <p:nvGrpSpPr>
          <p:cNvPr id="8" name="Group 2"/>
          <p:cNvGrpSpPr/>
          <p:nvPr/>
        </p:nvGrpSpPr>
        <p:grpSpPr>
          <a:xfrm>
            <a:off x="1218176" y="3278405"/>
            <a:ext cx="6615122" cy="2881972"/>
            <a:chOff x="1498724" y="3564627"/>
            <a:chExt cx="6241628" cy="2881972"/>
          </a:xfrm>
        </p:grpSpPr>
        <p:pic>
          <p:nvPicPr>
            <p:cNvPr id="9"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98725" y="3564627"/>
              <a:ext cx="6241627" cy="2600677"/>
            </a:xfrm>
            <a:prstGeom prst="rect">
              <a:avLst/>
            </a:prstGeom>
          </p:spPr>
        </p:pic>
        <p:sp>
          <p:nvSpPr>
            <p:cNvPr id="10" name="TextBox 6"/>
            <p:cNvSpPr txBox="1"/>
            <p:nvPr/>
          </p:nvSpPr>
          <p:spPr>
            <a:xfrm>
              <a:off x="1498724" y="6169600"/>
              <a:ext cx="6241627" cy="276999"/>
            </a:xfrm>
            <a:prstGeom prst="rect">
              <a:avLst/>
            </a:prstGeom>
            <a:noFill/>
          </p:spPr>
          <p:txBody>
            <a:bodyPr wrap="square" rtlCol="0">
              <a:spAutoFit/>
            </a:bodyPr>
            <a:lstStyle/>
            <a:p>
              <a:pPr algn="ctr"/>
              <a:r>
                <a:rPr lang="fr-FR" sz="1200" i="1" dirty="0" smtClean="0">
                  <a:solidFill>
                    <a:srgbClr val="000000"/>
                  </a:solidFill>
                  <a:effectLst>
                    <a:outerShdw blurRad="38100" dist="38100" dir="2700000" algn="tl">
                      <a:srgbClr val="000000">
                        <a:alpha val="43137"/>
                      </a:srgbClr>
                    </a:outerShdw>
                  </a:effectLst>
                </a:rPr>
                <a:t>Notification d’un évènement à toutes les entités concernées par le gestionnaire d’évènements</a:t>
              </a:r>
            </a:p>
          </p:txBody>
        </p:sp>
      </p:grpSp>
    </p:spTree>
    <p:extLst>
      <p:ext uri="{BB962C8B-B14F-4D97-AF65-F5344CB8AC3E}">
        <p14:creationId xmlns:p14="http://schemas.microsoft.com/office/powerpoint/2010/main" val="222038256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Interactions physiques / topologiques</a:t>
            </a:r>
            <a:endParaRPr lang="fr-FR" dirty="0"/>
          </a:p>
        </p:txBody>
      </p:sp>
      <p:sp>
        <p:nvSpPr>
          <p:cNvPr id="3" name="Espace réservé du contenu 2"/>
          <p:cNvSpPr>
            <a:spLocks noGrp="1"/>
          </p:cNvSpPr>
          <p:nvPr>
            <p:ph idx="1"/>
          </p:nvPr>
        </p:nvSpPr>
        <p:spPr/>
        <p:txBody>
          <a:bodyPr>
            <a:normAutofit fontScale="55000" lnSpcReduction="20000"/>
          </a:bodyPr>
          <a:lstStyle/>
          <a:p>
            <a:r>
              <a:rPr lang="fr-FR" dirty="0">
                <a:solidFill>
                  <a:srgbClr val="000000"/>
                </a:solidFill>
                <a:effectLst>
                  <a:outerShdw blurRad="38100" dist="38100" dir="2700000" algn="tl">
                    <a:srgbClr val="000000">
                      <a:alpha val="43137"/>
                    </a:srgbClr>
                  </a:outerShdw>
                </a:effectLst>
              </a:rPr>
              <a:t>La physique des entités de la scène nécessite la détection et la réponse correcte aux collisions avec l'environnement. Cependant, il peut arriver que les polygones de la scène forment un ensemble difficilement utilisable par les routines de gestion de collisions, et ce pour les raisons </a:t>
            </a:r>
            <a:r>
              <a:rPr lang="fr-FR" dirty="0" smtClean="0">
                <a:solidFill>
                  <a:srgbClr val="000000"/>
                </a:solidFill>
                <a:effectLst>
                  <a:outerShdw blurRad="38100" dist="38100" dir="2700000" algn="tl">
                    <a:srgbClr val="000000">
                      <a:alpha val="43137"/>
                    </a:srgbClr>
                  </a:outerShdw>
                </a:effectLst>
              </a:rPr>
              <a:t>suivantes:</a:t>
            </a:r>
          </a:p>
          <a:p>
            <a:pPr lvl="1"/>
            <a:r>
              <a:rPr lang="fr-FR" dirty="0" smtClean="0">
                <a:solidFill>
                  <a:srgbClr val="000000"/>
                </a:solidFill>
                <a:effectLst>
                  <a:outerShdw blurRad="38100" dist="38100" dir="2700000" algn="tl">
                    <a:srgbClr val="000000">
                      <a:alpha val="43137"/>
                    </a:srgbClr>
                  </a:outerShdw>
                </a:effectLst>
              </a:rPr>
              <a:t>La </a:t>
            </a:r>
            <a:r>
              <a:rPr lang="fr-FR" dirty="0">
                <a:solidFill>
                  <a:srgbClr val="000000"/>
                </a:solidFill>
                <a:effectLst>
                  <a:outerShdw blurRad="38100" dist="38100" dir="2700000" algn="tl">
                    <a:srgbClr val="000000">
                      <a:alpha val="43137"/>
                    </a:srgbClr>
                  </a:outerShdw>
                </a:effectLst>
              </a:rPr>
              <a:t>scène peut être extrêmement détaillée, et contenir des zones difficiles à gérer pour le moteur de collision, ou gourmandes en calculs inutiles (ex: un escalier, une sculpture, ...</a:t>
            </a:r>
            <a:r>
              <a:rPr lang="fr-FR" dirty="0" smtClean="0">
                <a:solidFill>
                  <a:srgbClr val="000000"/>
                </a:solidFill>
                <a:effectLst>
                  <a:outerShdw blurRad="38100" dist="38100" dir="2700000" algn="tl">
                    <a:srgbClr val="000000">
                      <a:alpha val="43137"/>
                    </a:srgbClr>
                  </a:outerShdw>
                </a:effectLst>
              </a:rPr>
              <a:t>)</a:t>
            </a:r>
          </a:p>
          <a:p>
            <a:pPr lvl="1"/>
            <a:r>
              <a:rPr lang="fr-FR" dirty="0" smtClean="0">
                <a:solidFill>
                  <a:srgbClr val="000000"/>
                </a:solidFill>
                <a:effectLst>
                  <a:outerShdw blurRad="38100" dist="38100" dir="2700000" algn="tl">
                    <a:srgbClr val="000000">
                      <a:alpha val="43137"/>
                    </a:srgbClr>
                  </a:outerShdw>
                </a:effectLst>
              </a:rPr>
              <a:t>Pour </a:t>
            </a:r>
            <a:r>
              <a:rPr lang="fr-FR" dirty="0">
                <a:solidFill>
                  <a:srgbClr val="000000"/>
                </a:solidFill>
                <a:effectLst>
                  <a:outerShdw blurRad="38100" dist="38100" dir="2700000" algn="tl">
                    <a:srgbClr val="000000">
                      <a:alpha val="43137"/>
                    </a:srgbClr>
                  </a:outerShdw>
                </a:effectLst>
              </a:rPr>
              <a:t>accélérer les calculs, on peut représenter certaines entités physiques par un modèle ponctuel. Dans ce cas, la représentation polygonale de l‘acteur interpénètrerait les polygones de la scène lors des </a:t>
            </a:r>
            <a:r>
              <a:rPr lang="fr-FR" dirty="0" smtClean="0">
                <a:solidFill>
                  <a:srgbClr val="000000"/>
                </a:solidFill>
                <a:effectLst>
                  <a:outerShdw blurRad="38100" dist="38100" dir="2700000" algn="tl">
                    <a:srgbClr val="000000">
                      <a:alpha val="43137"/>
                    </a:srgbClr>
                  </a:outerShdw>
                </a:effectLst>
              </a:rPr>
              <a:t>collisions</a:t>
            </a:r>
          </a:p>
          <a:p>
            <a:pPr lvl="1"/>
            <a:r>
              <a:rPr lang="fr-FR" dirty="0" smtClean="0">
                <a:solidFill>
                  <a:srgbClr val="000000"/>
                </a:solidFill>
                <a:effectLst>
                  <a:outerShdw blurRad="38100" dist="38100" dir="2700000" algn="tl">
                    <a:srgbClr val="000000">
                      <a:alpha val="43137"/>
                    </a:srgbClr>
                  </a:outerShdw>
                </a:effectLst>
              </a:rPr>
              <a:t>Les </a:t>
            </a:r>
            <a:r>
              <a:rPr lang="fr-FR" dirty="0">
                <a:solidFill>
                  <a:srgbClr val="000000"/>
                </a:solidFill>
                <a:effectLst>
                  <a:outerShdw blurRad="38100" dist="38100" dir="2700000" algn="tl">
                    <a:srgbClr val="000000">
                      <a:alpha val="43137"/>
                    </a:srgbClr>
                  </a:outerShdw>
                </a:effectLst>
              </a:rPr>
              <a:t>polygones de la scène ne forment pas obligatoirement un support solide (ex: neige poudreuse sur le sol, étendue d'eau, ...)</a:t>
            </a:r>
          </a:p>
          <a:p>
            <a:r>
              <a:rPr lang="fr-FR" dirty="0">
                <a:solidFill>
                  <a:srgbClr val="000000"/>
                </a:solidFill>
                <a:effectLst>
                  <a:outerShdw blurRad="38100" dist="38100" dir="2700000" algn="tl">
                    <a:srgbClr val="000000">
                      <a:alpha val="43137"/>
                    </a:srgbClr>
                  </a:outerShdw>
                </a:effectLst>
              </a:rPr>
              <a:t>	</a:t>
            </a:r>
          </a:p>
          <a:p>
            <a:r>
              <a:rPr lang="fr-FR" dirty="0">
                <a:solidFill>
                  <a:srgbClr val="000000"/>
                </a:solidFill>
                <a:effectLst>
                  <a:outerShdw blurRad="38100" dist="38100" dir="2700000" algn="tl">
                    <a:srgbClr val="000000">
                      <a:alpha val="43137"/>
                    </a:srgbClr>
                  </a:outerShdw>
                </a:effectLst>
              </a:rPr>
              <a:t>Pour pallier à ces problèmes, on peut utiliser une seconde scène simplifiée, invisible, adaptée aux contraintes du moteur physique: la </a:t>
            </a:r>
            <a:r>
              <a:rPr lang="fr-FR" b="1" dirty="0">
                <a:solidFill>
                  <a:srgbClr val="000000"/>
                </a:solidFill>
                <a:effectLst>
                  <a:outerShdw blurRad="38100" dist="38100" dir="2700000" algn="tl">
                    <a:srgbClr val="000000">
                      <a:alpha val="43137"/>
                    </a:srgbClr>
                  </a:outerShdw>
                </a:effectLst>
              </a:rPr>
              <a:t>carte des collisions</a:t>
            </a:r>
            <a:r>
              <a:rPr lang="fr-FR" dirty="0">
                <a:solidFill>
                  <a:srgbClr val="000000"/>
                </a:solidFill>
                <a:effectLst>
                  <a:outerShdw blurRad="38100" dist="38100" dir="2700000" algn="tl">
                    <a:srgbClr val="000000">
                      <a:alpha val="43137"/>
                    </a:srgbClr>
                  </a:outerShdw>
                </a:effectLst>
              </a:rPr>
              <a:t> (collision </a:t>
            </a:r>
            <a:r>
              <a:rPr lang="fr-FR" dirty="0" err="1">
                <a:solidFill>
                  <a:srgbClr val="000000"/>
                </a:solidFill>
                <a:effectLst>
                  <a:outerShdw blurRad="38100" dist="38100" dir="2700000" algn="tl">
                    <a:srgbClr val="000000">
                      <a:alpha val="43137"/>
                    </a:srgbClr>
                  </a:outerShdw>
                </a:effectLst>
              </a:rPr>
              <a:t>map</a:t>
            </a:r>
            <a:r>
              <a:rPr lang="fr-FR" dirty="0">
                <a:solidFill>
                  <a:srgbClr val="000000"/>
                </a:solidFill>
                <a:effectLst>
                  <a:outerShdw blurRad="38100" dist="38100" dir="2700000" algn="tl">
                    <a:srgbClr val="000000">
                      <a:alpha val="43137"/>
                    </a:srgbClr>
                  </a:outerShdw>
                </a:effectLst>
              </a:rPr>
              <a:t>)</a:t>
            </a:r>
            <a:r>
              <a:rPr lang="fr-FR" dirty="0" smtClean="0">
                <a:solidFill>
                  <a:srgbClr val="000000"/>
                </a:solidFill>
                <a:effectLst>
                  <a:outerShdw blurRad="38100" dist="38100" dir="2700000" algn="tl">
                    <a:srgbClr val="000000">
                      <a:alpha val="43137"/>
                    </a:srgbClr>
                  </a:outerShdw>
                </a:effectLst>
              </a:rPr>
              <a:t>.</a:t>
            </a:r>
            <a:endParaRPr lang="fr-FR" dirty="0">
              <a:solidFill>
                <a:srgbClr val="000000"/>
              </a:solidFill>
              <a:effectLst>
                <a:outerShdw blurRad="38100" dist="38100" dir="2700000" algn="tl">
                  <a:srgbClr val="000000">
                    <a:alpha val="43137"/>
                  </a:srgbClr>
                </a:outerShdw>
              </a:effectLst>
            </a:endParaRPr>
          </a:p>
          <a:p>
            <a:endParaRPr lang="fr-FR" b="1" u="sng" dirty="0" smtClean="0">
              <a:solidFill>
                <a:srgbClr val="000000"/>
              </a:solidFill>
              <a:effectLst>
                <a:outerShdw blurRad="38100" dist="38100" dir="2700000" algn="tl">
                  <a:srgbClr val="000000">
                    <a:alpha val="43137"/>
                  </a:srgbClr>
                </a:outerShdw>
              </a:effectLst>
            </a:endParaRPr>
          </a:p>
          <a:p>
            <a:r>
              <a:rPr lang="fr-FR" b="1" u="sng" dirty="0" smtClean="0">
                <a:solidFill>
                  <a:srgbClr val="000000"/>
                </a:solidFill>
                <a:effectLst>
                  <a:outerShdw blurRad="38100" dist="38100" dir="2700000" algn="tl">
                    <a:srgbClr val="000000">
                      <a:alpha val="43137"/>
                    </a:srgbClr>
                  </a:outerShdw>
                </a:effectLst>
              </a:rPr>
              <a:t>NB</a:t>
            </a:r>
            <a:r>
              <a:rPr lang="fr-FR" u="sng" dirty="0">
                <a:solidFill>
                  <a:srgbClr val="000000"/>
                </a:solidFill>
                <a:effectLst>
                  <a:outerShdw blurRad="38100" dist="38100" dir="2700000" algn="tl">
                    <a:srgbClr val="000000">
                      <a:alpha val="43137"/>
                    </a:srgbClr>
                  </a:outerShdw>
                </a:effectLst>
              </a:rPr>
              <a:t>:</a:t>
            </a:r>
            <a:r>
              <a:rPr lang="fr-FR" dirty="0">
                <a:solidFill>
                  <a:srgbClr val="000000"/>
                </a:solidFill>
                <a:effectLst>
                  <a:outerShdw blurRad="38100" dist="38100" dir="2700000" algn="tl">
                    <a:srgbClr val="000000">
                      <a:alpha val="43137"/>
                    </a:srgbClr>
                  </a:outerShdw>
                </a:effectLst>
              </a:rPr>
              <a:t> Dans le même esprit, un maillage de collision (</a:t>
            </a:r>
            <a:r>
              <a:rPr lang="fr-FR" b="1" dirty="0">
                <a:solidFill>
                  <a:srgbClr val="000000"/>
                </a:solidFill>
                <a:effectLst>
                  <a:outerShdw blurRad="38100" dist="38100" dir="2700000" algn="tl">
                    <a:srgbClr val="000000">
                      <a:alpha val="43137"/>
                    </a:srgbClr>
                  </a:outerShdw>
                </a:effectLst>
              </a:rPr>
              <a:t>collision </a:t>
            </a:r>
            <a:r>
              <a:rPr lang="fr-FR" b="1" dirty="0" err="1">
                <a:solidFill>
                  <a:srgbClr val="000000"/>
                </a:solidFill>
                <a:effectLst>
                  <a:outerShdw blurRad="38100" dist="38100" dir="2700000" algn="tl">
                    <a:srgbClr val="000000">
                      <a:alpha val="43137"/>
                    </a:srgbClr>
                  </a:outerShdw>
                </a:effectLst>
              </a:rPr>
              <a:t>mesh</a:t>
            </a:r>
            <a:r>
              <a:rPr lang="fr-FR" dirty="0">
                <a:solidFill>
                  <a:srgbClr val="000000"/>
                </a:solidFill>
                <a:effectLst>
                  <a:outerShdw blurRad="38100" dist="38100" dir="2700000" algn="tl">
                    <a:srgbClr val="000000">
                      <a:alpha val="43137"/>
                    </a:srgbClr>
                  </a:outerShdw>
                </a:effectLst>
              </a:rPr>
              <a:t>) peut être associé aux entités de la scène pour simplifier le traitement des collisions et de la physique, indépendamment de l'usage d'une collision </a:t>
            </a:r>
            <a:r>
              <a:rPr lang="fr-FR" dirty="0" err="1">
                <a:solidFill>
                  <a:srgbClr val="000000"/>
                </a:solidFill>
                <a:effectLst>
                  <a:outerShdw blurRad="38100" dist="38100" dir="2700000" algn="tl">
                    <a:srgbClr val="000000">
                      <a:alpha val="43137"/>
                    </a:srgbClr>
                  </a:outerShdw>
                </a:effectLst>
              </a:rPr>
              <a:t>map</a:t>
            </a:r>
            <a:r>
              <a:rPr lang="fr-FR" dirty="0" smtClean="0">
                <a:solidFill>
                  <a:srgbClr val="000000"/>
                </a:solidFill>
                <a:effectLst>
                  <a:outerShdw blurRad="38100" dist="38100" dir="2700000" algn="tl">
                    <a:srgbClr val="000000">
                      <a:alpha val="43137"/>
                    </a:srgbClr>
                  </a:outerShdw>
                </a:effectLst>
              </a:rPr>
              <a:t>.</a:t>
            </a:r>
            <a:endParaRPr lang="fr-FR" dirty="0">
              <a:solidFill>
                <a:srgbClr val="000000"/>
              </a:solidFill>
              <a:effectLst>
                <a:outerShdw blurRad="38100" dist="38100" dir="2700000" algn="tl">
                  <a:srgbClr val="000000">
                    <a:alpha val="43137"/>
                  </a:srgbClr>
                </a:outerShdw>
              </a:effectLst>
            </a:endParaRPr>
          </a:p>
        </p:txBody>
      </p:sp>
      <p:sp>
        <p:nvSpPr>
          <p:cNvPr id="4" name="Espace réservé du pied de page 3"/>
          <p:cNvSpPr>
            <a:spLocks noGrp="1"/>
          </p:cNvSpPr>
          <p:nvPr>
            <p:ph type="ftr" sz="quarter" idx="3"/>
          </p:nvPr>
        </p:nvSpPr>
        <p:spPr/>
        <p:txBody>
          <a:bodyPr/>
          <a:lstStyle/>
          <a:p>
            <a:r>
              <a:rPr lang="fr-FR" smtClean="0"/>
              <a:t>Rémi Ronfard –remi.ronfard@inria.fr – GMIN317 – </a:t>
            </a:r>
            <a:r>
              <a:rPr lang="fr-FR" b="1" smtClean="0"/>
              <a:t>INTRODUCTION</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42</a:t>
            </a:fld>
            <a:endParaRPr lang="fr-FR" dirty="0"/>
          </a:p>
        </p:txBody>
      </p:sp>
      <p:sp>
        <p:nvSpPr>
          <p:cNvPr id="6" name="Espace réservé de la date 5"/>
          <p:cNvSpPr>
            <a:spLocks noGrp="1"/>
          </p:cNvSpPr>
          <p:nvPr>
            <p:ph type="dt" sz="half" idx="2"/>
          </p:nvPr>
        </p:nvSpPr>
        <p:spPr/>
        <p:txBody>
          <a:bodyPr/>
          <a:lstStyle/>
          <a:p>
            <a:fld id="{C42B5CCB-00AF-494F-BB8F-8549A9D97B0C}" type="datetime1">
              <a:rPr lang="fr-FR" smtClean="0"/>
              <a:t>05/09/15</a:t>
            </a:fld>
            <a:endParaRPr lang="fr-FR" dirty="0"/>
          </a:p>
        </p:txBody>
      </p:sp>
    </p:spTree>
    <p:extLst>
      <p:ext uri="{BB962C8B-B14F-4D97-AF65-F5344CB8AC3E}">
        <p14:creationId xmlns:p14="http://schemas.microsoft.com/office/powerpoint/2010/main" val="318575350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Boites de collision</a:t>
            </a:r>
            <a:endParaRPr lang="fr-FR" dirty="0"/>
          </a:p>
        </p:txBody>
      </p:sp>
      <p:sp>
        <p:nvSpPr>
          <p:cNvPr id="4" name="Espace réservé du pied de page 3"/>
          <p:cNvSpPr>
            <a:spLocks noGrp="1"/>
          </p:cNvSpPr>
          <p:nvPr>
            <p:ph type="ftr" sz="quarter" idx="3"/>
          </p:nvPr>
        </p:nvSpPr>
        <p:spPr/>
        <p:txBody>
          <a:bodyPr/>
          <a:lstStyle/>
          <a:p>
            <a:r>
              <a:rPr lang="fr-FR" smtClean="0"/>
              <a:t>Rémi Ronfard –remi.ronfard@inria.fr – GMIN317 – </a:t>
            </a:r>
            <a:r>
              <a:rPr lang="fr-FR" b="1" smtClean="0"/>
              <a:t>INTRODUCTION</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43</a:t>
            </a:fld>
            <a:endParaRPr lang="fr-FR" dirty="0"/>
          </a:p>
        </p:txBody>
      </p:sp>
      <p:sp>
        <p:nvSpPr>
          <p:cNvPr id="6" name="Espace réservé de la date 5"/>
          <p:cNvSpPr>
            <a:spLocks noGrp="1"/>
          </p:cNvSpPr>
          <p:nvPr>
            <p:ph type="dt" sz="half" idx="2"/>
          </p:nvPr>
        </p:nvSpPr>
        <p:spPr/>
        <p:txBody>
          <a:bodyPr/>
          <a:lstStyle/>
          <a:p>
            <a:fld id="{C42B5CCB-00AF-494F-BB8F-8549A9D97B0C}" type="datetime1">
              <a:rPr lang="fr-FR" smtClean="0"/>
              <a:t>06/09/15</a:t>
            </a:fld>
            <a:endParaRPr lang="fr-FR" dirty="0"/>
          </a:p>
        </p:txBody>
      </p:sp>
      <p:pic>
        <p:nvPicPr>
          <p:cNvPr id="7"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11560" y="1196752"/>
            <a:ext cx="3528392" cy="2820662"/>
          </a:xfrm>
          <a:prstGeom prst="rect">
            <a:avLst/>
          </a:prstGeom>
        </p:spPr>
      </p:pic>
      <p:pic>
        <p:nvPicPr>
          <p:cNvPr id="8"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60032" y="1538829"/>
            <a:ext cx="3653687" cy="3835975"/>
          </a:xfrm>
          <a:prstGeom prst="rect">
            <a:avLst/>
          </a:prstGeom>
        </p:spPr>
      </p:pic>
      <p:pic>
        <p:nvPicPr>
          <p:cNvPr id="9"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11560" y="4222676"/>
            <a:ext cx="3816424" cy="1959508"/>
          </a:xfrm>
          <a:prstGeom prst="rect">
            <a:avLst/>
          </a:prstGeom>
        </p:spPr>
      </p:pic>
    </p:spTree>
    <p:extLst>
      <p:ext uri="{BB962C8B-B14F-4D97-AF65-F5344CB8AC3E}">
        <p14:creationId xmlns:p14="http://schemas.microsoft.com/office/powerpoint/2010/main" val="219128866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Matériaux et comportements</a:t>
            </a:r>
            <a:endParaRPr lang="fr-FR" dirty="0"/>
          </a:p>
        </p:txBody>
      </p:sp>
      <p:sp>
        <p:nvSpPr>
          <p:cNvPr id="3" name="Espace réservé du contenu 2"/>
          <p:cNvSpPr>
            <a:spLocks noGrp="1"/>
          </p:cNvSpPr>
          <p:nvPr>
            <p:ph idx="1"/>
          </p:nvPr>
        </p:nvSpPr>
        <p:spPr/>
        <p:txBody>
          <a:bodyPr>
            <a:normAutofit fontScale="62500" lnSpcReduction="20000"/>
          </a:bodyPr>
          <a:lstStyle/>
          <a:p>
            <a:r>
              <a:rPr lang="fr-FR" dirty="0">
                <a:solidFill>
                  <a:srgbClr val="000000"/>
                </a:solidFill>
                <a:effectLst>
                  <a:outerShdw blurRad="38100" dist="38100" dir="2700000" algn="tl">
                    <a:srgbClr val="000000">
                      <a:alpha val="43137"/>
                    </a:srgbClr>
                  </a:outerShdw>
                </a:effectLst>
              </a:rPr>
              <a:t>Il est également nécessaire de pouvoir réagir correctement aux types de matériaux de la </a:t>
            </a:r>
            <a:r>
              <a:rPr lang="fr-FR" dirty="0" smtClean="0">
                <a:solidFill>
                  <a:srgbClr val="000000"/>
                </a:solidFill>
                <a:effectLst>
                  <a:outerShdw blurRad="38100" dist="38100" dir="2700000" algn="tl">
                    <a:srgbClr val="000000">
                      <a:alpha val="43137"/>
                    </a:srgbClr>
                  </a:outerShdw>
                </a:effectLst>
              </a:rPr>
              <a:t>scène:</a:t>
            </a:r>
          </a:p>
          <a:p>
            <a:pPr lvl="1"/>
            <a:r>
              <a:rPr lang="fr-FR" dirty="0" smtClean="0">
                <a:solidFill>
                  <a:srgbClr val="000000"/>
                </a:solidFill>
                <a:effectLst>
                  <a:outerShdw blurRad="38100" dist="38100" dir="2700000" algn="tl">
                    <a:srgbClr val="000000">
                      <a:alpha val="43137"/>
                    </a:srgbClr>
                  </a:outerShdw>
                </a:effectLst>
              </a:rPr>
              <a:t>Bruit </a:t>
            </a:r>
            <a:r>
              <a:rPr lang="fr-FR" dirty="0">
                <a:solidFill>
                  <a:srgbClr val="000000"/>
                </a:solidFill>
                <a:effectLst>
                  <a:outerShdw blurRad="38100" dist="38100" dir="2700000" algn="tl">
                    <a:srgbClr val="000000">
                      <a:alpha val="43137"/>
                    </a:srgbClr>
                  </a:outerShdw>
                </a:effectLst>
              </a:rPr>
              <a:t>des pas, émission de particules, impacts, </a:t>
            </a:r>
            <a:r>
              <a:rPr lang="fr-FR" dirty="0" smtClean="0">
                <a:solidFill>
                  <a:srgbClr val="000000"/>
                </a:solidFill>
                <a:effectLst>
                  <a:outerShdw blurRad="38100" dist="38100" dir="2700000" algn="tl">
                    <a:srgbClr val="000000">
                      <a:alpha val="43137"/>
                    </a:srgbClr>
                  </a:outerShdw>
                </a:effectLst>
              </a:rPr>
              <a:t>…</a:t>
            </a:r>
          </a:p>
          <a:p>
            <a:pPr lvl="1"/>
            <a:r>
              <a:rPr lang="fr-FR" dirty="0" smtClean="0">
                <a:solidFill>
                  <a:srgbClr val="000000"/>
                </a:solidFill>
                <a:effectLst>
                  <a:outerShdw blurRad="38100" dist="38100" dir="2700000" algn="tl">
                    <a:srgbClr val="000000">
                      <a:alpha val="43137"/>
                    </a:srgbClr>
                  </a:outerShdw>
                </a:effectLst>
              </a:rPr>
              <a:t>Effets </a:t>
            </a:r>
            <a:r>
              <a:rPr lang="fr-FR" dirty="0">
                <a:solidFill>
                  <a:srgbClr val="000000"/>
                </a:solidFill>
                <a:effectLst>
                  <a:outerShdw blurRad="38100" dist="38100" dir="2700000" algn="tl">
                    <a:srgbClr val="000000">
                      <a:alpha val="43137"/>
                    </a:srgbClr>
                  </a:outerShdw>
                </a:effectLst>
              </a:rPr>
              <a:t>sur les acteurs (gain/perte d'énergie, ...</a:t>
            </a:r>
            <a:r>
              <a:rPr lang="fr-FR" dirty="0" smtClean="0">
                <a:solidFill>
                  <a:srgbClr val="000000"/>
                </a:solidFill>
                <a:effectLst>
                  <a:outerShdw blurRad="38100" dist="38100" dir="2700000" algn="tl">
                    <a:srgbClr val="000000">
                      <a:alpha val="43137"/>
                    </a:srgbClr>
                  </a:outerShdw>
                </a:effectLst>
              </a:rPr>
              <a:t>)</a:t>
            </a:r>
          </a:p>
          <a:p>
            <a:pPr lvl="1"/>
            <a:r>
              <a:rPr lang="fr-FR" dirty="0" smtClean="0">
                <a:solidFill>
                  <a:srgbClr val="000000"/>
                </a:solidFill>
                <a:effectLst>
                  <a:outerShdw blurRad="38100" dist="38100" dir="2700000" algn="tl">
                    <a:srgbClr val="000000">
                      <a:alpha val="43137"/>
                    </a:srgbClr>
                  </a:outerShdw>
                </a:effectLst>
              </a:rPr>
              <a:t>Modification </a:t>
            </a:r>
            <a:r>
              <a:rPr lang="fr-FR" dirty="0">
                <a:solidFill>
                  <a:srgbClr val="000000"/>
                </a:solidFill>
                <a:effectLst>
                  <a:outerShdw blurRad="38100" dist="38100" dir="2700000" algn="tl">
                    <a:srgbClr val="000000">
                      <a:alpha val="43137"/>
                    </a:srgbClr>
                  </a:outerShdw>
                </a:effectLst>
              </a:rPr>
              <a:t>des paramètres physiques du contact (frottement, inertie, ...)</a:t>
            </a:r>
          </a:p>
          <a:p>
            <a:pPr marL="0" indent="0">
              <a:buNone/>
            </a:pPr>
            <a:endParaRPr lang="fr-FR" dirty="0">
              <a:solidFill>
                <a:srgbClr val="000000"/>
              </a:solidFill>
              <a:effectLst>
                <a:outerShdw blurRad="38100" dist="38100" dir="2700000" algn="tl">
                  <a:srgbClr val="000000">
                    <a:alpha val="43137"/>
                  </a:srgbClr>
                </a:outerShdw>
              </a:effectLst>
            </a:endParaRPr>
          </a:p>
          <a:p>
            <a:r>
              <a:rPr lang="fr-FR" dirty="0">
                <a:solidFill>
                  <a:srgbClr val="000000"/>
                </a:solidFill>
                <a:effectLst>
                  <a:outerShdw blurRad="38100" dist="38100" dir="2700000" algn="tl">
                    <a:srgbClr val="000000">
                      <a:alpha val="43137"/>
                    </a:srgbClr>
                  </a:outerShdw>
                </a:effectLst>
              </a:rPr>
              <a:t>On utilise souvent un identifiant global qui permet de déterminer le type de matière avec laquelle une entité est en contact. Selon les besoins/contraintes, ce type d'information peut être stocké à différents endroits (face, objet, matériau), mais on le retrouve le plus usuellement au niveau des groupes de polygones (matériaux) de la collision </a:t>
            </a:r>
            <a:r>
              <a:rPr lang="fr-FR" dirty="0" err="1">
                <a:solidFill>
                  <a:srgbClr val="000000"/>
                </a:solidFill>
                <a:effectLst>
                  <a:outerShdw blurRad="38100" dist="38100" dir="2700000" algn="tl">
                    <a:srgbClr val="000000">
                      <a:alpha val="43137"/>
                    </a:srgbClr>
                  </a:outerShdw>
                </a:effectLst>
              </a:rPr>
              <a:t>map</a:t>
            </a:r>
            <a:r>
              <a:rPr lang="fr-FR" dirty="0">
                <a:solidFill>
                  <a:srgbClr val="000000"/>
                </a:solidFill>
                <a:effectLst>
                  <a:outerShdw blurRad="38100" dist="38100" dir="2700000" algn="tl">
                    <a:srgbClr val="000000">
                      <a:alpha val="43137"/>
                    </a:srgbClr>
                  </a:outerShdw>
                </a:effectLst>
              </a:rPr>
              <a:t>.</a:t>
            </a:r>
          </a:p>
          <a:p>
            <a:endParaRPr lang="fr-FR" dirty="0">
              <a:solidFill>
                <a:srgbClr val="000000"/>
              </a:solidFill>
              <a:effectLst>
                <a:outerShdw blurRad="38100" dist="38100" dir="2700000" algn="tl">
                  <a:srgbClr val="000000">
                    <a:alpha val="43137"/>
                  </a:srgbClr>
                </a:outerShdw>
              </a:effectLst>
            </a:endParaRPr>
          </a:p>
          <a:p>
            <a:r>
              <a:rPr lang="fr-FR" dirty="0">
                <a:solidFill>
                  <a:srgbClr val="000000"/>
                </a:solidFill>
                <a:effectLst>
                  <a:outerShdw blurRad="38100" dist="38100" dir="2700000" algn="tl">
                    <a:srgbClr val="000000">
                      <a:alpha val="43137"/>
                    </a:srgbClr>
                  </a:outerShdw>
                </a:effectLst>
              </a:rPr>
              <a:t>Les routines de test d’intersection avec la géométrie peuvent alors optionnellement renvoyer l’identifiant matériau d’un polygone donné.</a:t>
            </a:r>
          </a:p>
          <a:p>
            <a:endParaRPr lang="fr-FR" dirty="0">
              <a:solidFill>
                <a:srgbClr val="000000"/>
              </a:solidFill>
              <a:effectLst>
                <a:outerShdw blurRad="38100" dist="38100" dir="2700000" algn="tl">
                  <a:srgbClr val="000000">
                    <a:alpha val="43137"/>
                  </a:srgbClr>
                </a:outerShdw>
              </a:effectLst>
            </a:endParaRPr>
          </a:p>
          <a:p>
            <a:r>
              <a:rPr lang="fr-FR" b="1" u="sng" dirty="0">
                <a:solidFill>
                  <a:srgbClr val="000000"/>
                </a:solidFill>
                <a:effectLst>
                  <a:outerShdw blurRad="38100" dist="38100" dir="2700000" algn="tl">
                    <a:srgbClr val="000000">
                      <a:alpha val="43137"/>
                    </a:srgbClr>
                  </a:outerShdw>
                </a:effectLst>
              </a:rPr>
              <a:t>NB:</a:t>
            </a:r>
            <a:r>
              <a:rPr lang="fr-FR" dirty="0">
                <a:solidFill>
                  <a:srgbClr val="000000"/>
                </a:solidFill>
                <a:effectLst>
                  <a:outerShdw blurRad="38100" dist="38100" dir="2700000" algn="tl">
                    <a:srgbClr val="000000">
                      <a:alpha val="43137"/>
                    </a:srgbClr>
                  </a:outerShdw>
                </a:effectLst>
              </a:rPr>
              <a:t> La liste exhaustive des matériaux peut au choix être fixée par le moteur, soit par le jeu lui-même</a:t>
            </a:r>
            <a:endParaRPr lang="fr-FR" b="1" u="sng" dirty="0">
              <a:solidFill>
                <a:srgbClr val="000000"/>
              </a:solidFill>
              <a:effectLst>
                <a:outerShdw blurRad="38100" dist="38100" dir="2700000" algn="tl">
                  <a:srgbClr val="000000">
                    <a:alpha val="43137"/>
                  </a:srgbClr>
                </a:outerShdw>
              </a:effectLst>
            </a:endParaRPr>
          </a:p>
          <a:p>
            <a:endParaRPr lang="fr-FR" dirty="0">
              <a:solidFill>
                <a:srgbClr val="000000"/>
              </a:solidFill>
            </a:endParaRPr>
          </a:p>
        </p:txBody>
      </p:sp>
      <p:sp>
        <p:nvSpPr>
          <p:cNvPr id="4" name="Espace réservé du pied de page 3"/>
          <p:cNvSpPr>
            <a:spLocks noGrp="1"/>
          </p:cNvSpPr>
          <p:nvPr>
            <p:ph type="ftr" sz="quarter" idx="3"/>
          </p:nvPr>
        </p:nvSpPr>
        <p:spPr/>
        <p:txBody>
          <a:bodyPr/>
          <a:lstStyle/>
          <a:p>
            <a:r>
              <a:rPr lang="fr-FR" smtClean="0"/>
              <a:t>Rémi Ronfard –remi.ronfard@inria.fr – GMIN317 – </a:t>
            </a:r>
            <a:r>
              <a:rPr lang="fr-FR" b="1" smtClean="0"/>
              <a:t>INTRODUCTION</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44</a:t>
            </a:fld>
            <a:endParaRPr lang="fr-FR" dirty="0"/>
          </a:p>
        </p:txBody>
      </p:sp>
      <p:sp>
        <p:nvSpPr>
          <p:cNvPr id="6" name="Espace réservé de la date 5"/>
          <p:cNvSpPr>
            <a:spLocks noGrp="1"/>
          </p:cNvSpPr>
          <p:nvPr>
            <p:ph type="dt" sz="half" idx="2"/>
          </p:nvPr>
        </p:nvSpPr>
        <p:spPr/>
        <p:txBody>
          <a:bodyPr/>
          <a:lstStyle/>
          <a:p>
            <a:fld id="{C42B5CCB-00AF-494F-BB8F-8549A9D97B0C}" type="datetime1">
              <a:rPr lang="fr-FR" smtClean="0"/>
              <a:t>06/09/15</a:t>
            </a:fld>
            <a:endParaRPr lang="fr-FR" dirty="0"/>
          </a:p>
        </p:txBody>
      </p:sp>
    </p:spTree>
    <p:extLst>
      <p:ext uri="{BB962C8B-B14F-4D97-AF65-F5344CB8AC3E}">
        <p14:creationId xmlns:p14="http://schemas.microsoft.com/office/powerpoint/2010/main" val="411980442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Musique interactive</a:t>
            </a:r>
            <a:endParaRPr lang="fr-FR" dirty="0"/>
          </a:p>
        </p:txBody>
      </p:sp>
      <p:sp>
        <p:nvSpPr>
          <p:cNvPr id="4" name="Espace réservé du pied de page 3"/>
          <p:cNvSpPr>
            <a:spLocks noGrp="1"/>
          </p:cNvSpPr>
          <p:nvPr>
            <p:ph type="ftr" sz="quarter" idx="3"/>
          </p:nvPr>
        </p:nvSpPr>
        <p:spPr/>
        <p:txBody>
          <a:bodyPr/>
          <a:lstStyle/>
          <a:p>
            <a:r>
              <a:rPr lang="fr-FR" smtClean="0"/>
              <a:t>Rémi Ronfard –remi.ronfard@inria.fr – GMIN317 – </a:t>
            </a:r>
            <a:r>
              <a:rPr lang="fr-FR" b="1" smtClean="0"/>
              <a:t>INTRODUCTION</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45</a:t>
            </a:fld>
            <a:endParaRPr lang="fr-FR" dirty="0"/>
          </a:p>
        </p:txBody>
      </p:sp>
      <p:sp>
        <p:nvSpPr>
          <p:cNvPr id="6" name="Espace réservé de la date 5"/>
          <p:cNvSpPr>
            <a:spLocks noGrp="1"/>
          </p:cNvSpPr>
          <p:nvPr>
            <p:ph type="dt" sz="half" idx="2"/>
          </p:nvPr>
        </p:nvSpPr>
        <p:spPr/>
        <p:txBody>
          <a:bodyPr/>
          <a:lstStyle/>
          <a:p>
            <a:fld id="{C42B5CCB-00AF-494F-BB8F-8549A9D97B0C}" type="datetime1">
              <a:rPr lang="fr-FR" smtClean="0"/>
              <a:t>06/09/15</a:t>
            </a:fld>
            <a:endParaRPr lang="fr-FR" dirty="0"/>
          </a:p>
        </p:txBody>
      </p:sp>
      <p:sp>
        <p:nvSpPr>
          <p:cNvPr id="7" name="TextBox 5"/>
          <p:cNvSpPr txBox="1"/>
          <p:nvPr/>
        </p:nvSpPr>
        <p:spPr>
          <a:xfrm>
            <a:off x="752986" y="921516"/>
            <a:ext cx="7586050" cy="2062103"/>
          </a:xfrm>
          <a:prstGeom prst="rect">
            <a:avLst/>
          </a:prstGeom>
          <a:noFill/>
        </p:spPr>
        <p:txBody>
          <a:bodyPr wrap="square" rtlCol="0">
            <a:spAutoFit/>
          </a:bodyPr>
          <a:lstStyle/>
          <a:p>
            <a:r>
              <a:rPr lang="fr-FR" sz="1600" dirty="0" smtClean="0">
                <a:solidFill>
                  <a:srgbClr val="000000"/>
                </a:solidFill>
                <a:effectLst>
                  <a:outerShdw blurRad="38100" dist="38100" dir="2700000" algn="tl">
                    <a:srgbClr val="000000">
                      <a:alpha val="43137"/>
                    </a:srgbClr>
                  </a:outerShdw>
                </a:effectLst>
              </a:rPr>
              <a:t>C’est </a:t>
            </a:r>
            <a:r>
              <a:rPr lang="fr-FR" sz="1600" dirty="0" smtClean="0">
                <a:solidFill>
                  <a:srgbClr val="000000"/>
                </a:solidFill>
                <a:effectLst>
                  <a:outerShdw blurRad="38100" dist="38100" dir="2700000" algn="tl">
                    <a:srgbClr val="000000">
                      <a:alpha val="43137"/>
                    </a:srgbClr>
                  </a:outerShdw>
                </a:effectLst>
              </a:rPr>
              <a:t>la capacité à </a:t>
            </a:r>
            <a:r>
              <a:rPr lang="fr-FR" sz="1600" dirty="0">
                <a:solidFill>
                  <a:srgbClr val="000000"/>
                </a:solidFill>
                <a:effectLst>
                  <a:outerShdw blurRad="38100" dist="38100" dir="2700000" algn="tl">
                    <a:srgbClr val="000000">
                      <a:alpha val="43137"/>
                    </a:srgbClr>
                  </a:outerShdw>
                </a:effectLst>
              </a:rPr>
              <a:t>jouer la musique en relation avec une situation de jeu. La difficulté de l'exercice tient dans l'enchaînement correct des </a:t>
            </a:r>
            <a:r>
              <a:rPr lang="fr-FR" sz="1600" dirty="0" smtClean="0">
                <a:solidFill>
                  <a:srgbClr val="000000"/>
                </a:solidFill>
                <a:effectLst>
                  <a:outerShdw blurRad="38100" dist="38100" dir="2700000" algn="tl">
                    <a:srgbClr val="000000">
                      <a:alpha val="43137"/>
                    </a:srgbClr>
                  </a:outerShdw>
                </a:effectLst>
              </a:rPr>
              <a:t>séquences </a:t>
            </a:r>
            <a:r>
              <a:rPr lang="fr-FR" sz="1600" dirty="0">
                <a:solidFill>
                  <a:srgbClr val="000000"/>
                </a:solidFill>
                <a:effectLst>
                  <a:outerShdw blurRad="38100" dist="38100" dir="2700000" algn="tl">
                    <a:srgbClr val="000000">
                      <a:alpha val="43137"/>
                    </a:srgbClr>
                  </a:outerShdw>
                </a:effectLst>
              </a:rPr>
              <a:t>musicales. Dans tous les cas, prévoir </a:t>
            </a:r>
            <a:r>
              <a:rPr lang="fr-FR" sz="1600" dirty="0" smtClean="0">
                <a:solidFill>
                  <a:srgbClr val="000000"/>
                </a:solidFill>
                <a:effectLst>
                  <a:outerShdw blurRad="38100" dist="38100" dir="2700000" algn="tl">
                    <a:srgbClr val="000000">
                      <a:alpha val="43137"/>
                    </a:srgbClr>
                  </a:outerShdw>
                </a:effectLst>
              </a:rPr>
              <a:t>une ou plusieurs des </a:t>
            </a:r>
            <a:r>
              <a:rPr lang="fr-FR" sz="1600" dirty="0">
                <a:solidFill>
                  <a:srgbClr val="000000"/>
                </a:solidFill>
                <a:effectLst>
                  <a:outerShdw blurRad="38100" dist="38100" dir="2700000" algn="tl">
                    <a:srgbClr val="000000">
                      <a:alpha val="43137"/>
                    </a:srgbClr>
                  </a:outerShdw>
                </a:effectLst>
              </a:rPr>
              <a:t>propriétés </a:t>
            </a:r>
            <a:r>
              <a:rPr lang="fr-FR" sz="1600" dirty="0" smtClean="0">
                <a:solidFill>
                  <a:srgbClr val="000000"/>
                </a:solidFill>
                <a:effectLst>
                  <a:outerShdw blurRad="38100" dist="38100" dir="2700000" algn="tl">
                    <a:srgbClr val="000000">
                      <a:alpha val="43137"/>
                    </a:srgbClr>
                  </a:outerShdw>
                </a:effectLst>
              </a:rPr>
              <a:t>suivantes:</a:t>
            </a:r>
          </a:p>
          <a:p>
            <a:pPr marL="285750" indent="-285750">
              <a:buFont typeface="Arial"/>
              <a:buChar char="•"/>
            </a:pPr>
            <a:r>
              <a:rPr lang="fr-FR" sz="1600" dirty="0" smtClean="0">
                <a:solidFill>
                  <a:srgbClr val="000000"/>
                </a:solidFill>
                <a:effectLst>
                  <a:outerShdw blurRad="38100" dist="38100" dir="2700000" algn="tl">
                    <a:srgbClr val="000000">
                      <a:alpha val="43137"/>
                    </a:srgbClr>
                  </a:outerShdw>
                </a:effectLst>
              </a:rPr>
              <a:t>Lecture </a:t>
            </a:r>
            <a:r>
              <a:rPr lang="fr-FR" sz="1600" dirty="0">
                <a:solidFill>
                  <a:srgbClr val="000000"/>
                </a:solidFill>
                <a:effectLst>
                  <a:outerShdw blurRad="38100" dist="38100" dir="2700000" algn="tl">
                    <a:srgbClr val="000000">
                      <a:alpha val="43137"/>
                    </a:srgbClr>
                  </a:outerShdw>
                </a:effectLst>
              </a:rPr>
              <a:t>contextuelle de séquences sonores qui constituent la musique en s'ajoutant à une base de fond </a:t>
            </a:r>
            <a:r>
              <a:rPr lang="fr-FR" sz="1600" dirty="0" smtClean="0">
                <a:solidFill>
                  <a:srgbClr val="000000"/>
                </a:solidFill>
                <a:effectLst>
                  <a:outerShdw blurRad="38100" dist="38100" dir="2700000" algn="tl">
                    <a:srgbClr val="000000">
                      <a:alpha val="43137"/>
                    </a:srgbClr>
                  </a:outerShdw>
                </a:effectLst>
              </a:rPr>
              <a:t>sonore</a:t>
            </a:r>
            <a:endParaRPr lang="fr-FR" sz="1600" dirty="0">
              <a:solidFill>
                <a:srgbClr val="000000"/>
              </a:solidFill>
              <a:effectLst>
                <a:outerShdw blurRad="38100" dist="38100" dir="2700000" algn="tl">
                  <a:srgbClr val="000000">
                    <a:alpha val="43137"/>
                  </a:srgbClr>
                </a:outerShdw>
              </a:effectLst>
            </a:endParaRPr>
          </a:p>
          <a:p>
            <a:pPr marL="285750" indent="-285750">
              <a:buFont typeface="Arial" pitchFamily="34" charset="0"/>
              <a:buChar char="•"/>
            </a:pPr>
            <a:r>
              <a:rPr lang="fr-FR" sz="1600" dirty="0" smtClean="0">
                <a:solidFill>
                  <a:srgbClr val="000000"/>
                </a:solidFill>
                <a:effectLst>
                  <a:outerShdw blurRad="38100" dist="38100" dir="2700000" algn="tl">
                    <a:srgbClr val="000000">
                      <a:alpha val="43137"/>
                    </a:srgbClr>
                  </a:outerShdw>
                </a:effectLst>
              </a:rPr>
              <a:t>Cross</a:t>
            </a:r>
            <a:r>
              <a:rPr lang="fr-FR" sz="1600" dirty="0" smtClean="0">
                <a:solidFill>
                  <a:srgbClr val="000000"/>
                </a:solidFill>
                <a:effectLst>
                  <a:outerShdw blurRad="38100" dist="38100" dir="2700000" algn="tl">
                    <a:srgbClr val="000000">
                      <a:alpha val="43137"/>
                    </a:srgbClr>
                  </a:outerShdw>
                </a:effectLst>
              </a:rPr>
              <a:t>-fading </a:t>
            </a:r>
            <a:r>
              <a:rPr lang="fr-FR" sz="1600" dirty="0">
                <a:solidFill>
                  <a:srgbClr val="000000"/>
                </a:solidFill>
                <a:effectLst>
                  <a:outerShdw blurRad="38100" dist="38100" dir="2700000" algn="tl">
                    <a:srgbClr val="000000">
                      <a:alpha val="43137"/>
                    </a:srgbClr>
                  </a:outerShdw>
                </a:effectLst>
              </a:rPr>
              <a:t>d'une musique à </a:t>
            </a:r>
            <a:r>
              <a:rPr lang="fr-FR" sz="1600" dirty="0" smtClean="0">
                <a:solidFill>
                  <a:srgbClr val="000000"/>
                </a:solidFill>
                <a:effectLst>
                  <a:outerShdw blurRad="38100" dist="38100" dir="2700000" algn="tl">
                    <a:srgbClr val="000000">
                      <a:alpha val="43137"/>
                    </a:srgbClr>
                  </a:outerShdw>
                </a:effectLst>
              </a:rPr>
              <a:t>l'autre</a:t>
            </a:r>
          </a:p>
          <a:p>
            <a:pPr marL="285750" indent="-285750">
              <a:buFont typeface="Arial" pitchFamily="34" charset="0"/>
              <a:buChar char="•"/>
            </a:pPr>
            <a:r>
              <a:rPr lang="fr-FR" sz="1600" dirty="0" smtClean="0">
                <a:solidFill>
                  <a:srgbClr val="000000"/>
                </a:solidFill>
                <a:effectLst>
                  <a:outerShdw blurRad="38100" dist="38100" dir="2700000" algn="tl">
                    <a:srgbClr val="000000">
                      <a:alpha val="43137"/>
                    </a:srgbClr>
                  </a:outerShdw>
                </a:effectLst>
              </a:rPr>
              <a:t>Définition </a:t>
            </a:r>
            <a:r>
              <a:rPr lang="fr-FR" sz="1600" dirty="0">
                <a:solidFill>
                  <a:srgbClr val="000000"/>
                </a:solidFill>
                <a:effectLst>
                  <a:outerShdw blurRad="38100" dist="38100" dir="2700000" algn="tl">
                    <a:srgbClr val="000000">
                      <a:alpha val="43137"/>
                    </a:srgbClr>
                  </a:outerShdw>
                </a:effectLst>
              </a:rPr>
              <a:t>de marqueurs dans la musique qui définissent les points de transition </a:t>
            </a:r>
            <a:r>
              <a:rPr lang="fr-FR" sz="1600" dirty="0" smtClean="0">
                <a:solidFill>
                  <a:srgbClr val="000000"/>
                </a:solidFill>
                <a:effectLst>
                  <a:outerShdw blurRad="38100" dist="38100" dir="2700000" algn="tl">
                    <a:srgbClr val="000000">
                      <a:alpha val="43137"/>
                    </a:srgbClr>
                  </a:outerShdw>
                </a:effectLst>
              </a:rPr>
              <a:t>possibles (à définir avec le musicien)</a:t>
            </a:r>
            <a:endParaRPr lang="fr-FR" sz="1600" dirty="0">
              <a:solidFill>
                <a:srgbClr val="000000"/>
              </a:solidFill>
              <a:effectLst>
                <a:outerShdw blurRad="38100" dist="38100" dir="2700000" algn="tl">
                  <a:srgbClr val="000000">
                    <a:alpha val="43137"/>
                  </a:srgbClr>
                </a:outerShdw>
              </a:effectLst>
            </a:endParaRPr>
          </a:p>
        </p:txBody>
      </p:sp>
      <p:grpSp>
        <p:nvGrpSpPr>
          <p:cNvPr id="8" name="Group 2"/>
          <p:cNvGrpSpPr/>
          <p:nvPr/>
        </p:nvGrpSpPr>
        <p:grpSpPr>
          <a:xfrm>
            <a:off x="348397" y="3296380"/>
            <a:ext cx="3911030" cy="3032035"/>
            <a:chOff x="2051720" y="3383343"/>
            <a:chExt cx="3444044" cy="2693913"/>
          </a:xfrm>
        </p:grpSpPr>
        <p:pic>
          <p:nvPicPr>
            <p:cNvPr id="9"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51720" y="3383343"/>
              <a:ext cx="3444044" cy="2141765"/>
            </a:xfrm>
            <a:prstGeom prst="rect">
              <a:avLst/>
            </a:prstGeom>
          </p:spPr>
        </p:pic>
        <p:sp>
          <p:nvSpPr>
            <p:cNvPr id="10" name="TextBox 6"/>
            <p:cNvSpPr txBox="1"/>
            <p:nvPr/>
          </p:nvSpPr>
          <p:spPr>
            <a:xfrm>
              <a:off x="2051720" y="5615591"/>
              <a:ext cx="3444044" cy="461665"/>
            </a:xfrm>
            <a:prstGeom prst="rect">
              <a:avLst/>
            </a:prstGeom>
            <a:noFill/>
          </p:spPr>
          <p:txBody>
            <a:bodyPr wrap="square" rtlCol="0">
              <a:spAutoFit/>
            </a:bodyPr>
            <a:lstStyle/>
            <a:p>
              <a:r>
                <a:rPr lang="fr-FR" sz="1200" i="1" dirty="0" smtClean="0">
                  <a:solidFill>
                    <a:srgbClr val="000000"/>
                  </a:solidFill>
                  <a:effectLst>
                    <a:outerShdw blurRad="38100" dist="38100" dir="2700000" algn="tl">
                      <a:srgbClr val="000000">
                        <a:alpha val="43137"/>
                      </a:srgbClr>
                    </a:outerShdw>
                  </a:effectLst>
                </a:rPr>
                <a:t>Le jeu vidéo </a:t>
              </a:r>
              <a:r>
                <a:rPr lang="fr-FR" sz="1200" b="1" i="1" dirty="0" smtClean="0">
                  <a:solidFill>
                    <a:srgbClr val="000000"/>
                  </a:solidFill>
                  <a:effectLst>
                    <a:outerShdw blurRad="38100" dist="38100" dir="2700000" algn="tl">
                      <a:srgbClr val="000000">
                        <a:alpha val="43137"/>
                      </a:srgbClr>
                    </a:outerShdw>
                  </a:effectLst>
                </a:rPr>
                <a:t>Extase</a:t>
              </a:r>
              <a:r>
                <a:rPr lang="fr-FR" sz="1200" i="1" dirty="0" smtClean="0">
                  <a:solidFill>
                    <a:srgbClr val="000000"/>
                  </a:solidFill>
                  <a:effectLst>
                    <a:outerShdw blurRad="38100" dist="38100" dir="2700000" algn="tl">
                      <a:srgbClr val="000000">
                        <a:alpha val="43137"/>
                      </a:srgbClr>
                    </a:outerShdw>
                  </a:effectLst>
                </a:rPr>
                <a:t> (Amiga) était une référence en matière de musique interactive</a:t>
              </a:r>
              <a:endParaRPr lang="fr-FR" sz="1200" b="1" i="1" dirty="0" smtClean="0">
                <a:solidFill>
                  <a:srgbClr val="000000"/>
                </a:solidFill>
                <a:effectLst>
                  <a:outerShdw blurRad="38100" dist="38100" dir="2700000" algn="tl">
                    <a:srgbClr val="000000">
                      <a:alpha val="43137"/>
                    </a:srgbClr>
                  </a:outerShdw>
                </a:effectLst>
              </a:endParaRPr>
            </a:p>
          </p:txBody>
        </p:sp>
      </p:grpSp>
      <p:grpSp>
        <p:nvGrpSpPr>
          <p:cNvPr id="11" name="Group 3"/>
          <p:cNvGrpSpPr/>
          <p:nvPr/>
        </p:nvGrpSpPr>
        <p:grpSpPr>
          <a:xfrm>
            <a:off x="4355972" y="3296380"/>
            <a:ext cx="4601183" cy="3032035"/>
            <a:chOff x="4355975" y="2966904"/>
            <a:chExt cx="4117030" cy="2795969"/>
          </a:xfrm>
        </p:grpSpPr>
        <p:pic>
          <p:nvPicPr>
            <p:cNvPr id="12" name="Picture 2" descr="http://thatgamecompany.com/wp-content/themes/thatgamecompany/_include/img/journey/journey-game-screenshot-1-b.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55976" y="2966904"/>
              <a:ext cx="4117029" cy="2315829"/>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7"/>
            <p:cNvSpPr txBox="1"/>
            <p:nvPr/>
          </p:nvSpPr>
          <p:spPr>
            <a:xfrm>
              <a:off x="4355975" y="5301208"/>
              <a:ext cx="4117029" cy="461665"/>
            </a:xfrm>
            <a:prstGeom prst="rect">
              <a:avLst/>
            </a:prstGeom>
            <a:noFill/>
          </p:spPr>
          <p:txBody>
            <a:bodyPr wrap="square" rtlCol="0">
              <a:spAutoFit/>
            </a:bodyPr>
            <a:lstStyle/>
            <a:p>
              <a:r>
                <a:rPr lang="fr-FR" sz="1200" i="1" dirty="0" smtClean="0">
                  <a:solidFill>
                    <a:srgbClr val="000000"/>
                  </a:solidFill>
                  <a:effectLst>
                    <a:outerShdw blurRad="38100" dist="38100" dir="2700000" algn="tl">
                      <a:srgbClr val="000000">
                        <a:alpha val="43137"/>
                      </a:srgbClr>
                    </a:outerShdw>
                  </a:effectLst>
                </a:rPr>
                <a:t>Autre référence moderne en musiques interactives: </a:t>
              </a:r>
              <a:r>
                <a:rPr lang="fr-FR" sz="1200" b="1" i="1" dirty="0" err="1" smtClean="0">
                  <a:solidFill>
                    <a:srgbClr val="000000"/>
                  </a:solidFill>
                  <a:effectLst>
                    <a:outerShdw blurRad="38100" dist="38100" dir="2700000" algn="tl">
                      <a:srgbClr val="000000">
                        <a:alpha val="43137"/>
                      </a:srgbClr>
                    </a:outerShdw>
                  </a:effectLst>
                </a:rPr>
                <a:t>Journey</a:t>
              </a:r>
              <a:r>
                <a:rPr lang="fr-FR" sz="1200" b="1" i="1" dirty="0" smtClean="0">
                  <a:solidFill>
                    <a:srgbClr val="000000"/>
                  </a:solidFill>
                  <a:effectLst>
                    <a:outerShdw blurRad="38100" dist="38100" dir="2700000" algn="tl">
                      <a:srgbClr val="000000">
                        <a:alpha val="43137"/>
                      </a:srgbClr>
                    </a:outerShdw>
                  </a:effectLst>
                </a:rPr>
                <a:t> (PS3)</a:t>
              </a:r>
            </a:p>
          </p:txBody>
        </p:sp>
      </p:grpSp>
    </p:spTree>
    <p:extLst>
      <p:ext uri="{BB962C8B-B14F-4D97-AF65-F5344CB8AC3E}">
        <p14:creationId xmlns:p14="http://schemas.microsoft.com/office/powerpoint/2010/main" val="209205405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Interface utilisateur</a:t>
            </a:r>
            <a:endParaRPr lang="fr-FR" dirty="0"/>
          </a:p>
        </p:txBody>
      </p:sp>
      <p:sp>
        <p:nvSpPr>
          <p:cNvPr id="3" name="Espace réservé du contenu 2"/>
          <p:cNvSpPr>
            <a:spLocks noGrp="1"/>
          </p:cNvSpPr>
          <p:nvPr>
            <p:ph idx="1"/>
          </p:nvPr>
        </p:nvSpPr>
        <p:spPr>
          <a:xfrm>
            <a:off x="457200" y="1096412"/>
            <a:ext cx="8229600" cy="5151926"/>
          </a:xfrm>
        </p:spPr>
        <p:txBody>
          <a:bodyPr/>
          <a:lstStyle/>
          <a:p>
            <a:r>
              <a:rPr lang="fr-FR" dirty="0">
                <a:solidFill>
                  <a:srgbClr val="000000"/>
                </a:solidFill>
                <a:effectLst>
                  <a:outerShdw blurRad="38100" dist="38100" dir="2700000" algn="tl">
                    <a:srgbClr val="000000">
                      <a:alpha val="43137"/>
                    </a:srgbClr>
                  </a:outerShdw>
                </a:effectLst>
              </a:rPr>
              <a:t>L'interface d'un jeu se limite rarement à l'affichage de la scène. Il est souvent nécessaire d'afficher des informations 2D supplémentaires, pour </a:t>
            </a:r>
            <a:r>
              <a:rPr lang="fr-FR" dirty="0" smtClean="0">
                <a:solidFill>
                  <a:srgbClr val="000000"/>
                </a:solidFill>
                <a:effectLst>
                  <a:outerShdw blurRad="38100" dist="38100" dir="2700000" algn="tl">
                    <a:srgbClr val="000000">
                      <a:alpha val="43137"/>
                    </a:srgbClr>
                  </a:outerShdw>
                </a:effectLst>
              </a:rPr>
              <a:t>représenter:</a:t>
            </a:r>
          </a:p>
          <a:p>
            <a:pPr lvl="1"/>
            <a:r>
              <a:rPr lang="fr-FR" dirty="0" smtClean="0">
                <a:solidFill>
                  <a:srgbClr val="000000"/>
                </a:solidFill>
                <a:effectLst>
                  <a:outerShdw blurRad="38100" dist="38100" dir="2700000" algn="tl">
                    <a:srgbClr val="000000">
                      <a:alpha val="43137"/>
                    </a:srgbClr>
                  </a:outerShdw>
                </a:effectLst>
              </a:rPr>
              <a:t>le HUD (</a:t>
            </a:r>
            <a:r>
              <a:rPr lang="fr-FR" dirty="0" err="1" smtClean="0">
                <a:solidFill>
                  <a:srgbClr val="000000"/>
                </a:solidFill>
                <a:effectLst>
                  <a:outerShdw blurRad="38100" dist="38100" dir="2700000" algn="tl">
                    <a:srgbClr val="000000">
                      <a:alpha val="43137"/>
                    </a:srgbClr>
                  </a:outerShdw>
                </a:effectLst>
              </a:rPr>
              <a:t>head</a:t>
            </a:r>
            <a:r>
              <a:rPr lang="fr-FR" dirty="0" smtClean="0">
                <a:solidFill>
                  <a:srgbClr val="000000"/>
                </a:solidFill>
                <a:effectLst>
                  <a:outerShdw blurRad="38100" dist="38100" dir="2700000" algn="tl">
                    <a:srgbClr val="000000">
                      <a:alpha val="43137"/>
                    </a:srgbClr>
                  </a:outerShdw>
                </a:effectLst>
              </a:rPr>
              <a:t>-up display)</a:t>
            </a:r>
          </a:p>
          <a:p>
            <a:pPr lvl="1"/>
            <a:r>
              <a:rPr lang="fr-FR" dirty="0" smtClean="0">
                <a:solidFill>
                  <a:srgbClr val="000000"/>
                </a:solidFill>
                <a:effectLst>
                  <a:outerShdw blurRad="38100" dist="38100" dir="2700000" algn="tl">
                    <a:srgbClr val="000000">
                      <a:alpha val="43137"/>
                    </a:srgbClr>
                  </a:outerShdw>
                </a:effectLst>
              </a:rPr>
              <a:t>les </a:t>
            </a:r>
            <a:r>
              <a:rPr lang="fr-FR" dirty="0">
                <a:solidFill>
                  <a:srgbClr val="000000"/>
                </a:solidFill>
                <a:effectLst>
                  <a:outerShdw blurRad="38100" dist="38100" dir="2700000" algn="tl">
                    <a:srgbClr val="000000">
                      <a:alpha val="43137"/>
                    </a:srgbClr>
                  </a:outerShdw>
                </a:effectLst>
              </a:rPr>
              <a:t>menus de configuration, choix de niveau, </a:t>
            </a:r>
            <a:r>
              <a:rPr lang="fr-FR" dirty="0" smtClean="0">
                <a:solidFill>
                  <a:srgbClr val="000000"/>
                </a:solidFill>
                <a:effectLst>
                  <a:outerShdw blurRad="38100" dist="38100" dir="2700000" algn="tl">
                    <a:srgbClr val="000000">
                      <a:alpha val="43137"/>
                    </a:srgbClr>
                  </a:outerShdw>
                </a:effectLst>
              </a:rPr>
              <a:t>…</a:t>
            </a:r>
          </a:p>
          <a:p>
            <a:pPr lvl="1"/>
            <a:r>
              <a:rPr lang="fr-FR" dirty="0" smtClean="0">
                <a:solidFill>
                  <a:srgbClr val="000000"/>
                </a:solidFill>
                <a:effectLst>
                  <a:outerShdw blurRad="38100" dist="38100" dir="2700000" algn="tl">
                    <a:srgbClr val="000000">
                      <a:alpha val="43137"/>
                    </a:srgbClr>
                  </a:outerShdw>
                </a:effectLst>
              </a:rPr>
              <a:t>les </a:t>
            </a:r>
            <a:r>
              <a:rPr lang="fr-FR" dirty="0">
                <a:solidFill>
                  <a:srgbClr val="000000"/>
                </a:solidFill>
                <a:effectLst>
                  <a:outerShdw blurRad="38100" dist="38100" dir="2700000" algn="tl">
                    <a:srgbClr val="000000">
                      <a:alpha val="43137"/>
                    </a:srgbClr>
                  </a:outerShdw>
                </a:effectLst>
              </a:rPr>
              <a:t>menus internes au jeu (pause, inventaire, …</a:t>
            </a:r>
            <a:r>
              <a:rPr lang="fr-FR" dirty="0" smtClean="0">
                <a:solidFill>
                  <a:srgbClr val="000000"/>
                </a:solidFill>
                <a:effectLst>
                  <a:outerShdw blurRad="38100" dist="38100" dir="2700000" algn="tl">
                    <a:srgbClr val="000000">
                      <a:alpha val="43137"/>
                    </a:srgbClr>
                  </a:outerShdw>
                </a:effectLst>
              </a:rPr>
              <a:t>)</a:t>
            </a:r>
            <a:endParaRPr lang="fr-FR" dirty="0">
              <a:solidFill>
                <a:srgbClr val="000000"/>
              </a:solidFill>
              <a:effectLst>
                <a:outerShdw blurRad="38100" dist="38100" dir="2700000" algn="tl">
                  <a:srgbClr val="000000">
                    <a:alpha val="43137"/>
                  </a:srgbClr>
                </a:outerShdw>
              </a:effectLst>
            </a:endParaRPr>
          </a:p>
        </p:txBody>
      </p:sp>
      <p:sp>
        <p:nvSpPr>
          <p:cNvPr id="4" name="Espace réservé du pied de page 3"/>
          <p:cNvSpPr>
            <a:spLocks noGrp="1"/>
          </p:cNvSpPr>
          <p:nvPr>
            <p:ph type="ftr" sz="quarter" idx="3"/>
          </p:nvPr>
        </p:nvSpPr>
        <p:spPr/>
        <p:txBody>
          <a:bodyPr/>
          <a:lstStyle/>
          <a:p>
            <a:r>
              <a:rPr lang="fr-FR" smtClean="0"/>
              <a:t>Rémi Ronfard –remi.ronfard@inria.fr – GMIN317 – </a:t>
            </a:r>
            <a:r>
              <a:rPr lang="fr-FR" b="1" smtClean="0"/>
              <a:t>INTRODUCTION</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46</a:t>
            </a:fld>
            <a:endParaRPr lang="fr-FR" dirty="0"/>
          </a:p>
        </p:txBody>
      </p:sp>
      <p:sp>
        <p:nvSpPr>
          <p:cNvPr id="6" name="Espace réservé de la date 5"/>
          <p:cNvSpPr>
            <a:spLocks noGrp="1"/>
          </p:cNvSpPr>
          <p:nvPr>
            <p:ph type="dt" sz="half" idx="2"/>
          </p:nvPr>
        </p:nvSpPr>
        <p:spPr/>
        <p:txBody>
          <a:bodyPr/>
          <a:lstStyle/>
          <a:p>
            <a:fld id="{C42B5CCB-00AF-494F-BB8F-8549A9D97B0C}" type="datetime1">
              <a:rPr lang="fr-FR" smtClean="0"/>
              <a:t>06/09/15</a:t>
            </a:fld>
            <a:endParaRPr lang="fr-FR" dirty="0"/>
          </a:p>
        </p:txBody>
      </p:sp>
    </p:spTree>
    <p:extLst>
      <p:ext uri="{BB962C8B-B14F-4D97-AF65-F5344CB8AC3E}">
        <p14:creationId xmlns:p14="http://schemas.microsoft.com/office/powerpoint/2010/main" val="228806595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Interface utilisateur</a:t>
            </a:r>
            <a:endParaRPr lang="fr-FR" dirty="0"/>
          </a:p>
        </p:txBody>
      </p:sp>
      <p:sp>
        <p:nvSpPr>
          <p:cNvPr id="4" name="Espace réservé du pied de page 3"/>
          <p:cNvSpPr>
            <a:spLocks noGrp="1"/>
          </p:cNvSpPr>
          <p:nvPr>
            <p:ph type="ftr" sz="quarter" idx="3"/>
          </p:nvPr>
        </p:nvSpPr>
        <p:spPr/>
        <p:txBody>
          <a:bodyPr/>
          <a:lstStyle/>
          <a:p>
            <a:r>
              <a:rPr lang="fr-FR" smtClean="0"/>
              <a:t>Rémi Ronfard –remi.ronfard@inria.fr – GMIN317 – </a:t>
            </a:r>
            <a:r>
              <a:rPr lang="fr-FR" b="1" smtClean="0"/>
              <a:t>INTRODUCTION</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47</a:t>
            </a:fld>
            <a:endParaRPr lang="fr-FR" dirty="0"/>
          </a:p>
        </p:txBody>
      </p:sp>
      <p:sp>
        <p:nvSpPr>
          <p:cNvPr id="6" name="Espace réservé de la date 5"/>
          <p:cNvSpPr>
            <a:spLocks noGrp="1"/>
          </p:cNvSpPr>
          <p:nvPr>
            <p:ph type="dt" sz="half" idx="2"/>
          </p:nvPr>
        </p:nvSpPr>
        <p:spPr/>
        <p:txBody>
          <a:bodyPr/>
          <a:lstStyle/>
          <a:p>
            <a:fld id="{C42B5CCB-00AF-494F-BB8F-8549A9D97B0C}" type="datetime1">
              <a:rPr lang="fr-FR" smtClean="0"/>
              <a:t>06/09/15</a:t>
            </a:fld>
            <a:endParaRPr lang="fr-FR" dirty="0"/>
          </a:p>
        </p:txBody>
      </p:sp>
      <p:sp>
        <p:nvSpPr>
          <p:cNvPr id="7" name="TextBox 5"/>
          <p:cNvSpPr txBox="1"/>
          <p:nvPr/>
        </p:nvSpPr>
        <p:spPr>
          <a:xfrm>
            <a:off x="1403648" y="836712"/>
            <a:ext cx="7272808" cy="5262980"/>
          </a:xfrm>
          <a:prstGeom prst="rect">
            <a:avLst/>
          </a:prstGeom>
          <a:noFill/>
        </p:spPr>
        <p:txBody>
          <a:bodyPr wrap="square" rtlCol="0">
            <a:spAutoFit/>
          </a:bodyPr>
          <a:lstStyle/>
          <a:p>
            <a:pPr marL="3590925"/>
            <a:r>
              <a:rPr lang="fr-FR" sz="1600" dirty="0" smtClean="0">
                <a:solidFill>
                  <a:srgbClr val="000000"/>
                </a:solidFill>
                <a:effectLst>
                  <a:outerShdw blurRad="38100" dist="38100" dir="2700000" algn="tl">
                    <a:srgbClr val="000000">
                      <a:alpha val="43137"/>
                    </a:srgbClr>
                  </a:outerShdw>
                </a:effectLst>
              </a:rPr>
              <a:t>Afin </a:t>
            </a:r>
            <a:r>
              <a:rPr lang="fr-FR" sz="1600" dirty="0">
                <a:solidFill>
                  <a:srgbClr val="000000"/>
                </a:solidFill>
                <a:effectLst>
                  <a:outerShdw blurRad="38100" dist="38100" dir="2700000" algn="tl">
                    <a:srgbClr val="000000">
                      <a:alpha val="43137"/>
                    </a:srgbClr>
                  </a:outerShdw>
                </a:effectLst>
              </a:rPr>
              <a:t>de ne pas complexifier la gestion des interfaces, et de garder une architecture modulaire, on pourra envisager la mise en place de la structure suivante</a:t>
            </a:r>
            <a:r>
              <a:rPr lang="fr-FR" sz="1600" dirty="0" smtClean="0">
                <a:solidFill>
                  <a:srgbClr val="000000"/>
                </a:solidFill>
                <a:effectLst>
                  <a:outerShdw blurRad="38100" dist="38100" dir="2700000" algn="tl">
                    <a:srgbClr val="000000">
                      <a:alpha val="43137"/>
                    </a:srgbClr>
                  </a:outerShdw>
                </a:effectLst>
              </a:rPr>
              <a:t>:</a:t>
            </a:r>
          </a:p>
          <a:p>
            <a:pPr marL="3590925"/>
            <a:endParaRPr lang="fr-FR" sz="1600" dirty="0">
              <a:solidFill>
                <a:srgbClr val="000000"/>
              </a:solidFill>
              <a:effectLst>
                <a:outerShdw blurRad="38100" dist="38100" dir="2700000" algn="tl">
                  <a:srgbClr val="000000">
                    <a:alpha val="43137"/>
                  </a:srgbClr>
                </a:outerShdw>
              </a:effectLst>
            </a:endParaRPr>
          </a:p>
          <a:p>
            <a:pPr marL="3590925">
              <a:buFont typeface="Arial" pitchFamily="34" charset="0"/>
              <a:buChar char="•"/>
            </a:pPr>
            <a:r>
              <a:rPr lang="fr-FR" sz="1600" dirty="0" smtClean="0">
                <a:solidFill>
                  <a:srgbClr val="000000"/>
                </a:solidFill>
                <a:effectLst>
                  <a:outerShdw blurRad="38100" dist="38100" dir="2700000" algn="tl">
                    <a:srgbClr val="000000">
                      <a:alpha val="43137"/>
                    </a:srgbClr>
                  </a:outerShdw>
                </a:effectLst>
              </a:rPr>
              <a:t>On </a:t>
            </a:r>
            <a:r>
              <a:rPr lang="fr-FR" sz="1600" dirty="0">
                <a:solidFill>
                  <a:srgbClr val="000000"/>
                </a:solidFill>
                <a:effectLst>
                  <a:outerShdw blurRad="38100" dist="38100" dir="2700000" algn="tl">
                    <a:srgbClr val="000000">
                      <a:alpha val="43137"/>
                    </a:srgbClr>
                  </a:outerShdw>
                </a:effectLst>
              </a:rPr>
              <a:t>conserve la gestion de chaque page d'IHM dans un module </a:t>
            </a:r>
            <a:r>
              <a:rPr lang="fr-FR" sz="1600" dirty="0" smtClean="0">
                <a:solidFill>
                  <a:srgbClr val="000000"/>
                </a:solidFill>
                <a:effectLst>
                  <a:outerShdw blurRad="38100" dist="38100" dir="2700000" algn="tl">
                    <a:srgbClr val="000000">
                      <a:alpha val="43137"/>
                    </a:srgbClr>
                  </a:outerShdw>
                </a:effectLst>
              </a:rPr>
              <a:t>séparé</a:t>
            </a:r>
          </a:p>
          <a:p>
            <a:pPr marL="3590925">
              <a:buFont typeface="Arial" pitchFamily="34" charset="0"/>
              <a:buChar char="•"/>
            </a:pPr>
            <a:r>
              <a:rPr lang="fr-FR" sz="1600" dirty="0" smtClean="0">
                <a:solidFill>
                  <a:srgbClr val="000000"/>
                </a:solidFill>
                <a:effectLst>
                  <a:outerShdw blurRad="38100" dist="38100" dir="2700000" algn="tl">
                    <a:srgbClr val="000000">
                      <a:alpha val="43137"/>
                    </a:srgbClr>
                  </a:outerShdw>
                </a:effectLst>
              </a:rPr>
              <a:t>Chaque </a:t>
            </a:r>
            <a:r>
              <a:rPr lang="fr-FR" sz="1600" dirty="0">
                <a:solidFill>
                  <a:srgbClr val="000000"/>
                </a:solidFill>
                <a:effectLst>
                  <a:outerShdw blurRad="38100" dist="38100" dir="2700000" algn="tl">
                    <a:srgbClr val="000000">
                      <a:alpha val="43137"/>
                    </a:srgbClr>
                  </a:outerShdw>
                </a:effectLst>
              </a:rPr>
              <a:t>page d'IHM expose au minimum une fonction de construction, mise à jour, affichage, et destruction de son </a:t>
            </a:r>
            <a:r>
              <a:rPr lang="fr-FR" sz="1600" dirty="0" smtClean="0">
                <a:solidFill>
                  <a:srgbClr val="000000"/>
                </a:solidFill>
                <a:effectLst>
                  <a:outerShdw blurRad="38100" dist="38100" dir="2700000" algn="tl">
                    <a:srgbClr val="000000">
                      <a:alpha val="43137"/>
                    </a:srgbClr>
                  </a:outerShdw>
                </a:effectLst>
              </a:rPr>
              <a:t>contenu</a:t>
            </a:r>
          </a:p>
          <a:p>
            <a:pPr marL="3590925">
              <a:buFont typeface="Arial" pitchFamily="34" charset="0"/>
              <a:buChar char="•"/>
            </a:pPr>
            <a:r>
              <a:rPr lang="fr-FR" sz="1600" dirty="0" smtClean="0">
                <a:solidFill>
                  <a:srgbClr val="000000"/>
                </a:solidFill>
                <a:effectLst>
                  <a:outerShdw blurRad="38100" dist="38100" dir="2700000" algn="tl">
                    <a:srgbClr val="000000">
                      <a:alpha val="43137"/>
                    </a:srgbClr>
                  </a:outerShdw>
                </a:effectLst>
              </a:rPr>
              <a:t>Un </a:t>
            </a:r>
            <a:r>
              <a:rPr lang="fr-FR" sz="1600" dirty="0">
                <a:solidFill>
                  <a:srgbClr val="000000"/>
                </a:solidFill>
                <a:effectLst>
                  <a:outerShdw blurRad="38100" dist="38100" dir="2700000" algn="tl">
                    <a:srgbClr val="000000">
                      <a:alpha val="43137"/>
                    </a:srgbClr>
                  </a:outerShdw>
                </a:effectLst>
              </a:rPr>
              <a:t>manager d'IHM gère l'enchaînement des pages et les appels aux callbacks. Ce manager est intégré dans les appels depuis le moteur de jeu (mise à jour, rendu)</a:t>
            </a:r>
          </a:p>
          <a:p>
            <a:pPr marL="3590925"/>
            <a:endParaRPr lang="fr-FR" sz="1600" dirty="0">
              <a:solidFill>
                <a:srgbClr val="000000"/>
              </a:solidFill>
              <a:effectLst>
                <a:outerShdw blurRad="38100" dist="38100" dir="2700000" algn="tl">
                  <a:srgbClr val="000000">
                    <a:alpha val="43137"/>
                  </a:srgbClr>
                </a:outerShdw>
              </a:effectLst>
            </a:endParaRPr>
          </a:p>
          <a:p>
            <a:r>
              <a:rPr lang="fr-FR" sz="1600" dirty="0" smtClean="0">
                <a:solidFill>
                  <a:srgbClr val="000000"/>
                </a:solidFill>
                <a:effectLst>
                  <a:outerShdw blurRad="38100" dist="38100" dir="2700000" algn="tl">
                    <a:srgbClr val="000000">
                      <a:alpha val="43137"/>
                    </a:srgbClr>
                  </a:outerShdw>
                </a:effectLst>
              </a:rPr>
              <a:t>L'utilisation </a:t>
            </a:r>
            <a:r>
              <a:rPr lang="fr-FR" sz="1600" dirty="0">
                <a:solidFill>
                  <a:srgbClr val="000000"/>
                </a:solidFill>
                <a:effectLst>
                  <a:outerShdw blurRad="38100" dist="38100" dir="2700000" algn="tl">
                    <a:srgbClr val="000000">
                      <a:alpha val="43137"/>
                    </a:srgbClr>
                  </a:outerShdw>
                </a:effectLst>
              </a:rPr>
              <a:t>conjointe du manager de pages et des </a:t>
            </a:r>
            <a:r>
              <a:rPr lang="fr-FR" sz="1600" dirty="0" err="1">
                <a:solidFill>
                  <a:srgbClr val="000000"/>
                </a:solidFill>
                <a:effectLst>
                  <a:outerShdw blurRad="38100" dist="38100" dir="2700000" algn="tl">
                    <a:srgbClr val="000000">
                      <a:alpha val="43137"/>
                    </a:srgbClr>
                  </a:outerShdw>
                </a:effectLst>
              </a:rPr>
              <a:t>timers</a:t>
            </a:r>
            <a:r>
              <a:rPr lang="fr-FR" sz="1600" dirty="0">
                <a:solidFill>
                  <a:srgbClr val="000000"/>
                </a:solidFill>
                <a:effectLst>
                  <a:outerShdw blurRad="38100" dist="38100" dir="2700000" algn="tl">
                    <a:srgbClr val="000000">
                      <a:alpha val="43137"/>
                    </a:srgbClr>
                  </a:outerShdw>
                </a:effectLst>
              </a:rPr>
              <a:t> permettra la réalisation d'affichages </a:t>
            </a:r>
            <a:r>
              <a:rPr lang="fr-FR" sz="1600" dirty="0" smtClean="0">
                <a:solidFill>
                  <a:srgbClr val="000000"/>
                </a:solidFill>
                <a:effectLst>
                  <a:outerShdw blurRad="38100" dist="38100" dir="2700000" algn="tl">
                    <a:srgbClr val="000000">
                      <a:alpha val="43137"/>
                    </a:srgbClr>
                  </a:outerShdw>
                </a:effectLst>
              </a:rPr>
              <a:t>d’IHM </a:t>
            </a:r>
            <a:r>
              <a:rPr lang="fr-FR" sz="1600" dirty="0">
                <a:solidFill>
                  <a:srgbClr val="000000"/>
                </a:solidFill>
                <a:effectLst>
                  <a:outerShdw blurRad="38100" dist="38100" dir="2700000" algn="tl">
                    <a:srgbClr val="000000">
                      <a:alpha val="43137"/>
                    </a:srgbClr>
                  </a:outerShdw>
                </a:effectLst>
              </a:rPr>
              <a:t>synchrones ou asynchrones.</a:t>
            </a:r>
          </a:p>
          <a:p>
            <a:pPr marL="3590925"/>
            <a:r>
              <a:rPr lang="fr-FR" sz="1600" dirty="0">
                <a:solidFill>
                  <a:srgbClr val="000000"/>
                </a:solidFill>
                <a:effectLst>
                  <a:outerShdw blurRad="38100" dist="38100" dir="2700000" algn="tl">
                    <a:srgbClr val="000000">
                      <a:alpha val="43137"/>
                    </a:srgbClr>
                  </a:outerShdw>
                </a:effectLst>
              </a:rPr>
              <a:t>	</a:t>
            </a:r>
          </a:p>
          <a:p>
            <a:r>
              <a:rPr lang="fr-FR" sz="1600" dirty="0" smtClean="0">
                <a:solidFill>
                  <a:srgbClr val="000000"/>
                </a:solidFill>
                <a:effectLst>
                  <a:outerShdw blurRad="38100" dist="38100" dir="2700000" algn="tl">
                    <a:srgbClr val="000000">
                      <a:alpha val="43137"/>
                    </a:srgbClr>
                  </a:outerShdw>
                </a:effectLst>
              </a:rPr>
              <a:t>Certains </a:t>
            </a:r>
            <a:r>
              <a:rPr lang="fr-FR" sz="1600" dirty="0">
                <a:solidFill>
                  <a:srgbClr val="000000"/>
                </a:solidFill>
                <a:effectLst>
                  <a:outerShdw blurRad="38100" dist="38100" dir="2700000" algn="tl">
                    <a:srgbClr val="000000">
                      <a:alpha val="43137"/>
                    </a:srgbClr>
                  </a:outerShdw>
                </a:effectLst>
              </a:rPr>
              <a:t>moteurs tiers (ex: </a:t>
            </a:r>
            <a:r>
              <a:rPr lang="fr-FR" sz="1600" dirty="0" err="1">
                <a:solidFill>
                  <a:srgbClr val="000000"/>
                </a:solidFill>
                <a:effectLst>
                  <a:outerShdw blurRad="38100" dist="38100" dir="2700000" algn="tl">
                    <a:srgbClr val="000000">
                      <a:alpha val="43137"/>
                    </a:srgbClr>
                  </a:outerShdw>
                </a:effectLst>
              </a:rPr>
              <a:t>Unreal</a:t>
            </a:r>
            <a:r>
              <a:rPr lang="fr-FR" sz="1600" dirty="0">
                <a:solidFill>
                  <a:srgbClr val="000000"/>
                </a:solidFill>
                <a:effectLst>
                  <a:outerShdw blurRad="38100" dist="38100" dir="2700000" algn="tl">
                    <a:srgbClr val="000000">
                      <a:alpha val="43137"/>
                    </a:srgbClr>
                  </a:outerShdw>
                </a:effectLst>
              </a:rPr>
              <a:t> </a:t>
            </a:r>
            <a:r>
              <a:rPr lang="fr-FR" sz="1600" dirty="0" err="1">
                <a:solidFill>
                  <a:srgbClr val="000000"/>
                </a:solidFill>
                <a:effectLst>
                  <a:outerShdw blurRad="38100" dist="38100" dir="2700000" algn="tl">
                    <a:srgbClr val="000000">
                      <a:alpha val="43137"/>
                    </a:srgbClr>
                  </a:outerShdw>
                </a:effectLst>
              </a:rPr>
              <a:t>Engine</a:t>
            </a:r>
            <a:r>
              <a:rPr lang="fr-FR" sz="1600" dirty="0">
                <a:solidFill>
                  <a:srgbClr val="000000"/>
                </a:solidFill>
                <a:effectLst>
                  <a:outerShdw blurRad="38100" dist="38100" dir="2700000" algn="tl">
                    <a:srgbClr val="000000">
                      <a:alpha val="43137"/>
                    </a:srgbClr>
                  </a:outerShdw>
                </a:effectLst>
              </a:rPr>
              <a:t>) proposent l'intégration directe de technologies type Flash pour la création/édition des IHM du jeu.</a:t>
            </a:r>
          </a:p>
        </p:txBody>
      </p:sp>
      <p:pic>
        <p:nvPicPr>
          <p:cNvPr id="8"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98053" y="836712"/>
            <a:ext cx="4371926" cy="3516900"/>
          </a:xfrm>
          <a:prstGeom prst="rect">
            <a:avLst/>
          </a:prstGeom>
        </p:spPr>
      </p:pic>
    </p:spTree>
    <p:extLst>
      <p:ext uri="{BB962C8B-B14F-4D97-AF65-F5344CB8AC3E}">
        <p14:creationId xmlns:p14="http://schemas.microsoft.com/office/powerpoint/2010/main" val="58552437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Gameplay</a:t>
            </a:r>
            <a:r>
              <a:rPr lang="fr-FR" dirty="0" smtClean="0"/>
              <a:t> : programmation ou script</a:t>
            </a:r>
            <a:endParaRPr lang="fr-FR" dirty="0"/>
          </a:p>
        </p:txBody>
      </p:sp>
      <p:sp>
        <p:nvSpPr>
          <p:cNvPr id="4" name="Espace réservé du pied de page 3"/>
          <p:cNvSpPr>
            <a:spLocks noGrp="1"/>
          </p:cNvSpPr>
          <p:nvPr>
            <p:ph type="ftr" sz="quarter" idx="3"/>
          </p:nvPr>
        </p:nvSpPr>
        <p:spPr/>
        <p:txBody>
          <a:bodyPr/>
          <a:lstStyle/>
          <a:p>
            <a:r>
              <a:rPr lang="fr-FR" smtClean="0"/>
              <a:t>Rémi Ronfard –remi.ronfard@inria.fr – GMIN317 – </a:t>
            </a:r>
            <a:r>
              <a:rPr lang="fr-FR" b="1" smtClean="0"/>
              <a:t>INTRODUCTION</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48</a:t>
            </a:fld>
            <a:endParaRPr lang="fr-FR" dirty="0"/>
          </a:p>
        </p:txBody>
      </p:sp>
      <p:sp>
        <p:nvSpPr>
          <p:cNvPr id="6" name="Espace réservé de la date 5"/>
          <p:cNvSpPr>
            <a:spLocks noGrp="1"/>
          </p:cNvSpPr>
          <p:nvPr>
            <p:ph type="dt" sz="half" idx="2"/>
          </p:nvPr>
        </p:nvSpPr>
        <p:spPr/>
        <p:txBody>
          <a:bodyPr/>
          <a:lstStyle/>
          <a:p>
            <a:fld id="{C42B5CCB-00AF-494F-BB8F-8549A9D97B0C}" type="datetime1">
              <a:rPr lang="fr-FR" smtClean="0"/>
              <a:t>06/09/15</a:t>
            </a:fld>
            <a:endParaRPr lang="fr-FR" dirty="0"/>
          </a:p>
        </p:txBody>
      </p:sp>
      <p:graphicFrame>
        <p:nvGraphicFramePr>
          <p:cNvPr id="7" name="Table 7"/>
          <p:cNvGraphicFramePr>
            <a:graphicFrameLocks noGrp="1"/>
          </p:cNvGraphicFramePr>
          <p:nvPr>
            <p:extLst>
              <p:ext uri="{D42A27DB-BD31-4B8C-83A1-F6EECF244321}">
                <p14:modId xmlns:p14="http://schemas.microsoft.com/office/powerpoint/2010/main" val="1643428123"/>
              </p:ext>
            </p:extLst>
          </p:nvPr>
        </p:nvGraphicFramePr>
        <p:xfrm>
          <a:off x="775462" y="1070649"/>
          <a:ext cx="7581837" cy="5029200"/>
        </p:xfrm>
        <a:graphic>
          <a:graphicData uri="http://schemas.openxmlformats.org/drawingml/2006/table">
            <a:tbl>
              <a:tblPr firstRow="1" bandRow="1">
                <a:tableStyleId>{68D230F3-CF80-4859-8CE7-A43EE81993B5}</a:tableStyleId>
              </a:tblPr>
              <a:tblGrid>
                <a:gridCol w="1516367"/>
                <a:gridCol w="2906371"/>
                <a:gridCol w="3159099"/>
              </a:tblGrid>
              <a:tr h="471870">
                <a:tc>
                  <a:txBody>
                    <a:bodyPr/>
                    <a:lstStyle/>
                    <a:p>
                      <a:endParaRPr lang="fr-FR" sz="2000" dirty="0">
                        <a:solidFill>
                          <a:srgbClr val="000000"/>
                        </a:solidFill>
                      </a:endParaRPr>
                    </a:p>
                  </a:txBody>
                  <a:tcPr/>
                </a:tc>
                <a:tc>
                  <a:txBody>
                    <a:bodyPr/>
                    <a:lstStyle/>
                    <a:p>
                      <a:pPr algn="ctr"/>
                      <a:r>
                        <a:rPr lang="fr-FR" sz="1600" dirty="0" smtClean="0">
                          <a:solidFill>
                            <a:srgbClr val="000000"/>
                          </a:solidFill>
                          <a:effectLst>
                            <a:outerShdw blurRad="38100" dist="38100" dir="2700000" algn="tl">
                              <a:srgbClr val="000000">
                                <a:alpha val="43137"/>
                              </a:srgbClr>
                            </a:outerShdw>
                          </a:effectLst>
                        </a:rPr>
                        <a:t>Avantages</a:t>
                      </a:r>
                      <a:endParaRPr lang="fr-FR" sz="1600" dirty="0">
                        <a:solidFill>
                          <a:srgbClr val="000000"/>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r-FR" sz="1600" dirty="0" smtClean="0">
                          <a:solidFill>
                            <a:srgbClr val="000000"/>
                          </a:solidFill>
                          <a:effectLst>
                            <a:outerShdw blurRad="38100" dist="38100" dir="2700000" algn="tl">
                              <a:srgbClr val="000000">
                                <a:alpha val="43137"/>
                              </a:srgbClr>
                            </a:outerShdw>
                          </a:effectLst>
                        </a:rPr>
                        <a:t>Inconvénients</a:t>
                      </a:r>
                      <a:endParaRPr lang="fr-FR" sz="1600" dirty="0" smtClean="0">
                        <a:solidFill>
                          <a:srgbClr val="000000"/>
                        </a:solidFill>
                      </a:endParaRPr>
                    </a:p>
                    <a:p>
                      <a:endParaRPr lang="fr-FR" sz="1600" dirty="0">
                        <a:solidFill>
                          <a:srgbClr val="000000"/>
                        </a:solidFill>
                      </a:endParaRPr>
                    </a:p>
                  </a:txBody>
                  <a:tcPr/>
                </a:tc>
              </a:tr>
              <a:tr h="1857728">
                <a:tc>
                  <a:txBody>
                    <a:bodyPr/>
                    <a:lstStyle/>
                    <a:p>
                      <a:pPr algn="l"/>
                      <a:r>
                        <a:rPr lang="fr-FR" sz="1600" dirty="0" smtClean="0">
                          <a:solidFill>
                            <a:srgbClr val="000000"/>
                          </a:solidFill>
                          <a:effectLst>
                            <a:outerShdw blurRad="38100" dist="38100" dir="2700000" algn="tl">
                              <a:srgbClr val="000000">
                                <a:alpha val="43137"/>
                              </a:srgbClr>
                            </a:outerShdw>
                          </a:effectLst>
                        </a:rPr>
                        <a:t>Programmation</a:t>
                      </a:r>
                      <a:endParaRPr lang="fr-FR" sz="1600" dirty="0">
                        <a:solidFill>
                          <a:srgbClr val="000000"/>
                        </a:solidFill>
                      </a:endParaRPr>
                    </a:p>
                  </a:txBody>
                  <a:tcPr/>
                </a:tc>
                <a:tc>
                  <a:txBody>
                    <a:bodyPr/>
                    <a:lstStyle/>
                    <a:p>
                      <a:pPr marL="285750" indent="-285750">
                        <a:buFont typeface="Arial" pitchFamily="34" charset="0"/>
                        <a:buChar char="•"/>
                      </a:pPr>
                      <a:r>
                        <a:rPr lang="fr-FR" sz="1400" dirty="0" smtClean="0">
                          <a:solidFill>
                            <a:srgbClr val="000000"/>
                          </a:solidFill>
                          <a:effectLst>
                            <a:outerShdw blurRad="38100" dist="38100" dir="2700000" algn="tl">
                              <a:srgbClr val="000000">
                                <a:alpha val="43137"/>
                              </a:srgbClr>
                            </a:outerShdw>
                          </a:effectLst>
                        </a:rPr>
                        <a:t>Le langage natif est utilisé, il n'y a donc pas d'</a:t>
                      </a:r>
                      <a:r>
                        <a:rPr lang="fr-FR" sz="1400" dirty="0" err="1" smtClean="0">
                          <a:solidFill>
                            <a:srgbClr val="000000"/>
                          </a:solidFill>
                          <a:effectLst>
                            <a:outerShdw blurRad="38100" dist="38100" dir="2700000" algn="tl">
                              <a:srgbClr val="000000">
                                <a:alpha val="43137"/>
                              </a:srgbClr>
                            </a:outerShdw>
                          </a:effectLst>
                        </a:rPr>
                        <a:t>overhead</a:t>
                      </a:r>
                      <a:r>
                        <a:rPr lang="fr-FR" sz="1400" dirty="0" smtClean="0">
                          <a:solidFill>
                            <a:srgbClr val="000000"/>
                          </a:solidFill>
                          <a:effectLst>
                            <a:outerShdw blurRad="38100" dist="38100" dir="2700000" algn="tl">
                              <a:srgbClr val="000000">
                                <a:alpha val="43137"/>
                              </a:srgbClr>
                            </a:outerShdw>
                          </a:effectLst>
                        </a:rPr>
                        <a:t> dû à la machine virtuelle</a:t>
                      </a:r>
                    </a:p>
                    <a:p>
                      <a:pPr marL="285750" indent="-285750">
                        <a:buFont typeface="Arial" pitchFamily="34" charset="0"/>
                        <a:buChar char="•"/>
                      </a:pPr>
                      <a:r>
                        <a:rPr lang="fr-FR" sz="1400" dirty="0" smtClean="0">
                          <a:solidFill>
                            <a:srgbClr val="000000"/>
                          </a:solidFill>
                          <a:effectLst>
                            <a:outerShdw blurRad="38100" dist="38100" dir="2700000" algn="tl">
                              <a:srgbClr val="000000">
                                <a:alpha val="43137"/>
                              </a:srgbClr>
                            </a:outerShdw>
                          </a:effectLst>
                        </a:rPr>
                        <a:t>Pas de perte de temps pour l'écriture d'un langage de script et de la machine virtuelle associée</a:t>
                      </a:r>
                    </a:p>
                    <a:p>
                      <a:pPr marL="285750" indent="-285750">
                        <a:buFont typeface="Arial" pitchFamily="34" charset="0"/>
                        <a:buChar char="•"/>
                      </a:pPr>
                      <a:r>
                        <a:rPr lang="fr-FR" sz="1400" dirty="0" smtClean="0">
                          <a:solidFill>
                            <a:srgbClr val="000000"/>
                          </a:solidFill>
                          <a:effectLst>
                            <a:outerShdw blurRad="38100" dist="38100" dir="2700000" algn="tl">
                              <a:srgbClr val="000000">
                                <a:alpha val="43137"/>
                              </a:srgbClr>
                            </a:outerShdw>
                          </a:effectLst>
                        </a:rPr>
                        <a:t>Accès direct à l'intégralité des objets du moteur</a:t>
                      </a:r>
                    </a:p>
                    <a:p>
                      <a:endParaRPr lang="fr-FR" sz="1400" dirty="0">
                        <a:solidFill>
                          <a:srgbClr val="000000"/>
                        </a:solidFill>
                      </a:endParaRPr>
                    </a:p>
                  </a:txBody>
                  <a:tcPr/>
                </a:tc>
                <a:tc>
                  <a:txBody>
                    <a:bodyPr/>
                    <a:lstStyle/>
                    <a:p>
                      <a:pPr marL="285750" indent="-285750">
                        <a:buFont typeface="Arial" pitchFamily="34" charset="0"/>
                        <a:buChar char="•"/>
                      </a:pPr>
                      <a:r>
                        <a:rPr lang="fr-FR" sz="1400" dirty="0" smtClean="0">
                          <a:solidFill>
                            <a:srgbClr val="000000"/>
                          </a:solidFill>
                          <a:effectLst>
                            <a:outerShdw blurRad="38100" dist="38100" dir="2700000" algn="tl">
                              <a:srgbClr val="000000">
                                <a:alpha val="43137"/>
                              </a:srgbClr>
                            </a:outerShdw>
                          </a:effectLst>
                        </a:rPr>
                        <a:t>Les </a:t>
                      </a:r>
                      <a:r>
                        <a:rPr lang="fr-FR" sz="1400" dirty="0" err="1" smtClean="0">
                          <a:solidFill>
                            <a:srgbClr val="000000"/>
                          </a:solidFill>
                          <a:effectLst>
                            <a:outerShdw blurRad="38100" dist="38100" dir="2700000" algn="tl">
                              <a:srgbClr val="000000">
                                <a:alpha val="43137"/>
                              </a:srgbClr>
                            </a:outerShdw>
                          </a:effectLst>
                        </a:rPr>
                        <a:t>gameplay</a:t>
                      </a:r>
                      <a:r>
                        <a:rPr lang="fr-FR" sz="1400" dirty="0" smtClean="0">
                          <a:solidFill>
                            <a:srgbClr val="000000"/>
                          </a:solidFill>
                          <a:effectLst>
                            <a:outerShdw blurRad="38100" dist="38100" dir="2700000" algn="tl">
                              <a:srgbClr val="000000">
                                <a:alpha val="43137"/>
                              </a:srgbClr>
                            </a:outerShdw>
                          </a:effectLst>
                        </a:rPr>
                        <a:t> designers doivent savoir </a:t>
                      </a:r>
                      <a:r>
                        <a:rPr lang="fr-FR" sz="1400" dirty="0" err="1" smtClean="0">
                          <a:solidFill>
                            <a:srgbClr val="000000"/>
                          </a:solidFill>
                          <a:effectLst>
                            <a:outerShdw blurRad="38100" dist="38100" dir="2700000" algn="tl">
                              <a:srgbClr val="000000">
                                <a:alpha val="43137"/>
                              </a:srgbClr>
                            </a:outerShdw>
                          </a:effectLst>
                        </a:rPr>
                        <a:t>progammer</a:t>
                      </a:r>
                      <a:r>
                        <a:rPr lang="fr-FR" sz="1400" dirty="0" smtClean="0">
                          <a:solidFill>
                            <a:srgbClr val="000000"/>
                          </a:solidFill>
                          <a:effectLst>
                            <a:outerShdw blurRad="38100" dist="38100" dir="2700000" algn="tl">
                              <a:srgbClr val="000000">
                                <a:alpha val="43137"/>
                              </a:srgbClr>
                            </a:outerShdw>
                          </a:effectLst>
                        </a:rPr>
                        <a:t> dans le langage (ou travailler en binôme avec un programmeur)</a:t>
                      </a:r>
                    </a:p>
                    <a:p>
                      <a:pPr marL="285750" indent="-285750">
                        <a:buFont typeface="Arial" pitchFamily="34" charset="0"/>
                        <a:buChar char="•"/>
                      </a:pPr>
                      <a:r>
                        <a:rPr lang="fr-FR" sz="1400" dirty="0" smtClean="0">
                          <a:solidFill>
                            <a:srgbClr val="000000"/>
                          </a:solidFill>
                          <a:effectLst>
                            <a:outerShdw blurRad="38100" dist="38100" dir="2700000" algn="tl">
                              <a:srgbClr val="000000">
                                <a:alpha val="43137"/>
                              </a:srgbClr>
                            </a:outerShdw>
                          </a:effectLst>
                        </a:rPr>
                        <a:t>Le jeu nécessite d'être recompilé à chaque modification majeure (possibilité de limiter les changements par le biais de fichiers de configuration externes)</a:t>
                      </a:r>
                    </a:p>
                    <a:p>
                      <a:pPr marL="285750" indent="-285750">
                        <a:buFont typeface="Arial" pitchFamily="34" charset="0"/>
                        <a:buChar char="•"/>
                      </a:pPr>
                      <a:r>
                        <a:rPr lang="fr-FR" sz="1400" dirty="0" smtClean="0">
                          <a:solidFill>
                            <a:srgbClr val="000000"/>
                          </a:solidFill>
                          <a:effectLst>
                            <a:outerShdw blurRad="38100" dist="38100" dir="2700000" algn="tl">
                              <a:srgbClr val="000000">
                                <a:alpha val="43137"/>
                              </a:srgbClr>
                            </a:outerShdw>
                          </a:effectLst>
                        </a:rPr>
                        <a:t>Effets de bord possibles</a:t>
                      </a:r>
                    </a:p>
                    <a:p>
                      <a:endParaRPr lang="fr-FR" sz="1400" dirty="0">
                        <a:solidFill>
                          <a:srgbClr val="000000"/>
                        </a:solidFill>
                      </a:endParaRPr>
                    </a:p>
                  </a:txBody>
                  <a:tcPr/>
                </a:tc>
              </a:tr>
              <a:tr h="163912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600" dirty="0" smtClean="0">
                          <a:solidFill>
                            <a:srgbClr val="000000"/>
                          </a:solidFill>
                          <a:effectLst>
                            <a:outerShdw blurRad="38100" dist="38100" dir="2700000" algn="tl">
                              <a:srgbClr val="000000">
                                <a:alpha val="43137"/>
                              </a:srgbClr>
                            </a:outerShdw>
                          </a:effectLst>
                        </a:rPr>
                        <a:t>Scripting</a:t>
                      </a:r>
                      <a:endParaRPr lang="fr-FR" sz="1600" dirty="0" smtClean="0">
                        <a:solidFill>
                          <a:srgbClr val="000000"/>
                        </a:solidFill>
                      </a:endParaRPr>
                    </a:p>
                    <a:p>
                      <a:endParaRPr lang="fr-FR" sz="1600" dirty="0">
                        <a:solidFill>
                          <a:srgbClr val="000000"/>
                        </a:solidFill>
                      </a:endParaRPr>
                    </a:p>
                  </a:txBody>
                  <a:tcPr/>
                </a:tc>
                <a:tc>
                  <a:txBody>
                    <a:bodyPr/>
                    <a:lstStyle/>
                    <a:p>
                      <a:pPr marL="285750" indent="-285750">
                        <a:buFont typeface="Arial" pitchFamily="34" charset="0"/>
                        <a:buChar char="•"/>
                      </a:pPr>
                      <a:r>
                        <a:rPr lang="fr-FR" sz="1400" dirty="0" smtClean="0">
                          <a:solidFill>
                            <a:srgbClr val="000000"/>
                          </a:solidFill>
                          <a:effectLst>
                            <a:outerShdw blurRad="38100" dist="38100" dir="2700000" algn="tl">
                              <a:srgbClr val="000000">
                                <a:alpha val="43137"/>
                              </a:srgbClr>
                            </a:outerShdw>
                          </a:effectLst>
                        </a:rPr>
                        <a:t>Le langage est en général bien simplifié par rapport à un langage de programmation traditionnel</a:t>
                      </a:r>
                    </a:p>
                    <a:p>
                      <a:pPr marL="285750" indent="-285750">
                        <a:buFont typeface="Arial" pitchFamily="34" charset="0"/>
                        <a:buChar char="•"/>
                      </a:pPr>
                      <a:r>
                        <a:rPr lang="fr-FR" sz="1400" dirty="0" smtClean="0">
                          <a:solidFill>
                            <a:srgbClr val="000000"/>
                          </a:solidFill>
                          <a:effectLst>
                            <a:outerShdw blurRad="38100" dist="38100" dir="2700000" algn="tl">
                              <a:srgbClr val="000000">
                                <a:alpha val="43137"/>
                              </a:srgbClr>
                            </a:outerShdw>
                          </a:effectLst>
                        </a:rPr>
                        <a:t>L'exécution du script est très cloisonnée</a:t>
                      </a:r>
                    </a:p>
                    <a:p>
                      <a:pPr marL="285750" indent="-285750">
                        <a:buFont typeface="Arial" pitchFamily="34" charset="0"/>
                        <a:buChar char="•"/>
                      </a:pPr>
                      <a:r>
                        <a:rPr lang="fr-FR" sz="1400" dirty="0" smtClean="0">
                          <a:solidFill>
                            <a:srgbClr val="000000"/>
                          </a:solidFill>
                          <a:effectLst>
                            <a:outerShdw blurRad="38100" dist="38100" dir="2700000" algn="tl">
                              <a:srgbClr val="000000">
                                <a:alpha val="43137"/>
                              </a:srgbClr>
                            </a:outerShdw>
                          </a:effectLst>
                        </a:rPr>
                        <a:t>Le </a:t>
                      </a:r>
                      <a:r>
                        <a:rPr lang="fr-FR" sz="1400" dirty="0" err="1" smtClean="0">
                          <a:solidFill>
                            <a:srgbClr val="000000"/>
                          </a:solidFill>
                          <a:effectLst>
                            <a:outerShdw blurRad="38100" dist="38100" dir="2700000" algn="tl">
                              <a:srgbClr val="000000">
                                <a:alpha val="43137"/>
                              </a:srgbClr>
                            </a:outerShdw>
                          </a:effectLst>
                        </a:rPr>
                        <a:t>gameplay</a:t>
                      </a:r>
                      <a:r>
                        <a:rPr lang="fr-FR" sz="1400" dirty="0" smtClean="0">
                          <a:solidFill>
                            <a:srgbClr val="000000"/>
                          </a:solidFill>
                          <a:effectLst>
                            <a:outerShdw blurRad="38100" dist="38100" dir="2700000" algn="tl">
                              <a:srgbClr val="000000">
                                <a:alpha val="43137"/>
                              </a:srgbClr>
                            </a:outerShdw>
                          </a:effectLst>
                        </a:rPr>
                        <a:t> peut être modifié à la volée, sans recompiler voire recharger le jeu</a:t>
                      </a:r>
                    </a:p>
                    <a:p>
                      <a:endParaRPr lang="fr-FR" sz="1400" dirty="0">
                        <a:solidFill>
                          <a:srgbClr val="000000"/>
                        </a:solidFill>
                      </a:endParaRPr>
                    </a:p>
                  </a:txBody>
                  <a:tcPr/>
                </a:tc>
                <a:tc>
                  <a:txBody>
                    <a:bodyPr/>
                    <a:lstStyle/>
                    <a:p>
                      <a:pPr marL="285750" indent="-285750">
                        <a:buFont typeface="Arial" pitchFamily="34" charset="0"/>
                        <a:buChar char="•"/>
                      </a:pPr>
                      <a:r>
                        <a:rPr lang="fr-FR" sz="1400" dirty="0" smtClean="0">
                          <a:solidFill>
                            <a:srgbClr val="000000"/>
                          </a:solidFill>
                          <a:effectLst>
                            <a:outerShdw blurRad="38100" dist="38100" dir="2700000" algn="tl">
                              <a:srgbClr val="000000">
                                <a:alpha val="43137"/>
                              </a:srgbClr>
                            </a:outerShdw>
                          </a:effectLst>
                        </a:rPr>
                        <a:t>Développement long de la machine virtuelle</a:t>
                      </a:r>
                    </a:p>
                    <a:p>
                      <a:pPr marL="285750" indent="-285750">
                        <a:buFont typeface="Arial" pitchFamily="34" charset="0"/>
                        <a:buChar char="•"/>
                      </a:pPr>
                      <a:r>
                        <a:rPr lang="fr-FR" sz="1400" dirty="0" err="1" smtClean="0">
                          <a:solidFill>
                            <a:srgbClr val="000000"/>
                          </a:solidFill>
                          <a:effectLst>
                            <a:outerShdw blurRad="38100" dist="38100" dir="2700000" algn="tl">
                              <a:srgbClr val="000000">
                                <a:alpha val="43137"/>
                              </a:srgbClr>
                            </a:outerShdw>
                          </a:effectLst>
                        </a:rPr>
                        <a:t>Overhead</a:t>
                      </a:r>
                      <a:r>
                        <a:rPr lang="fr-FR" sz="1400" dirty="0" smtClean="0">
                          <a:solidFill>
                            <a:srgbClr val="000000"/>
                          </a:solidFill>
                          <a:effectLst>
                            <a:outerShdw blurRad="38100" dist="38100" dir="2700000" algn="tl">
                              <a:srgbClr val="000000">
                                <a:alpha val="43137"/>
                              </a:srgbClr>
                            </a:outerShdw>
                          </a:effectLst>
                        </a:rPr>
                        <a:t> à l'exécution</a:t>
                      </a:r>
                    </a:p>
                    <a:p>
                      <a:endParaRPr lang="fr-FR" sz="1400" dirty="0">
                        <a:solidFill>
                          <a:srgbClr val="000000"/>
                        </a:solidFill>
                      </a:endParaRPr>
                    </a:p>
                  </a:txBody>
                  <a:tcPr/>
                </a:tc>
              </a:tr>
            </a:tbl>
          </a:graphicData>
        </a:graphic>
      </p:graphicFrame>
    </p:spTree>
    <p:extLst>
      <p:ext uri="{BB962C8B-B14F-4D97-AF65-F5344CB8AC3E}">
        <p14:creationId xmlns:p14="http://schemas.microsoft.com/office/powerpoint/2010/main" val="167603110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Gameplay</a:t>
            </a:r>
            <a:endParaRPr lang="fr-FR" dirty="0"/>
          </a:p>
        </p:txBody>
      </p:sp>
      <p:sp>
        <p:nvSpPr>
          <p:cNvPr id="3" name="Espace réservé du contenu 2"/>
          <p:cNvSpPr>
            <a:spLocks noGrp="1"/>
          </p:cNvSpPr>
          <p:nvPr>
            <p:ph idx="1"/>
          </p:nvPr>
        </p:nvSpPr>
        <p:spPr/>
        <p:txBody>
          <a:bodyPr>
            <a:normAutofit fontScale="85000" lnSpcReduction="20000"/>
          </a:bodyPr>
          <a:lstStyle/>
          <a:p>
            <a:r>
              <a:rPr lang="fr-FR" dirty="0">
                <a:solidFill>
                  <a:srgbClr val="000000"/>
                </a:solidFill>
                <a:effectLst>
                  <a:outerShdw blurRad="38100" dist="38100" dir="2700000" algn="tl">
                    <a:srgbClr val="000000">
                      <a:alpha val="43137"/>
                    </a:srgbClr>
                  </a:outerShdw>
                </a:effectLst>
              </a:rPr>
              <a:t>La tendance penche tout de même en faveur de l'utilisation de scripts. La programmation directe est probablement à privilégier dans le cas de micro-projets, où les moyens et le temps imparti sont réduits (à moins de bénéficier d'une technologie déjà existante).</a:t>
            </a:r>
          </a:p>
          <a:p>
            <a:endParaRPr lang="fr-FR" dirty="0">
              <a:solidFill>
                <a:srgbClr val="000000"/>
              </a:solidFill>
              <a:effectLst>
                <a:outerShdw blurRad="38100" dist="38100" dir="2700000" algn="tl">
                  <a:srgbClr val="000000">
                    <a:alpha val="43137"/>
                  </a:srgbClr>
                </a:outerShdw>
              </a:effectLst>
            </a:endParaRPr>
          </a:p>
          <a:p>
            <a:r>
              <a:rPr lang="fr-FR" dirty="0">
                <a:solidFill>
                  <a:srgbClr val="000000"/>
                </a:solidFill>
                <a:effectLst>
                  <a:outerShdw blurRad="38100" dist="38100" dir="2700000" algn="tl">
                    <a:srgbClr val="000000">
                      <a:alpha val="43137"/>
                    </a:srgbClr>
                  </a:outerShdw>
                </a:effectLst>
              </a:rPr>
              <a:t>Prévoir également, à chaque fois que c'est possible, de fournir une </a:t>
            </a:r>
            <a:r>
              <a:rPr lang="fr-FR" dirty="0" err="1">
                <a:solidFill>
                  <a:srgbClr val="000000"/>
                </a:solidFill>
                <a:effectLst>
                  <a:outerShdw blurRad="38100" dist="38100" dir="2700000" algn="tl">
                    <a:srgbClr val="000000">
                      <a:alpha val="43137"/>
                    </a:srgbClr>
                  </a:outerShdw>
                </a:effectLst>
              </a:rPr>
              <a:t>paramètrisation</a:t>
            </a:r>
            <a:r>
              <a:rPr lang="fr-FR" dirty="0">
                <a:solidFill>
                  <a:srgbClr val="000000"/>
                </a:solidFill>
                <a:effectLst>
                  <a:outerShdw blurRad="38100" dist="38100" dir="2700000" algn="tl">
                    <a:srgbClr val="000000">
                      <a:alpha val="43137"/>
                    </a:srgbClr>
                  </a:outerShdw>
                </a:effectLst>
              </a:rPr>
              <a:t> externe des constantes de </a:t>
            </a:r>
            <a:r>
              <a:rPr lang="fr-FR" dirty="0" err="1">
                <a:solidFill>
                  <a:srgbClr val="000000"/>
                </a:solidFill>
                <a:effectLst>
                  <a:outerShdw blurRad="38100" dist="38100" dir="2700000" algn="tl">
                    <a:srgbClr val="000000">
                      <a:alpha val="43137"/>
                    </a:srgbClr>
                  </a:outerShdw>
                </a:effectLst>
              </a:rPr>
              <a:t>gameplay</a:t>
            </a:r>
            <a:r>
              <a:rPr lang="fr-FR" dirty="0">
                <a:solidFill>
                  <a:srgbClr val="000000"/>
                </a:solidFill>
                <a:effectLst>
                  <a:outerShdw blurRad="38100" dist="38100" dir="2700000" algn="tl">
                    <a:srgbClr val="000000">
                      <a:alpha val="43137"/>
                    </a:srgbClr>
                  </a:outerShdw>
                </a:effectLst>
              </a:rPr>
              <a:t> (ex: paramètres physiques, timings, etc...) par le biais de fichiers de </a:t>
            </a:r>
            <a:r>
              <a:rPr lang="fr-FR" dirty="0" smtClean="0">
                <a:solidFill>
                  <a:srgbClr val="000000"/>
                </a:solidFill>
                <a:effectLst>
                  <a:outerShdw blurRad="38100" dist="38100" dir="2700000" algn="tl">
                    <a:srgbClr val="000000">
                      <a:alpha val="43137"/>
                    </a:srgbClr>
                  </a:outerShdw>
                </a:effectLst>
              </a:rPr>
              <a:t>configuration </a:t>
            </a:r>
            <a:r>
              <a:rPr lang="fr-FR" dirty="0">
                <a:solidFill>
                  <a:srgbClr val="000000"/>
                </a:solidFill>
                <a:effectLst>
                  <a:outerShdw blurRad="38100" dist="38100" dir="2700000" algn="tl">
                    <a:srgbClr val="000000">
                      <a:alpha val="43137"/>
                    </a:srgbClr>
                  </a:outerShdw>
                </a:effectLst>
              </a:rPr>
              <a:t>texte. Dans ce cas, les </a:t>
            </a:r>
            <a:r>
              <a:rPr lang="fr-FR" dirty="0" err="1">
                <a:solidFill>
                  <a:srgbClr val="000000"/>
                </a:solidFill>
                <a:effectLst>
                  <a:outerShdw blurRad="38100" dist="38100" dir="2700000" algn="tl">
                    <a:srgbClr val="000000">
                      <a:alpha val="43137"/>
                    </a:srgbClr>
                  </a:outerShdw>
                </a:effectLst>
              </a:rPr>
              <a:t>gameplay</a:t>
            </a:r>
            <a:r>
              <a:rPr lang="fr-FR" dirty="0">
                <a:solidFill>
                  <a:srgbClr val="000000"/>
                </a:solidFill>
                <a:effectLst>
                  <a:outerShdw blurRad="38100" dist="38100" dir="2700000" algn="tl">
                    <a:srgbClr val="000000">
                      <a:alpha val="43137"/>
                    </a:srgbClr>
                  </a:outerShdw>
                </a:effectLst>
              </a:rPr>
              <a:t> designers peuvent ajuster le </a:t>
            </a:r>
            <a:r>
              <a:rPr lang="fr-FR" dirty="0" err="1">
                <a:solidFill>
                  <a:srgbClr val="000000"/>
                </a:solidFill>
                <a:effectLst>
                  <a:outerShdw blurRad="38100" dist="38100" dir="2700000" algn="tl">
                    <a:srgbClr val="000000">
                      <a:alpha val="43137"/>
                    </a:srgbClr>
                  </a:outerShdw>
                </a:effectLst>
              </a:rPr>
              <a:t>gameplay</a:t>
            </a:r>
            <a:r>
              <a:rPr lang="fr-FR" dirty="0">
                <a:solidFill>
                  <a:srgbClr val="000000"/>
                </a:solidFill>
                <a:effectLst>
                  <a:outerShdw blurRad="38100" dist="38100" dir="2700000" algn="tl">
                    <a:srgbClr val="000000">
                      <a:alpha val="43137"/>
                    </a:srgbClr>
                  </a:outerShdw>
                </a:effectLst>
              </a:rPr>
              <a:t> sans intervention d'un développeur.</a:t>
            </a:r>
          </a:p>
          <a:p>
            <a:endParaRPr lang="fr-FR" dirty="0">
              <a:solidFill>
                <a:srgbClr val="000000"/>
              </a:solidFill>
            </a:endParaRPr>
          </a:p>
        </p:txBody>
      </p:sp>
      <p:sp>
        <p:nvSpPr>
          <p:cNvPr id="4" name="Espace réservé du pied de page 3"/>
          <p:cNvSpPr>
            <a:spLocks noGrp="1"/>
          </p:cNvSpPr>
          <p:nvPr>
            <p:ph type="ftr" sz="quarter" idx="3"/>
          </p:nvPr>
        </p:nvSpPr>
        <p:spPr/>
        <p:txBody>
          <a:bodyPr/>
          <a:lstStyle/>
          <a:p>
            <a:r>
              <a:rPr lang="fr-FR" smtClean="0"/>
              <a:t>Rémi Ronfard –remi.ronfard@inria.fr – GMIN317 – </a:t>
            </a:r>
            <a:r>
              <a:rPr lang="fr-FR" b="1" smtClean="0"/>
              <a:t>INTRODUCTION</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49</a:t>
            </a:fld>
            <a:endParaRPr lang="fr-FR" dirty="0"/>
          </a:p>
        </p:txBody>
      </p:sp>
      <p:sp>
        <p:nvSpPr>
          <p:cNvPr id="6" name="Espace réservé de la date 5"/>
          <p:cNvSpPr>
            <a:spLocks noGrp="1"/>
          </p:cNvSpPr>
          <p:nvPr>
            <p:ph type="dt" sz="half" idx="2"/>
          </p:nvPr>
        </p:nvSpPr>
        <p:spPr/>
        <p:txBody>
          <a:bodyPr/>
          <a:lstStyle/>
          <a:p>
            <a:fld id="{C42B5CCB-00AF-494F-BB8F-8549A9D97B0C}" type="datetime1">
              <a:rPr lang="fr-FR" smtClean="0"/>
              <a:t>06/09/15</a:t>
            </a:fld>
            <a:endParaRPr lang="fr-FR" dirty="0"/>
          </a:p>
        </p:txBody>
      </p:sp>
    </p:spTree>
    <p:extLst>
      <p:ext uri="{BB962C8B-B14F-4D97-AF65-F5344CB8AC3E}">
        <p14:creationId xmlns:p14="http://schemas.microsoft.com/office/powerpoint/2010/main" val="14283828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Minecraft</a:t>
            </a:r>
            <a:endParaRPr lang="fr-FR" dirty="0"/>
          </a:p>
        </p:txBody>
      </p:sp>
      <p:sp>
        <p:nvSpPr>
          <p:cNvPr id="3" name="Espace réservé du contenu 2"/>
          <p:cNvSpPr>
            <a:spLocks noGrp="1"/>
          </p:cNvSpPr>
          <p:nvPr>
            <p:ph idx="1"/>
          </p:nvPr>
        </p:nvSpPr>
        <p:spPr>
          <a:xfrm>
            <a:off x="457200" y="1096413"/>
            <a:ext cx="8229600" cy="1679378"/>
          </a:xfrm>
        </p:spPr>
        <p:txBody>
          <a:bodyPr/>
          <a:lstStyle/>
          <a:p>
            <a:pPr lvl="0">
              <a:defRPr sz="1800">
                <a:solidFill>
                  <a:srgbClr val="000000"/>
                </a:solidFill>
              </a:defRPr>
            </a:pPr>
            <a:r>
              <a:rPr lang="en-US" dirty="0">
                <a:solidFill>
                  <a:srgbClr val="000000"/>
                </a:solidFill>
              </a:rPr>
              <a:t>Procedurally-generated block world (voxel-based)</a:t>
            </a:r>
          </a:p>
          <a:p>
            <a:pPr lvl="0">
              <a:defRPr sz="1800">
                <a:solidFill>
                  <a:srgbClr val="000000"/>
                </a:solidFill>
              </a:defRPr>
            </a:pPr>
            <a:r>
              <a:rPr lang="en-US" dirty="0">
                <a:solidFill>
                  <a:srgbClr val="000000"/>
                </a:solidFill>
              </a:rPr>
              <a:t>Simple, pixelated graphics</a:t>
            </a:r>
          </a:p>
          <a:p>
            <a:pPr lvl="0">
              <a:defRPr sz="1800">
                <a:solidFill>
                  <a:srgbClr val="000000"/>
                </a:solidFill>
              </a:defRPr>
            </a:pPr>
            <a:r>
              <a:rPr lang="en-US" dirty="0">
                <a:solidFill>
                  <a:srgbClr val="000000"/>
                </a:solidFill>
              </a:rPr>
              <a:t>Undirected multiplayer gameplay</a:t>
            </a:r>
          </a:p>
          <a:p>
            <a:pPr lvl="0">
              <a:defRPr sz="1800">
                <a:solidFill>
                  <a:srgbClr val="000000"/>
                </a:solidFill>
              </a:defRPr>
            </a:pPr>
            <a:r>
              <a:rPr lang="en-US" dirty="0">
                <a:solidFill>
                  <a:srgbClr val="000000"/>
                </a:solidFill>
              </a:rPr>
              <a:t>Players manipulate the shape of the world</a:t>
            </a:r>
          </a:p>
          <a:p>
            <a:endParaRPr lang="fr-FR" dirty="0">
              <a:solidFill>
                <a:srgbClr val="000000"/>
              </a:solidFill>
            </a:endParaRPr>
          </a:p>
        </p:txBody>
      </p:sp>
      <p:sp>
        <p:nvSpPr>
          <p:cNvPr id="4" name="Espace réservé du pied de page 3"/>
          <p:cNvSpPr>
            <a:spLocks noGrp="1"/>
          </p:cNvSpPr>
          <p:nvPr>
            <p:ph type="ftr" sz="quarter" idx="3"/>
          </p:nvPr>
        </p:nvSpPr>
        <p:spPr/>
        <p:txBody>
          <a:bodyPr/>
          <a:lstStyle/>
          <a:p>
            <a:r>
              <a:rPr lang="fr-FR" smtClean="0"/>
              <a:t>Rémi Ronfard –remi.ronfard@inria.fr – GMIN317 – </a:t>
            </a:r>
            <a:r>
              <a:rPr lang="fr-FR" b="1" smtClean="0"/>
              <a:t>INTRODUCTION</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5</a:t>
            </a:fld>
            <a:endParaRPr lang="fr-FR" dirty="0"/>
          </a:p>
        </p:txBody>
      </p:sp>
      <p:sp>
        <p:nvSpPr>
          <p:cNvPr id="6" name="Espace réservé de la date 5"/>
          <p:cNvSpPr>
            <a:spLocks noGrp="1"/>
          </p:cNvSpPr>
          <p:nvPr>
            <p:ph type="dt" sz="half" idx="2"/>
          </p:nvPr>
        </p:nvSpPr>
        <p:spPr/>
        <p:txBody>
          <a:bodyPr/>
          <a:lstStyle/>
          <a:p>
            <a:fld id="{19038BA7-713C-2544-8829-1AE6272C1240}" type="datetime1">
              <a:rPr lang="fr-FR" smtClean="0"/>
              <a:t>05/09/15</a:t>
            </a:fld>
            <a:endParaRPr lang="fr-FR" dirty="0"/>
          </a:p>
        </p:txBody>
      </p:sp>
      <p:pic>
        <p:nvPicPr>
          <p:cNvPr id="7" name="image29.png"/>
          <p:cNvPicPr/>
          <p:nvPr/>
        </p:nvPicPr>
        <p:blipFill>
          <a:blip r:embed="rId2">
            <a:extLst/>
          </a:blip>
          <a:stretch>
            <a:fillRect/>
          </a:stretch>
        </p:blipFill>
        <p:spPr>
          <a:xfrm>
            <a:off x="1528449" y="2775791"/>
            <a:ext cx="5866545" cy="3393882"/>
          </a:xfrm>
          <a:prstGeom prst="rect">
            <a:avLst/>
          </a:prstGeom>
          <a:ln w="12700">
            <a:miter lim="400000"/>
          </a:ln>
        </p:spPr>
      </p:pic>
    </p:spTree>
    <p:extLst>
      <p:ext uri="{BB962C8B-B14F-4D97-AF65-F5344CB8AC3E}">
        <p14:creationId xmlns:p14="http://schemas.microsoft.com/office/powerpoint/2010/main" val="158777651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Livres utiles pour compléter ce cours</a:t>
            </a:r>
            <a:endParaRPr lang="fr-FR" dirty="0"/>
          </a:p>
        </p:txBody>
      </p:sp>
      <p:sp>
        <p:nvSpPr>
          <p:cNvPr id="3" name="Espace réservé du contenu 2"/>
          <p:cNvSpPr>
            <a:spLocks noGrp="1"/>
          </p:cNvSpPr>
          <p:nvPr>
            <p:ph idx="1"/>
          </p:nvPr>
        </p:nvSpPr>
        <p:spPr>
          <a:xfrm>
            <a:off x="457200" y="4540159"/>
            <a:ext cx="8229600" cy="1586004"/>
          </a:xfrm>
        </p:spPr>
        <p:txBody>
          <a:bodyPr/>
          <a:lstStyle/>
          <a:p>
            <a:r>
              <a:rPr lang="fr-FR" dirty="0" smtClean="0"/>
              <a:t>Voir aussi les conférences GDC (</a:t>
            </a:r>
            <a:r>
              <a:rPr lang="fr-FR" dirty="0" err="1" smtClean="0"/>
              <a:t>game</a:t>
            </a:r>
            <a:r>
              <a:rPr lang="fr-FR" dirty="0" smtClean="0"/>
              <a:t> </a:t>
            </a:r>
            <a:r>
              <a:rPr lang="fr-FR" dirty="0" err="1" smtClean="0"/>
              <a:t>developers</a:t>
            </a:r>
            <a:r>
              <a:rPr lang="fr-FR" dirty="0" smtClean="0"/>
              <a:t> </a:t>
            </a:r>
            <a:r>
              <a:rPr lang="fr-FR" dirty="0" err="1" smtClean="0"/>
              <a:t>conference</a:t>
            </a:r>
            <a:r>
              <a:rPr lang="fr-FR" dirty="0" smtClean="0"/>
              <a:t>) et SIGGRAPH</a:t>
            </a:r>
            <a:endParaRPr lang="fr-FR" dirty="0"/>
          </a:p>
        </p:txBody>
      </p:sp>
      <p:sp>
        <p:nvSpPr>
          <p:cNvPr id="4" name="Espace réservé du pied de page 3"/>
          <p:cNvSpPr>
            <a:spLocks noGrp="1"/>
          </p:cNvSpPr>
          <p:nvPr>
            <p:ph type="ftr" sz="quarter" idx="3"/>
          </p:nvPr>
        </p:nvSpPr>
        <p:spPr/>
        <p:txBody>
          <a:bodyPr/>
          <a:lstStyle/>
          <a:p>
            <a:r>
              <a:rPr lang="fr-FR" smtClean="0"/>
              <a:t>Rémi Ronfard –remi.ronfard@inria.fr – GMIN317 – </a:t>
            </a:r>
            <a:r>
              <a:rPr lang="fr-FR" b="1" smtClean="0"/>
              <a:t>INTRODUCTION</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50</a:t>
            </a:fld>
            <a:endParaRPr lang="fr-FR" dirty="0"/>
          </a:p>
        </p:txBody>
      </p:sp>
      <p:sp>
        <p:nvSpPr>
          <p:cNvPr id="6" name="Espace réservé de la date 5"/>
          <p:cNvSpPr>
            <a:spLocks noGrp="1"/>
          </p:cNvSpPr>
          <p:nvPr>
            <p:ph type="dt" sz="half" idx="2"/>
          </p:nvPr>
        </p:nvSpPr>
        <p:spPr/>
        <p:txBody>
          <a:bodyPr/>
          <a:lstStyle/>
          <a:p>
            <a:fld id="{D982A0D6-A7C2-DA44-8C91-0D82881601ED}" type="datetime1">
              <a:rPr lang="fr-FR" smtClean="0"/>
              <a:t>06/09/15</a:t>
            </a:fld>
            <a:endParaRPr lang="fr-FR" dirty="0"/>
          </a:p>
        </p:txBody>
      </p:sp>
      <p:pic>
        <p:nvPicPr>
          <p:cNvPr id="7" name="Picture 4" descr="Couvertur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88024" y="1772816"/>
            <a:ext cx="1949865" cy="2452567"/>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8" descr="Couvertur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48264" y="1772816"/>
            <a:ext cx="1891134" cy="245256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http://www.itebookshare.com/wp-content/uploads/bookcover/2312/game-programming-algorithms-and-techniques-a-platform-agnostic-approach-game-design-usability.jpg"/>
          <p:cNvPicPr>
            <a:picLocks noChangeAspect="1" noChangeArrowheads="1"/>
          </p:cNvPicPr>
          <p:nvPr/>
        </p:nvPicPr>
        <p:blipFill>
          <a:blip r:embed="rId4" cstate="print"/>
          <a:srcRect/>
          <a:stretch>
            <a:fillRect/>
          </a:stretch>
        </p:blipFill>
        <p:spPr bwMode="auto">
          <a:xfrm>
            <a:off x="323528" y="1844824"/>
            <a:ext cx="1905000" cy="2419351"/>
          </a:xfrm>
          <a:prstGeom prst="rect">
            <a:avLst/>
          </a:prstGeom>
          <a:noFill/>
        </p:spPr>
      </p:pic>
      <p:pic>
        <p:nvPicPr>
          <p:cNvPr id="10" name="Picture 10" descr="http://www.gameenginebook.com/img/cover_1st_ed.jpg"/>
          <p:cNvPicPr>
            <a:picLocks noChangeAspect="1" noChangeArrowheads="1"/>
          </p:cNvPicPr>
          <p:nvPr/>
        </p:nvPicPr>
        <p:blipFill>
          <a:blip r:embed="rId5" cstate="print"/>
          <a:srcRect/>
          <a:stretch>
            <a:fillRect/>
          </a:stretch>
        </p:blipFill>
        <p:spPr bwMode="auto">
          <a:xfrm>
            <a:off x="2483768" y="1844824"/>
            <a:ext cx="1944216" cy="2398632"/>
          </a:xfrm>
          <a:prstGeom prst="rect">
            <a:avLst/>
          </a:prstGeom>
          <a:noFill/>
        </p:spPr>
      </p:pic>
    </p:spTree>
    <p:extLst>
      <p:ext uri="{BB962C8B-B14F-4D97-AF65-F5344CB8AC3E}">
        <p14:creationId xmlns:p14="http://schemas.microsoft.com/office/powerpoint/2010/main" val="21092124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TP et mini-projets</a:t>
            </a:r>
            <a:endParaRPr lang="fr-FR" dirty="0"/>
          </a:p>
        </p:txBody>
      </p:sp>
      <p:sp>
        <p:nvSpPr>
          <p:cNvPr id="3" name="Espace réservé du contenu 2"/>
          <p:cNvSpPr>
            <a:spLocks noGrp="1"/>
          </p:cNvSpPr>
          <p:nvPr>
            <p:ph idx="1"/>
          </p:nvPr>
        </p:nvSpPr>
        <p:spPr>
          <a:xfrm>
            <a:off x="457200" y="1096412"/>
            <a:ext cx="4690075" cy="4331550"/>
          </a:xfrm>
        </p:spPr>
        <p:txBody>
          <a:bodyPr>
            <a:normAutofit/>
          </a:bodyPr>
          <a:lstStyle/>
          <a:p>
            <a:pPr lvl="0">
              <a:lnSpc>
                <a:spcPct val="108000"/>
              </a:lnSpc>
              <a:buSzTx/>
              <a:buNone/>
              <a:defRPr sz="1800">
                <a:solidFill>
                  <a:srgbClr val="000000"/>
                </a:solidFill>
              </a:defRPr>
            </a:pPr>
            <a:r>
              <a:rPr lang="en-US" sz="2300" dirty="0">
                <a:solidFill>
                  <a:srgbClr val="000000"/>
                </a:solidFill>
              </a:rPr>
              <a:t>Based on </a:t>
            </a:r>
            <a:r>
              <a:rPr lang="en-US" sz="2300" dirty="0" err="1">
                <a:solidFill>
                  <a:srgbClr val="000000"/>
                </a:solidFill>
              </a:rPr>
              <a:t>Qt</a:t>
            </a:r>
            <a:r>
              <a:rPr lang="en-US" sz="2300" dirty="0">
                <a:solidFill>
                  <a:srgbClr val="000000"/>
                </a:solidFill>
              </a:rPr>
              <a:t> framework</a:t>
            </a:r>
          </a:p>
          <a:p>
            <a:pPr marL="220663" lvl="1" indent="-219075">
              <a:lnSpc>
                <a:spcPct val="108000"/>
              </a:lnSpc>
              <a:buClr>
                <a:srgbClr val="FFFFFF"/>
              </a:buClr>
              <a:defRPr sz="1800">
                <a:solidFill>
                  <a:srgbClr val="000000"/>
                </a:solidFill>
              </a:defRPr>
            </a:pPr>
            <a:r>
              <a:rPr lang="en-US" sz="2000" dirty="0">
                <a:solidFill>
                  <a:srgbClr val="000000"/>
                </a:solidFill>
              </a:rPr>
              <a:t>Huge, cross-platform framework</a:t>
            </a:r>
          </a:p>
          <a:p>
            <a:pPr lvl="0">
              <a:lnSpc>
                <a:spcPct val="108000"/>
              </a:lnSpc>
              <a:buSzTx/>
              <a:buNone/>
              <a:defRPr sz="1800">
                <a:solidFill>
                  <a:srgbClr val="000000"/>
                </a:solidFill>
              </a:defRPr>
            </a:pPr>
            <a:r>
              <a:rPr lang="en-US" sz="2300" dirty="0" err="1">
                <a:solidFill>
                  <a:srgbClr val="000000"/>
                </a:solidFill>
              </a:rPr>
              <a:t>Qt</a:t>
            </a:r>
            <a:r>
              <a:rPr lang="en-US" sz="2300" dirty="0">
                <a:solidFill>
                  <a:srgbClr val="000000"/>
                </a:solidFill>
              </a:rPr>
              <a:t> handles application loop</a:t>
            </a:r>
          </a:p>
          <a:p>
            <a:pPr marL="220663" lvl="1" indent="-219075">
              <a:lnSpc>
                <a:spcPct val="108000"/>
              </a:lnSpc>
              <a:buClr>
                <a:srgbClr val="FFFFFF"/>
              </a:buClr>
              <a:defRPr sz="1800">
                <a:solidFill>
                  <a:srgbClr val="000000"/>
                </a:solidFill>
              </a:defRPr>
            </a:pPr>
            <a:r>
              <a:rPr lang="en-US" sz="2000" dirty="0">
                <a:solidFill>
                  <a:srgbClr val="000000"/>
                </a:solidFill>
              </a:rPr>
              <a:t>Your code resides in callbacks</a:t>
            </a:r>
          </a:p>
          <a:p>
            <a:pPr marL="220663" lvl="1" indent="-219075">
              <a:lnSpc>
                <a:spcPct val="108000"/>
              </a:lnSpc>
              <a:buClr>
                <a:srgbClr val="FFFFFF"/>
              </a:buClr>
              <a:defRPr sz="1800">
                <a:solidFill>
                  <a:srgbClr val="000000"/>
                </a:solidFill>
              </a:defRPr>
            </a:pPr>
            <a:r>
              <a:rPr lang="en-US" sz="2000" dirty="0">
                <a:solidFill>
                  <a:srgbClr val="000000"/>
                </a:solidFill>
              </a:rPr>
              <a:t>See comments in method stubs for more details</a:t>
            </a:r>
          </a:p>
          <a:p>
            <a:pPr lvl="0">
              <a:lnSpc>
                <a:spcPct val="108000"/>
              </a:lnSpc>
              <a:buSzTx/>
              <a:buNone/>
              <a:defRPr sz="1800">
                <a:solidFill>
                  <a:srgbClr val="000000"/>
                </a:solidFill>
              </a:defRPr>
            </a:pPr>
            <a:r>
              <a:rPr lang="en-US" sz="2300" dirty="0">
                <a:solidFill>
                  <a:srgbClr val="000000"/>
                </a:solidFill>
              </a:rPr>
              <a:t>We strongly recommend separating your engine from </a:t>
            </a:r>
            <a:r>
              <a:rPr lang="en-US" sz="2300" dirty="0" err="1">
                <a:solidFill>
                  <a:srgbClr val="000000"/>
                </a:solidFill>
              </a:rPr>
              <a:t>QGLWidget</a:t>
            </a:r>
            <a:r>
              <a:rPr lang="en-US" sz="2300" dirty="0">
                <a:solidFill>
                  <a:srgbClr val="000000"/>
                </a:solidFill>
              </a:rPr>
              <a:t> (</a:t>
            </a:r>
            <a:r>
              <a:rPr lang="en-US" sz="2300" dirty="0" err="1">
                <a:solidFill>
                  <a:srgbClr val="000000"/>
                </a:solidFill>
              </a:rPr>
              <a:t>view.cpp</a:t>
            </a:r>
            <a:r>
              <a:rPr lang="en-US" sz="2300" dirty="0">
                <a:solidFill>
                  <a:srgbClr val="000000"/>
                </a:solidFill>
              </a:rPr>
              <a:t>)</a:t>
            </a:r>
          </a:p>
          <a:p>
            <a:endParaRPr lang="fr-FR" dirty="0">
              <a:solidFill>
                <a:srgbClr val="000000"/>
              </a:solidFill>
            </a:endParaRPr>
          </a:p>
        </p:txBody>
      </p:sp>
      <p:sp>
        <p:nvSpPr>
          <p:cNvPr id="4" name="Espace réservé du pied de page 3"/>
          <p:cNvSpPr>
            <a:spLocks noGrp="1"/>
          </p:cNvSpPr>
          <p:nvPr>
            <p:ph type="ftr" sz="quarter" idx="3"/>
          </p:nvPr>
        </p:nvSpPr>
        <p:spPr/>
        <p:txBody>
          <a:bodyPr/>
          <a:lstStyle/>
          <a:p>
            <a:r>
              <a:rPr lang="fr-FR" smtClean="0"/>
              <a:t>Rémi Ronfard –remi.ronfard@inria.fr – GMIN317 – </a:t>
            </a:r>
            <a:r>
              <a:rPr lang="fr-FR" b="1" smtClean="0"/>
              <a:t>INTRODUCTION</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6</a:t>
            </a:fld>
            <a:endParaRPr lang="fr-FR" dirty="0"/>
          </a:p>
        </p:txBody>
      </p:sp>
      <p:sp>
        <p:nvSpPr>
          <p:cNvPr id="6" name="Espace réservé de la date 5"/>
          <p:cNvSpPr>
            <a:spLocks noGrp="1"/>
          </p:cNvSpPr>
          <p:nvPr>
            <p:ph type="dt" sz="half" idx="2"/>
          </p:nvPr>
        </p:nvSpPr>
        <p:spPr/>
        <p:txBody>
          <a:bodyPr/>
          <a:lstStyle/>
          <a:p>
            <a:fld id="{19038BA7-713C-2544-8829-1AE6272C1240}" type="datetime1">
              <a:rPr lang="fr-FR" smtClean="0"/>
              <a:t>05/09/15</a:t>
            </a:fld>
            <a:endParaRPr lang="fr-FR" dirty="0"/>
          </a:p>
        </p:txBody>
      </p:sp>
      <p:pic>
        <p:nvPicPr>
          <p:cNvPr id="7" name="image30.png"/>
          <p:cNvPicPr/>
          <p:nvPr/>
        </p:nvPicPr>
        <p:blipFill>
          <a:blip r:embed="rId2">
            <a:extLst/>
          </a:blip>
          <a:stretch>
            <a:fillRect/>
          </a:stretch>
        </p:blipFill>
        <p:spPr>
          <a:xfrm>
            <a:off x="5758595" y="1860852"/>
            <a:ext cx="2819402" cy="3096345"/>
          </a:xfrm>
          <a:prstGeom prst="rect">
            <a:avLst/>
          </a:prstGeom>
          <a:ln w="12700">
            <a:miter lim="400000"/>
          </a:ln>
        </p:spPr>
      </p:pic>
    </p:spTree>
    <p:extLst>
      <p:ext uri="{BB962C8B-B14F-4D97-AF65-F5344CB8AC3E}">
        <p14:creationId xmlns:p14="http://schemas.microsoft.com/office/powerpoint/2010/main" val="202923552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iterate>
                                    <p:tmAbs val="0"/>
                                  </p:iterate>
                                  <p:childTnLst>
                                    <p:set>
                                      <p:cBhvr>
                                        <p:cTn id="6" fill="hold"/>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advAuto="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a:xfrm>
            <a:off x="457200" y="1096412"/>
            <a:ext cx="3925851" cy="5029751"/>
          </a:xfrm>
        </p:spPr>
        <p:txBody>
          <a:bodyPr/>
          <a:lstStyle/>
          <a:p>
            <a:pPr lvl="0">
              <a:lnSpc>
                <a:spcPct val="96000"/>
              </a:lnSpc>
              <a:defRPr sz="1800">
                <a:solidFill>
                  <a:srgbClr val="000000"/>
                </a:solidFill>
              </a:defRPr>
            </a:pPr>
            <a:r>
              <a:rPr lang="en-US" sz="2100" dirty="0">
                <a:solidFill>
                  <a:srgbClr val="000000"/>
                </a:solidFill>
              </a:rPr>
              <a:t>Different game engines define coordinate systems differently</a:t>
            </a:r>
          </a:p>
          <a:p>
            <a:pPr marL="220663" lvl="1" indent="-219075">
              <a:lnSpc>
                <a:spcPct val="96000"/>
              </a:lnSpc>
              <a:buClr>
                <a:srgbClr val="FFFFFF"/>
              </a:buClr>
              <a:defRPr sz="1800">
                <a:solidFill>
                  <a:srgbClr val="000000"/>
                </a:solidFill>
              </a:defRPr>
            </a:pPr>
            <a:r>
              <a:rPr lang="en-US" dirty="0">
                <a:solidFill>
                  <a:srgbClr val="000000"/>
                </a:solidFill>
              </a:rPr>
              <a:t>Most of you will probably use the OpenGL coordinate system</a:t>
            </a:r>
          </a:p>
          <a:p>
            <a:pPr lvl="0">
              <a:lnSpc>
                <a:spcPct val="96000"/>
              </a:lnSpc>
              <a:defRPr sz="1800">
                <a:solidFill>
                  <a:srgbClr val="000000"/>
                </a:solidFill>
              </a:defRPr>
            </a:pPr>
            <a:r>
              <a:rPr lang="en-US" sz="2100" dirty="0">
                <a:solidFill>
                  <a:srgbClr val="000000"/>
                </a:solidFill>
              </a:rPr>
              <a:t>TAs will strive to be coordinate-system independent</a:t>
            </a:r>
          </a:p>
          <a:p>
            <a:pPr lvl="0">
              <a:lnSpc>
                <a:spcPct val="96000"/>
              </a:lnSpc>
              <a:defRPr sz="1800">
                <a:solidFill>
                  <a:srgbClr val="000000"/>
                </a:solidFill>
              </a:defRPr>
            </a:pPr>
            <a:r>
              <a:rPr lang="en-US" sz="2100" dirty="0">
                <a:solidFill>
                  <a:srgbClr val="000000"/>
                </a:solidFill>
              </a:rPr>
              <a:t>“Horizontal plane”</a:t>
            </a:r>
          </a:p>
          <a:p>
            <a:pPr marL="220663" lvl="1" indent="-219075">
              <a:lnSpc>
                <a:spcPct val="96000"/>
              </a:lnSpc>
              <a:buClr>
                <a:srgbClr val="FFFFFF"/>
              </a:buClr>
              <a:defRPr sz="1800">
                <a:solidFill>
                  <a:srgbClr val="000000"/>
                </a:solidFill>
              </a:defRPr>
            </a:pPr>
            <a:r>
              <a:rPr lang="en-US" dirty="0">
                <a:solidFill>
                  <a:srgbClr val="000000"/>
                </a:solidFill>
              </a:rPr>
              <a:t>Plane parallel to the ground (in OpenGL, the </a:t>
            </a:r>
            <a:r>
              <a:rPr lang="en-US" dirty="0" err="1">
                <a:solidFill>
                  <a:srgbClr val="000000"/>
                </a:solidFill>
              </a:rPr>
              <a:t>xz</a:t>
            </a:r>
            <a:r>
              <a:rPr lang="en-US" dirty="0">
                <a:solidFill>
                  <a:srgbClr val="000000"/>
                </a:solidFill>
              </a:rPr>
              <a:t>-plane)</a:t>
            </a:r>
          </a:p>
          <a:p>
            <a:pPr lvl="0">
              <a:lnSpc>
                <a:spcPct val="96000"/>
              </a:lnSpc>
              <a:defRPr sz="1800">
                <a:solidFill>
                  <a:srgbClr val="000000"/>
                </a:solidFill>
              </a:defRPr>
            </a:pPr>
            <a:r>
              <a:rPr lang="en-US" sz="2100" dirty="0">
                <a:solidFill>
                  <a:srgbClr val="000000"/>
                </a:solidFill>
              </a:rPr>
              <a:t>“Up-axis”</a:t>
            </a:r>
          </a:p>
          <a:p>
            <a:pPr marL="220663" lvl="1" indent="-219075">
              <a:lnSpc>
                <a:spcPct val="96000"/>
              </a:lnSpc>
              <a:buClr>
                <a:srgbClr val="FFFFFF"/>
              </a:buClr>
              <a:defRPr sz="1800">
                <a:solidFill>
                  <a:srgbClr val="000000"/>
                </a:solidFill>
              </a:defRPr>
            </a:pPr>
            <a:r>
              <a:rPr lang="en-US" dirty="0">
                <a:solidFill>
                  <a:srgbClr val="000000"/>
                </a:solidFill>
              </a:rPr>
              <a:t>Axis perpendicular to horizontal plane (in OpenGL, the y-axis)</a:t>
            </a:r>
            <a:endParaRPr lang="en-US" dirty="0">
              <a:solidFill>
                <a:srgbClr val="000000"/>
              </a:solidFill>
            </a:endParaRPr>
          </a:p>
        </p:txBody>
      </p:sp>
      <p:sp>
        <p:nvSpPr>
          <p:cNvPr id="4" name="Espace réservé du pied de page 3"/>
          <p:cNvSpPr>
            <a:spLocks noGrp="1"/>
          </p:cNvSpPr>
          <p:nvPr>
            <p:ph type="ftr" sz="quarter" idx="3"/>
          </p:nvPr>
        </p:nvSpPr>
        <p:spPr/>
        <p:txBody>
          <a:bodyPr/>
          <a:lstStyle/>
          <a:p>
            <a:r>
              <a:rPr lang="fr-FR" smtClean="0"/>
              <a:t>Rémi Ronfard –remi.ronfard@inria.fr – GMIN317 – </a:t>
            </a:r>
            <a:r>
              <a:rPr lang="fr-FR" b="1" smtClean="0"/>
              <a:t>INTRODUCTION</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7</a:t>
            </a:fld>
            <a:endParaRPr lang="fr-FR" dirty="0"/>
          </a:p>
        </p:txBody>
      </p:sp>
      <p:sp>
        <p:nvSpPr>
          <p:cNvPr id="6" name="Espace réservé de la date 5"/>
          <p:cNvSpPr>
            <a:spLocks noGrp="1"/>
          </p:cNvSpPr>
          <p:nvPr>
            <p:ph type="dt" sz="half" idx="2"/>
          </p:nvPr>
        </p:nvSpPr>
        <p:spPr/>
        <p:txBody>
          <a:bodyPr/>
          <a:lstStyle/>
          <a:p>
            <a:fld id="{19038BA7-713C-2544-8829-1AE6272C1240}" type="datetime1">
              <a:rPr lang="fr-FR" smtClean="0"/>
              <a:t>05/09/15</a:t>
            </a:fld>
            <a:endParaRPr lang="fr-FR" dirty="0"/>
          </a:p>
        </p:txBody>
      </p:sp>
      <p:grpSp>
        <p:nvGrpSpPr>
          <p:cNvPr id="7" name="Group 648"/>
          <p:cNvGrpSpPr/>
          <p:nvPr/>
        </p:nvGrpSpPr>
        <p:grpSpPr>
          <a:xfrm>
            <a:off x="7492649" y="973814"/>
            <a:ext cx="1205794" cy="1751152"/>
            <a:chOff x="0" y="0"/>
            <a:chExt cx="1205793" cy="1751151"/>
          </a:xfrm>
        </p:grpSpPr>
        <p:sp>
          <p:nvSpPr>
            <p:cNvPr id="8" name="Shape 642"/>
            <p:cNvSpPr/>
            <p:nvPr/>
          </p:nvSpPr>
          <p:spPr>
            <a:xfrm>
              <a:off x="376077" y="1244576"/>
              <a:ext cx="652094" cy="1"/>
            </a:xfrm>
            <a:prstGeom prst="line">
              <a:avLst/>
            </a:prstGeom>
            <a:noFill/>
            <a:ln w="28575" cap="flat">
              <a:solidFill>
                <a:srgbClr val="000000"/>
              </a:solidFill>
              <a:prstDash val="solid"/>
              <a:bevel/>
              <a:tailEnd type="triangle" w="med" len="med"/>
            </a:ln>
            <a:effectLst/>
          </p:spPr>
          <p:txBody>
            <a:bodyPr wrap="square" lIns="0" tIns="0" rIns="0" bIns="0" numCol="1" anchor="t">
              <a:noAutofit/>
            </a:bodyPr>
            <a:lstStyle/>
            <a:p>
              <a:pPr lvl="0" defTabSz="457200">
                <a:defRPr sz="1200">
                  <a:latin typeface="+mj-lt"/>
                  <a:ea typeface="+mj-ea"/>
                  <a:cs typeface="+mj-cs"/>
                  <a:sym typeface="Helvetica"/>
                </a:defRPr>
              </a:pPr>
              <a:endParaRPr/>
            </a:p>
          </p:txBody>
        </p:sp>
        <p:sp>
          <p:nvSpPr>
            <p:cNvPr id="9" name="Shape 643"/>
            <p:cNvSpPr/>
            <p:nvPr/>
          </p:nvSpPr>
          <p:spPr>
            <a:xfrm flipH="1" flipV="1">
              <a:off x="364988" y="199478"/>
              <a:ext cx="11090" cy="1045099"/>
            </a:xfrm>
            <a:prstGeom prst="line">
              <a:avLst/>
            </a:prstGeom>
            <a:noFill/>
            <a:ln w="28575" cap="flat">
              <a:solidFill>
                <a:srgbClr val="000000"/>
              </a:solidFill>
              <a:prstDash val="solid"/>
              <a:bevel/>
              <a:tailEnd type="triangle" w="med" len="med"/>
            </a:ln>
            <a:effectLst/>
          </p:spPr>
          <p:txBody>
            <a:bodyPr wrap="square" lIns="0" tIns="0" rIns="0" bIns="0" numCol="1" anchor="t">
              <a:noAutofit/>
            </a:bodyPr>
            <a:lstStyle/>
            <a:p>
              <a:pPr lvl="0" defTabSz="457200">
                <a:defRPr sz="1200">
                  <a:latin typeface="+mj-lt"/>
                  <a:ea typeface="+mj-ea"/>
                  <a:cs typeface="+mj-cs"/>
                  <a:sym typeface="Helvetica"/>
                </a:defRPr>
              </a:pPr>
              <a:endParaRPr/>
            </a:p>
          </p:txBody>
        </p:sp>
        <p:sp>
          <p:nvSpPr>
            <p:cNvPr id="10" name="Shape 644"/>
            <p:cNvSpPr/>
            <p:nvPr/>
          </p:nvSpPr>
          <p:spPr>
            <a:xfrm flipH="1">
              <a:off x="-1" y="1244576"/>
              <a:ext cx="376079" cy="506576"/>
            </a:xfrm>
            <a:prstGeom prst="line">
              <a:avLst/>
            </a:prstGeom>
            <a:noFill/>
            <a:ln w="28575" cap="flat">
              <a:solidFill>
                <a:srgbClr val="000000"/>
              </a:solidFill>
              <a:prstDash val="solid"/>
              <a:bevel/>
              <a:tailEnd type="triangle" w="med" len="med"/>
            </a:ln>
            <a:effectLst/>
          </p:spPr>
          <p:txBody>
            <a:bodyPr wrap="square" lIns="0" tIns="0" rIns="0" bIns="0" numCol="1" anchor="t">
              <a:noAutofit/>
            </a:bodyPr>
            <a:lstStyle/>
            <a:p>
              <a:pPr lvl="0" defTabSz="457200">
                <a:defRPr sz="1200">
                  <a:latin typeface="+mj-lt"/>
                  <a:ea typeface="+mj-ea"/>
                  <a:cs typeface="+mj-cs"/>
                  <a:sym typeface="Helvetica"/>
                </a:defRPr>
              </a:pPr>
              <a:endParaRPr/>
            </a:p>
          </p:txBody>
        </p:sp>
        <p:sp>
          <p:nvSpPr>
            <p:cNvPr id="11" name="Shape 645"/>
            <p:cNvSpPr/>
            <p:nvPr/>
          </p:nvSpPr>
          <p:spPr>
            <a:xfrm>
              <a:off x="100433" y="1397438"/>
              <a:ext cx="218441" cy="35066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p>
              <a:pPr lvl="0"/>
              <a:r>
                <a:t>z</a:t>
              </a:r>
            </a:p>
          </p:txBody>
        </p:sp>
        <p:sp>
          <p:nvSpPr>
            <p:cNvPr id="12" name="Shape 646"/>
            <p:cNvSpPr/>
            <p:nvPr/>
          </p:nvSpPr>
          <p:spPr>
            <a:xfrm>
              <a:off x="987353" y="1023377"/>
              <a:ext cx="218441" cy="35066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p>
              <a:pPr lvl="0"/>
              <a:r>
                <a:t>x</a:t>
              </a:r>
            </a:p>
          </p:txBody>
        </p:sp>
        <p:sp>
          <p:nvSpPr>
            <p:cNvPr id="13" name="Shape 647"/>
            <p:cNvSpPr/>
            <p:nvPr/>
          </p:nvSpPr>
          <p:spPr>
            <a:xfrm>
              <a:off x="372830" y="0"/>
              <a:ext cx="218441" cy="35066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p>
              <a:pPr lvl="0"/>
              <a:r>
                <a:t>y</a:t>
              </a:r>
            </a:p>
          </p:txBody>
        </p:sp>
      </p:grpSp>
      <p:pic>
        <p:nvPicPr>
          <p:cNvPr id="14" name="image31.png" descr="http://i1-news.softpedia-static.com/images/news2/Mesa-9-0-Finally-Adopts-OpenGL-3-1-2.png"/>
          <p:cNvPicPr/>
          <p:nvPr/>
        </p:nvPicPr>
        <p:blipFill>
          <a:blip r:embed="rId2">
            <a:extLst/>
          </a:blip>
          <a:stretch>
            <a:fillRect/>
          </a:stretch>
        </p:blipFill>
        <p:spPr>
          <a:xfrm>
            <a:off x="4970135" y="1640397"/>
            <a:ext cx="1952439" cy="1044136"/>
          </a:xfrm>
          <a:prstGeom prst="rect">
            <a:avLst/>
          </a:prstGeom>
          <a:ln w="12700">
            <a:miter lim="400000"/>
          </a:ln>
        </p:spPr>
      </p:pic>
      <p:grpSp>
        <p:nvGrpSpPr>
          <p:cNvPr id="15" name="Group 658"/>
          <p:cNvGrpSpPr/>
          <p:nvPr/>
        </p:nvGrpSpPr>
        <p:grpSpPr>
          <a:xfrm>
            <a:off x="4941375" y="3158026"/>
            <a:ext cx="3777584" cy="1353114"/>
            <a:chOff x="0" y="0"/>
            <a:chExt cx="3777582" cy="1353112"/>
          </a:xfrm>
        </p:grpSpPr>
        <p:grpSp>
          <p:nvGrpSpPr>
            <p:cNvPr id="16" name="Group 656"/>
            <p:cNvGrpSpPr/>
            <p:nvPr/>
          </p:nvGrpSpPr>
          <p:grpSpPr>
            <a:xfrm>
              <a:off x="2727655" y="-1"/>
              <a:ext cx="1049928" cy="1353114"/>
              <a:chOff x="0" y="0"/>
              <a:chExt cx="1049927" cy="1353112"/>
            </a:xfrm>
          </p:grpSpPr>
          <p:sp>
            <p:nvSpPr>
              <p:cNvPr id="18" name="Shape 650"/>
              <p:cNvSpPr/>
              <p:nvPr/>
            </p:nvSpPr>
            <p:spPr>
              <a:xfrm>
                <a:off x="514" y="1171750"/>
                <a:ext cx="866120" cy="1"/>
              </a:xfrm>
              <a:prstGeom prst="line">
                <a:avLst/>
              </a:prstGeom>
              <a:noFill/>
              <a:ln w="28575" cap="flat">
                <a:solidFill>
                  <a:srgbClr val="000000"/>
                </a:solidFill>
                <a:prstDash val="solid"/>
                <a:bevel/>
                <a:tailEnd type="triangle" w="med" len="med"/>
              </a:ln>
              <a:effectLst/>
            </p:spPr>
            <p:txBody>
              <a:bodyPr wrap="square" lIns="0" tIns="0" rIns="0" bIns="0" numCol="1" anchor="t">
                <a:noAutofit/>
              </a:bodyPr>
              <a:lstStyle/>
              <a:p>
                <a:pPr lvl="0" defTabSz="457200">
                  <a:defRPr sz="1200">
                    <a:latin typeface="+mj-lt"/>
                    <a:ea typeface="+mj-ea"/>
                    <a:cs typeface="+mj-cs"/>
                    <a:sym typeface="Helvetica"/>
                  </a:defRPr>
                </a:pPr>
                <a:endParaRPr/>
              </a:p>
            </p:txBody>
          </p:sp>
          <p:sp>
            <p:nvSpPr>
              <p:cNvPr id="19" name="Shape 651"/>
              <p:cNvSpPr/>
              <p:nvPr/>
            </p:nvSpPr>
            <p:spPr>
              <a:xfrm flipV="1">
                <a:off x="514" y="543019"/>
                <a:ext cx="635155" cy="628732"/>
              </a:xfrm>
              <a:prstGeom prst="line">
                <a:avLst/>
              </a:prstGeom>
              <a:noFill/>
              <a:ln w="28575" cap="flat">
                <a:solidFill>
                  <a:srgbClr val="000000"/>
                </a:solidFill>
                <a:prstDash val="solid"/>
                <a:bevel/>
                <a:tailEnd type="triangle" w="med" len="med"/>
              </a:ln>
              <a:effectLst/>
            </p:spPr>
            <p:txBody>
              <a:bodyPr wrap="square" lIns="0" tIns="0" rIns="0" bIns="0" numCol="1" anchor="t">
                <a:noAutofit/>
              </a:bodyPr>
              <a:lstStyle/>
              <a:p>
                <a:pPr lvl="0" defTabSz="457200">
                  <a:defRPr sz="1200">
                    <a:latin typeface="+mj-lt"/>
                    <a:ea typeface="+mj-ea"/>
                    <a:cs typeface="+mj-cs"/>
                    <a:sym typeface="Helvetica"/>
                  </a:defRPr>
                </a:pPr>
                <a:endParaRPr/>
              </a:p>
            </p:txBody>
          </p:sp>
          <p:sp>
            <p:nvSpPr>
              <p:cNvPr id="20" name="Shape 652"/>
              <p:cNvSpPr/>
              <p:nvPr/>
            </p:nvSpPr>
            <p:spPr>
              <a:xfrm flipV="1">
                <a:off x="514" y="123864"/>
                <a:ext cx="1" cy="1047887"/>
              </a:xfrm>
              <a:prstGeom prst="line">
                <a:avLst/>
              </a:prstGeom>
              <a:noFill/>
              <a:ln w="28575" cap="flat">
                <a:solidFill>
                  <a:srgbClr val="000000"/>
                </a:solidFill>
                <a:prstDash val="solid"/>
                <a:bevel/>
                <a:tailEnd type="triangle" w="med" len="med"/>
              </a:ln>
              <a:effectLst/>
            </p:spPr>
            <p:txBody>
              <a:bodyPr wrap="square" lIns="0" tIns="0" rIns="0" bIns="0" numCol="1" anchor="t">
                <a:noAutofit/>
              </a:bodyPr>
              <a:lstStyle/>
              <a:p>
                <a:pPr lvl="0" defTabSz="457200">
                  <a:defRPr sz="1200">
                    <a:latin typeface="+mj-lt"/>
                    <a:ea typeface="+mj-ea"/>
                    <a:cs typeface="+mj-cs"/>
                    <a:sym typeface="Helvetica"/>
                  </a:defRPr>
                </a:pPr>
                <a:endParaRPr/>
              </a:p>
            </p:txBody>
          </p:sp>
          <p:sp>
            <p:nvSpPr>
              <p:cNvPr id="21" name="Shape 653"/>
              <p:cNvSpPr/>
              <p:nvPr/>
            </p:nvSpPr>
            <p:spPr>
              <a:xfrm>
                <a:off x="0" y="0"/>
                <a:ext cx="218440" cy="35066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p>
                <a:pPr lvl="0"/>
                <a:r>
                  <a:t>z</a:t>
                </a:r>
              </a:p>
            </p:txBody>
          </p:sp>
          <p:sp>
            <p:nvSpPr>
              <p:cNvPr id="22" name="Shape 654"/>
              <p:cNvSpPr/>
              <p:nvPr/>
            </p:nvSpPr>
            <p:spPr>
              <a:xfrm>
                <a:off x="590004" y="274279"/>
                <a:ext cx="218441" cy="35066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p>
                <a:pPr lvl="0"/>
                <a:r>
                  <a:t>y</a:t>
                </a:r>
              </a:p>
            </p:txBody>
          </p:sp>
          <p:sp>
            <p:nvSpPr>
              <p:cNvPr id="23" name="Shape 655"/>
              <p:cNvSpPr/>
              <p:nvPr/>
            </p:nvSpPr>
            <p:spPr>
              <a:xfrm>
                <a:off x="831487" y="1002451"/>
                <a:ext cx="218441" cy="35066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p>
                <a:pPr lvl="0"/>
                <a:r>
                  <a:t>x</a:t>
                </a:r>
              </a:p>
            </p:txBody>
          </p:sp>
        </p:grpSp>
        <p:pic>
          <p:nvPicPr>
            <p:cNvPr id="17" name="image32.png" descr="http://xboxoz360.files.wordpress.com/2012/03/next-half-life-screenshots-oxcgn-4.png"/>
            <p:cNvPicPr/>
            <p:nvPr/>
          </p:nvPicPr>
          <p:blipFill>
            <a:blip r:embed="rId3">
              <a:extLst/>
            </a:blip>
            <a:stretch>
              <a:fillRect/>
            </a:stretch>
          </p:blipFill>
          <p:spPr>
            <a:xfrm>
              <a:off x="0" y="312310"/>
              <a:ext cx="1933388" cy="716429"/>
            </a:xfrm>
            <a:prstGeom prst="rect">
              <a:avLst/>
            </a:prstGeom>
            <a:ln w="12700" cap="flat">
              <a:noFill/>
              <a:miter lim="400000"/>
            </a:ln>
            <a:effectLst/>
          </p:spPr>
        </p:pic>
      </p:grpSp>
      <p:grpSp>
        <p:nvGrpSpPr>
          <p:cNvPr id="24" name="Group 667"/>
          <p:cNvGrpSpPr/>
          <p:nvPr/>
        </p:nvGrpSpPr>
        <p:grpSpPr>
          <a:xfrm>
            <a:off x="5200391" y="4693609"/>
            <a:ext cx="3545146" cy="1472592"/>
            <a:chOff x="0" y="0"/>
            <a:chExt cx="3545144" cy="1472591"/>
          </a:xfrm>
        </p:grpSpPr>
        <p:grpSp>
          <p:nvGrpSpPr>
            <p:cNvPr id="25" name="Group 665"/>
            <p:cNvGrpSpPr/>
            <p:nvPr/>
          </p:nvGrpSpPr>
          <p:grpSpPr>
            <a:xfrm>
              <a:off x="2495217" y="141685"/>
              <a:ext cx="1049928" cy="1214212"/>
              <a:chOff x="0" y="0"/>
              <a:chExt cx="1049927" cy="1214210"/>
            </a:xfrm>
          </p:grpSpPr>
          <p:sp>
            <p:nvSpPr>
              <p:cNvPr id="27" name="Shape 659"/>
              <p:cNvSpPr/>
              <p:nvPr/>
            </p:nvSpPr>
            <p:spPr>
              <a:xfrm>
                <a:off x="514" y="1009389"/>
                <a:ext cx="866120" cy="1"/>
              </a:xfrm>
              <a:prstGeom prst="line">
                <a:avLst/>
              </a:prstGeom>
              <a:noFill/>
              <a:ln w="28575" cap="flat">
                <a:solidFill>
                  <a:srgbClr val="000000"/>
                </a:solidFill>
                <a:prstDash val="solid"/>
                <a:bevel/>
                <a:tailEnd type="triangle" w="med" len="med"/>
              </a:ln>
              <a:effectLst/>
            </p:spPr>
            <p:txBody>
              <a:bodyPr wrap="square" lIns="0" tIns="0" rIns="0" bIns="0" numCol="1" anchor="t">
                <a:noAutofit/>
              </a:bodyPr>
              <a:lstStyle/>
              <a:p>
                <a:pPr lvl="0" defTabSz="457200">
                  <a:defRPr sz="1200">
                    <a:latin typeface="+mj-lt"/>
                    <a:ea typeface="+mj-ea"/>
                    <a:cs typeface="+mj-cs"/>
                    <a:sym typeface="Helvetica"/>
                  </a:defRPr>
                </a:pPr>
                <a:endParaRPr/>
              </a:p>
            </p:txBody>
          </p:sp>
          <p:sp>
            <p:nvSpPr>
              <p:cNvPr id="28" name="Shape 660"/>
              <p:cNvSpPr/>
              <p:nvPr/>
            </p:nvSpPr>
            <p:spPr>
              <a:xfrm flipV="1">
                <a:off x="514" y="467777"/>
                <a:ext cx="635155" cy="541613"/>
              </a:xfrm>
              <a:prstGeom prst="line">
                <a:avLst/>
              </a:prstGeom>
              <a:noFill/>
              <a:ln w="28575" cap="flat">
                <a:solidFill>
                  <a:srgbClr val="000000"/>
                </a:solidFill>
                <a:prstDash val="solid"/>
                <a:bevel/>
                <a:tailEnd type="triangle" w="med" len="med"/>
              </a:ln>
              <a:effectLst/>
            </p:spPr>
            <p:txBody>
              <a:bodyPr wrap="square" lIns="0" tIns="0" rIns="0" bIns="0" numCol="1" anchor="t">
                <a:noAutofit/>
              </a:bodyPr>
              <a:lstStyle/>
              <a:p>
                <a:pPr lvl="0" defTabSz="457200">
                  <a:defRPr sz="1200">
                    <a:latin typeface="+mj-lt"/>
                    <a:ea typeface="+mj-ea"/>
                    <a:cs typeface="+mj-cs"/>
                    <a:sym typeface="Helvetica"/>
                  </a:defRPr>
                </a:pPr>
                <a:endParaRPr/>
              </a:p>
            </p:txBody>
          </p:sp>
          <p:sp>
            <p:nvSpPr>
              <p:cNvPr id="29" name="Shape 661"/>
              <p:cNvSpPr/>
              <p:nvPr/>
            </p:nvSpPr>
            <p:spPr>
              <a:xfrm flipV="1">
                <a:off x="514" y="106701"/>
                <a:ext cx="1" cy="902689"/>
              </a:xfrm>
              <a:prstGeom prst="line">
                <a:avLst/>
              </a:prstGeom>
              <a:noFill/>
              <a:ln w="28575" cap="flat">
                <a:solidFill>
                  <a:srgbClr val="000000"/>
                </a:solidFill>
                <a:prstDash val="solid"/>
                <a:bevel/>
                <a:tailEnd type="triangle" w="med" len="med"/>
              </a:ln>
              <a:effectLst/>
            </p:spPr>
            <p:txBody>
              <a:bodyPr wrap="square" lIns="0" tIns="0" rIns="0" bIns="0" numCol="1" anchor="t">
                <a:noAutofit/>
              </a:bodyPr>
              <a:lstStyle/>
              <a:p>
                <a:pPr lvl="0" defTabSz="457200">
                  <a:defRPr sz="1200">
                    <a:latin typeface="+mj-lt"/>
                    <a:ea typeface="+mj-ea"/>
                    <a:cs typeface="+mj-cs"/>
                    <a:sym typeface="Helvetica"/>
                  </a:defRPr>
                </a:pPr>
                <a:endParaRPr/>
              </a:p>
            </p:txBody>
          </p:sp>
          <p:sp>
            <p:nvSpPr>
              <p:cNvPr id="30" name="Shape 662"/>
              <p:cNvSpPr/>
              <p:nvPr/>
            </p:nvSpPr>
            <p:spPr>
              <a:xfrm>
                <a:off x="0" y="0"/>
                <a:ext cx="218440" cy="35066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p>
                <a:pPr lvl="0"/>
                <a:r>
                  <a:t>z</a:t>
                </a:r>
              </a:p>
            </p:txBody>
          </p:sp>
          <p:sp>
            <p:nvSpPr>
              <p:cNvPr id="31" name="Shape 663"/>
              <p:cNvSpPr/>
              <p:nvPr/>
            </p:nvSpPr>
            <p:spPr>
              <a:xfrm>
                <a:off x="590004" y="236274"/>
                <a:ext cx="218441" cy="35066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p>
                <a:pPr lvl="0"/>
                <a:r>
                  <a:t>x</a:t>
                </a:r>
              </a:p>
            </p:txBody>
          </p:sp>
          <p:sp>
            <p:nvSpPr>
              <p:cNvPr id="32" name="Shape 664"/>
              <p:cNvSpPr/>
              <p:nvPr/>
            </p:nvSpPr>
            <p:spPr>
              <a:xfrm>
                <a:off x="831487" y="863548"/>
                <a:ext cx="218441" cy="35066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p>
                <a:pPr lvl="0"/>
                <a:r>
                  <a:t>y</a:t>
                </a:r>
              </a:p>
            </p:txBody>
          </p:sp>
        </p:grpSp>
        <p:pic>
          <p:nvPicPr>
            <p:cNvPr id="26" name="image33.png" descr="http://www.savingcontent.com/wp-content/uploads/UE3_logo-972x1024.png"/>
            <p:cNvPicPr/>
            <p:nvPr/>
          </p:nvPicPr>
          <p:blipFill>
            <a:blip r:embed="rId4">
              <a:extLst/>
            </a:blip>
            <a:stretch>
              <a:fillRect/>
            </a:stretch>
          </p:blipFill>
          <p:spPr>
            <a:xfrm>
              <a:off x="0" y="0"/>
              <a:ext cx="1341184" cy="1472592"/>
            </a:xfrm>
            <a:prstGeom prst="rect">
              <a:avLst/>
            </a:prstGeom>
            <a:ln w="12700" cap="flat">
              <a:noFill/>
              <a:miter lim="400000"/>
            </a:ln>
            <a:effectLst/>
          </p:spPr>
        </p:pic>
      </p:grpSp>
    </p:spTree>
    <p:extLst>
      <p:ext uri="{BB962C8B-B14F-4D97-AF65-F5344CB8AC3E}">
        <p14:creationId xmlns:p14="http://schemas.microsoft.com/office/powerpoint/2010/main" val="29179460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Workflow</a:t>
            </a:r>
            <a:endParaRPr lang="fr-FR" dirty="0"/>
          </a:p>
        </p:txBody>
      </p:sp>
      <p:sp>
        <p:nvSpPr>
          <p:cNvPr id="3" name="Espace réservé du contenu 2"/>
          <p:cNvSpPr>
            <a:spLocks noGrp="1"/>
          </p:cNvSpPr>
          <p:nvPr>
            <p:ph idx="1"/>
          </p:nvPr>
        </p:nvSpPr>
        <p:spPr/>
        <p:txBody>
          <a:bodyPr/>
          <a:lstStyle/>
          <a:p>
            <a:pPr lvl="0"/>
            <a:r>
              <a:rPr lang="fr-FR" dirty="0">
                <a:solidFill>
                  <a:srgbClr val="000000"/>
                </a:solidFill>
                <a:effectLst>
                  <a:outerShdw blurRad="38100" dist="38100" dir="2700000" rotWithShape="0">
                    <a:srgbClr val="000000">
                      <a:alpha val="43137"/>
                    </a:srgbClr>
                  </a:outerShdw>
                </a:effectLst>
              </a:rPr>
              <a:t>Avant d'étudier en détail les composants d'un moteur de jeu, il est important de se familiariser avec le processus de développement d'un jeu.</a:t>
            </a:r>
          </a:p>
          <a:p>
            <a:pPr lvl="0"/>
            <a:endParaRPr lang="fr-FR" dirty="0">
              <a:solidFill>
                <a:srgbClr val="000000"/>
              </a:solidFill>
              <a:effectLst>
                <a:outerShdw blurRad="38100" dist="38100" dir="2700000" rotWithShape="0">
                  <a:srgbClr val="000000">
                    <a:alpha val="43137"/>
                  </a:srgbClr>
                </a:outerShdw>
              </a:effectLst>
            </a:endParaRPr>
          </a:p>
          <a:p>
            <a:pPr lvl="0"/>
            <a:r>
              <a:rPr lang="fr-FR" dirty="0">
                <a:solidFill>
                  <a:srgbClr val="000000"/>
                </a:solidFill>
                <a:effectLst>
                  <a:outerShdw blurRad="38100" dist="38100" dir="2700000" rotWithShape="0">
                    <a:srgbClr val="000000">
                      <a:alpha val="43137"/>
                    </a:srgbClr>
                  </a:outerShdw>
                </a:effectLst>
              </a:rPr>
              <a:t>Selon l'ampleur et le type de projet, tous les corps de métiers ci-après peuvent ne pas être représentés, ou certaines personnes peuvent endosser plusieurs casquettes.</a:t>
            </a:r>
          </a:p>
          <a:p>
            <a:endParaRPr lang="fr-FR" dirty="0">
              <a:solidFill>
                <a:srgbClr val="000000"/>
              </a:solidFill>
            </a:endParaRPr>
          </a:p>
        </p:txBody>
      </p:sp>
      <p:sp>
        <p:nvSpPr>
          <p:cNvPr id="4" name="Espace réservé du pied de page 3"/>
          <p:cNvSpPr>
            <a:spLocks noGrp="1"/>
          </p:cNvSpPr>
          <p:nvPr>
            <p:ph type="ftr" sz="quarter" idx="3"/>
          </p:nvPr>
        </p:nvSpPr>
        <p:spPr/>
        <p:txBody>
          <a:bodyPr/>
          <a:lstStyle/>
          <a:p>
            <a:r>
              <a:rPr lang="fr-FR" smtClean="0"/>
              <a:t>Rémi Ronfard –remi.ronfard@inria.fr – GMIN317 – </a:t>
            </a:r>
            <a:r>
              <a:rPr lang="fr-FR" b="1" smtClean="0"/>
              <a:t>INTRODUCTION</a:t>
            </a:r>
            <a:endParaRPr lang="fr-FR" b="1" dirty="0" smtClean="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8</a:t>
            </a:fld>
            <a:endParaRPr lang="fr-FR" dirty="0"/>
          </a:p>
        </p:txBody>
      </p:sp>
      <p:sp>
        <p:nvSpPr>
          <p:cNvPr id="6" name="Espace réservé de la date 5"/>
          <p:cNvSpPr>
            <a:spLocks noGrp="1"/>
          </p:cNvSpPr>
          <p:nvPr>
            <p:ph type="dt" sz="half" idx="2"/>
          </p:nvPr>
        </p:nvSpPr>
        <p:spPr/>
        <p:txBody>
          <a:bodyPr/>
          <a:lstStyle/>
          <a:p>
            <a:fld id="{90F72DDC-563B-C341-83C2-E73D8B258BF3}" type="datetime1">
              <a:rPr lang="fr-FR" smtClean="0"/>
              <a:t>05/09/15</a:t>
            </a:fld>
            <a:endParaRPr lang="fr-FR" dirty="0"/>
          </a:p>
        </p:txBody>
      </p:sp>
    </p:spTree>
    <p:extLst>
      <p:ext uri="{BB962C8B-B14F-4D97-AF65-F5344CB8AC3E}">
        <p14:creationId xmlns:p14="http://schemas.microsoft.com/office/powerpoint/2010/main" val="22766178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a:xfrm>
            <a:off x="457200" y="1096412"/>
            <a:ext cx="3802227" cy="5029751"/>
          </a:xfrm>
        </p:spPr>
        <p:txBody>
          <a:bodyPr>
            <a:normAutofit/>
          </a:bodyPr>
          <a:lstStyle/>
          <a:p>
            <a:pPr marL="285750" lvl="0" indent="-285750">
              <a:buClr>
                <a:srgbClr val="FFFFFF"/>
              </a:buClr>
              <a:buSzPct val="100000"/>
            </a:pPr>
            <a:r>
              <a:rPr lang="fr-FR" dirty="0">
                <a:solidFill>
                  <a:srgbClr val="000000"/>
                </a:solidFill>
                <a:effectLst>
                  <a:outerShdw blurRad="38100" dist="38100" dir="2700000" rotWithShape="0">
                    <a:srgbClr val="000000">
                      <a:alpha val="43137"/>
                    </a:srgbClr>
                  </a:outerShdw>
                </a:effectLst>
              </a:rPr>
              <a:t>Artistique</a:t>
            </a:r>
          </a:p>
          <a:p>
            <a:pPr lvl="1">
              <a:buClr>
                <a:srgbClr val="FFFFFF"/>
              </a:buClr>
              <a:buSzPct val="100000"/>
              <a:buFont typeface="Arial"/>
              <a:buChar char="•"/>
            </a:pPr>
            <a:r>
              <a:rPr lang="fr-FR" dirty="0">
                <a:solidFill>
                  <a:srgbClr val="000000"/>
                </a:solidFill>
                <a:effectLst>
                  <a:outerShdw blurRad="38100" dist="38100" dir="2700000" rotWithShape="0">
                    <a:srgbClr val="000000">
                      <a:alpha val="43137"/>
                    </a:srgbClr>
                  </a:outerShdw>
                </a:effectLst>
              </a:rPr>
              <a:t>Directeur artistique</a:t>
            </a:r>
          </a:p>
          <a:p>
            <a:pPr lvl="1">
              <a:buClr>
                <a:srgbClr val="FFFFFF"/>
              </a:buClr>
              <a:buSzPct val="100000"/>
              <a:buFont typeface="Arial"/>
              <a:buChar char="•"/>
            </a:pPr>
            <a:r>
              <a:rPr lang="fr-FR" dirty="0">
                <a:solidFill>
                  <a:srgbClr val="000000"/>
                </a:solidFill>
                <a:effectLst>
                  <a:outerShdw blurRad="38100" dist="38100" dir="2700000" rotWithShape="0">
                    <a:srgbClr val="000000">
                      <a:alpha val="43137"/>
                    </a:srgbClr>
                  </a:outerShdw>
                </a:effectLst>
              </a:rPr>
              <a:t>Concept </a:t>
            </a:r>
            <a:r>
              <a:rPr lang="fr-FR" dirty="0" err="1">
                <a:solidFill>
                  <a:srgbClr val="000000"/>
                </a:solidFill>
                <a:effectLst>
                  <a:outerShdw blurRad="38100" dist="38100" dir="2700000" rotWithShape="0">
                    <a:srgbClr val="000000">
                      <a:alpha val="43137"/>
                    </a:srgbClr>
                  </a:outerShdw>
                </a:effectLst>
              </a:rPr>
              <a:t>artist</a:t>
            </a:r>
            <a:endParaRPr lang="fr-FR" dirty="0">
              <a:solidFill>
                <a:srgbClr val="000000"/>
              </a:solidFill>
              <a:effectLst>
                <a:outerShdw blurRad="38100" dist="38100" dir="2700000" rotWithShape="0">
                  <a:srgbClr val="000000">
                    <a:alpha val="43137"/>
                  </a:srgbClr>
                </a:outerShdw>
              </a:effectLst>
            </a:endParaRPr>
          </a:p>
          <a:p>
            <a:pPr lvl="1">
              <a:buClr>
                <a:srgbClr val="FFFFFF"/>
              </a:buClr>
              <a:buSzPct val="100000"/>
              <a:buFont typeface="Arial"/>
              <a:buChar char="•"/>
            </a:pPr>
            <a:r>
              <a:rPr lang="fr-FR" dirty="0">
                <a:solidFill>
                  <a:srgbClr val="000000"/>
                </a:solidFill>
                <a:effectLst>
                  <a:outerShdw blurRad="38100" dist="38100" dir="2700000" rotWithShape="0">
                    <a:srgbClr val="000000">
                      <a:alpha val="43137"/>
                    </a:srgbClr>
                  </a:outerShdw>
                </a:effectLst>
              </a:rPr>
              <a:t>Graphiste (2D, 3D)</a:t>
            </a:r>
          </a:p>
          <a:p>
            <a:pPr lvl="1">
              <a:buClr>
                <a:srgbClr val="FFFFFF"/>
              </a:buClr>
              <a:buSzPct val="100000"/>
              <a:buFont typeface="Arial"/>
              <a:buChar char="•"/>
            </a:pPr>
            <a:r>
              <a:rPr lang="fr-FR" dirty="0">
                <a:solidFill>
                  <a:srgbClr val="000000"/>
                </a:solidFill>
                <a:effectLst>
                  <a:outerShdw blurRad="38100" dist="38100" dir="2700000" rotWithShape="0">
                    <a:srgbClr val="000000">
                      <a:alpha val="43137"/>
                    </a:srgbClr>
                  </a:outerShdw>
                </a:effectLst>
              </a:rPr>
              <a:t>Graphiste technique</a:t>
            </a:r>
          </a:p>
          <a:p>
            <a:pPr lvl="1">
              <a:buClr>
                <a:srgbClr val="FFFFFF"/>
              </a:buClr>
              <a:buSzPct val="100000"/>
              <a:buFont typeface="Arial"/>
              <a:buChar char="•"/>
            </a:pPr>
            <a:r>
              <a:rPr lang="fr-FR" dirty="0">
                <a:solidFill>
                  <a:srgbClr val="000000"/>
                </a:solidFill>
                <a:effectLst>
                  <a:outerShdw blurRad="38100" dist="38100" dir="2700000" rotWithShape="0">
                    <a:srgbClr val="000000">
                      <a:alpha val="43137"/>
                    </a:srgbClr>
                  </a:outerShdw>
                </a:effectLst>
              </a:rPr>
              <a:t>Animateur</a:t>
            </a:r>
          </a:p>
          <a:p>
            <a:pPr lvl="1">
              <a:buClr>
                <a:srgbClr val="FFFFFF"/>
              </a:buClr>
              <a:buSzPct val="100000"/>
              <a:buFont typeface="Arial"/>
              <a:buChar char="•"/>
            </a:pPr>
            <a:r>
              <a:rPr lang="fr-FR" dirty="0">
                <a:solidFill>
                  <a:srgbClr val="000000"/>
                </a:solidFill>
                <a:effectLst>
                  <a:outerShdw blurRad="38100" dist="38100" dir="2700000" rotWithShape="0">
                    <a:srgbClr val="000000">
                      <a:alpha val="43137"/>
                    </a:srgbClr>
                  </a:outerShdw>
                </a:effectLst>
              </a:rPr>
              <a:t>Designer sonore</a:t>
            </a:r>
          </a:p>
          <a:p>
            <a:pPr lvl="1">
              <a:buClr>
                <a:srgbClr val="FFFFFF"/>
              </a:buClr>
              <a:buSzPct val="100000"/>
              <a:buFont typeface="Arial"/>
              <a:buChar char="•"/>
            </a:pPr>
            <a:r>
              <a:rPr lang="fr-FR" dirty="0">
                <a:solidFill>
                  <a:srgbClr val="000000"/>
                </a:solidFill>
                <a:effectLst>
                  <a:outerShdw blurRad="38100" dist="38100" dir="2700000" rotWithShape="0">
                    <a:srgbClr val="000000">
                      <a:alpha val="43137"/>
                    </a:srgbClr>
                  </a:outerShdw>
                </a:effectLst>
              </a:rPr>
              <a:t>Musicien</a:t>
            </a:r>
          </a:p>
          <a:p>
            <a:pPr lvl="1">
              <a:buClr>
                <a:srgbClr val="FFFFFF"/>
              </a:buClr>
              <a:buSzPct val="100000"/>
              <a:buFont typeface="Arial"/>
              <a:buChar char="•"/>
            </a:pPr>
            <a:endParaRPr lang="fr-FR" dirty="0">
              <a:solidFill>
                <a:srgbClr val="000000"/>
              </a:solidFill>
              <a:effectLst>
                <a:outerShdw blurRad="38100" dist="38100" dir="2700000" rotWithShape="0">
                  <a:srgbClr val="000000">
                    <a:alpha val="43137"/>
                  </a:srgbClr>
                </a:outerShdw>
              </a:effectLst>
            </a:endParaRPr>
          </a:p>
        </p:txBody>
      </p:sp>
      <p:sp>
        <p:nvSpPr>
          <p:cNvPr id="4" name="Espace réservé du pied de page 3"/>
          <p:cNvSpPr>
            <a:spLocks noGrp="1"/>
          </p:cNvSpPr>
          <p:nvPr>
            <p:ph type="ftr" sz="quarter" idx="3"/>
          </p:nvPr>
        </p:nvSpPr>
        <p:spPr/>
        <p:txBody>
          <a:bodyPr/>
          <a:lstStyle/>
          <a:p>
            <a:r>
              <a:rPr lang="fr-FR" smtClean="0"/>
              <a:t>Rémi Ronfard –remi.ronfard@inria.fr – GMIN317 – </a:t>
            </a:r>
            <a:r>
              <a:rPr lang="fr-FR" b="1" smtClean="0"/>
              <a:t>INTRODUCTION</a:t>
            </a:r>
            <a:endParaRPr lang="fr-FR" b="1" dirty="0" smtClean="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9</a:t>
            </a:fld>
            <a:endParaRPr lang="fr-FR" dirty="0"/>
          </a:p>
        </p:txBody>
      </p:sp>
      <p:sp>
        <p:nvSpPr>
          <p:cNvPr id="6" name="Espace réservé de la date 5"/>
          <p:cNvSpPr>
            <a:spLocks noGrp="1"/>
          </p:cNvSpPr>
          <p:nvPr>
            <p:ph type="dt" sz="half" idx="2"/>
          </p:nvPr>
        </p:nvSpPr>
        <p:spPr/>
        <p:txBody>
          <a:bodyPr/>
          <a:lstStyle/>
          <a:p>
            <a:fld id="{90F72DDC-563B-C341-83C2-E73D8B258BF3}" type="datetime1">
              <a:rPr lang="fr-FR" smtClean="0"/>
              <a:t>05/09/15</a:t>
            </a:fld>
            <a:endParaRPr lang="fr-FR" dirty="0"/>
          </a:p>
        </p:txBody>
      </p:sp>
      <p:sp>
        <p:nvSpPr>
          <p:cNvPr id="7" name="Rectangle 6"/>
          <p:cNvSpPr/>
          <p:nvPr/>
        </p:nvSpPr>
        <p:spPr>
          <a:xfrm>
            <a:off x="4641539" y="997655"/>
            <a:ext cx="4189888" cy="5262980"/>
          </a:xfrm>
          <a:prstGeom prst="rect">
            <a:avLst/>
          </a:prstGeom>
        </p:spPr>
        <p:txBody>
          <a:bodyPr wrap="square">
            <a:spAutoFit/>
          </a:bodyPr>
          <a:lstStyle/>
          <a:p>
            <a:pPr marL="285750" lvl="0" indent="-285750">
              <a:buClr>
                <a:srgbClr val="FFFFFF"/>
              </a:buClr>
              <a:buSzPct val="100000"/>
            </a:pPr>
            <a:r>
              <a:rPr lang="fr-FR" sz="2800" dirty="0">
                <a:solidFill>
                  <a:srgbClr val="000000"/>
                </a:solidFill>
                <a:effectLst>
                  <a:outerShdw blurRad="38100" dist="38100" dir="2700000" rotWithShape="0">
                    <a:srgbClr val="000000">
                      <a:alpha val="43137"/>
                    </a:srgbClr>
                  </a:outerShdw>
                </a:effectLst>
              </a:rPr>
              <a:t>Technique</a:t>
            </a:r>
          </a:p>
          <a:p>
            <a:pPr lvl="1">
              <a:buClr>
                <a:srgbClr val="FFFFFF"/>
              </a:buClr>
              <a:buSzPct val="100000"/>
              <a:buFont typeface="Arial"/>
              <a:buChar char="•"/>
            </a:pPr>
            <a:r>
              <a:rPr lang="fr-FR" sz="2800" dirty="0">
                <a:solidFill>
                  <a:srgbClr val="000000"/>
                </a:solidFill>
                <a:effectLst>
                  <a:outerShdw blurRad="38100" dist="38100" dir="2700000" rotWithShape="0">
                    <a:srgbClr val="000000">
                      <a:alpha val="43137"/>
                    </a:srgbClr>
                  </a:outerShdw>
                </a:effectLst>
              </a:rPr>
              <a:t>Directeur technique</a:t>
            </a:r>
          </a:p>
          <a:p>
            <a:pPr lvl="1">
              <a:buClr>
                <a:srgbClr val="FFFFFF"/>
              </a:buClr>
              <a:buSzPct val="100000"/>
              <a:buFont typeface="Arial"/>
              <a:buChar char="•"/>
            </a:pPr>
            <a:r>
              <a:rPr lang="fr-FR" sz="2800" dirty="0" smtClean="0">
                <a:solidFill>
                  <a:srgbClr val="000000"/>
                </a:solidFill>
                <a:effectLst>
                  <a:outerShdw blurRad="38100" dist="38100" dir="2700000" rotWithShape="0">
                    <a:srgbClr val="000000">
                      <a:alpha val="43137"/>
                    </a:srgbClr>
                  </a:outerShdw>
                </a:effectLst>
              </a:rPr>
              <a:t>Développeur</a:t>
            </a:r>
          </a:p>
          <a:p>
            <a:pPr marL="285750" lvl="0" indent="-285750">
              <a:buClr>
                <a:srgbClr val="FFFFFF"/>
              </a:buClr>
              <a:buSzPct val="100000"/>
            </a:pPr>
            <a:endParaRPr lang="fr-FR" sz="2800" dirty="0" smtClean="0">
              <a:solidFill>
                <a:srgbClr val="000000"/>
              </a:solidFill>
              <a:effectLst>
                <a:outerShdw blurRad="38100" dist="38100" dir="2700000" rotWithShape="0">
                  <a:srgbClr val="000000">
                    <a:alpha val="43137"/>
                  </a:srgbClr>
                </a:outerShdw>
              </a:effectLst>
            </a:endParaRPr>
          </a:p>
          <a:p>
            <a:pPr marL="285750" lvl="0" indent="-285750">
              <a:buClr>
                <a:srgbClr val="FFFFFF"/>
              </a:buClr>
              <a:buSzPct val="100000"/>
            </a:pPr>
            <a:r>
              <a:rPr lang="fr-FR" sz="2800" dirty="0" smtClean="0">
                <a:solidFill>
                  <a:srgbClr val="000000"/>
                </a:solidFill>
                <a:effectLst>
                  <a:outerShdw blurRad="38100" dist="38100" dir="2700000" rotWithShape="0">
                    <a:srgbClr val="000000">
                      <a:alpha val="43137"/>
                    </a:srgbClr>
                  </a:outerShdw>
                </a:effectLst>
              </a:rPr>
              <a:t>Production</a:t>
            </a:r>
            <a:endParaRPr lang="fr-FR" sz="2800" dirty="0">
              <a:solidFill>
                <a:srgbClr val="000000"/>
              </a:solidFill>
              <a:effectLst>
                <a:outerShdw blurRad="38100" dist="38100" dir="2700000" rotWithShape="0">
                  <a:srgbClr val="000000">
                    <a:alpha val="43137"/>
                  </a:srgbClr>
                </a:outerShdw>
              </a:effectLst>
            </a:endParaRPr>
          </a:p>
          <a:p>
            <a:pPr lvl="1">
              <a:buClr>
                <a:srgbClr val="FFFFFF"/>
              </a:buClr>
              <a:buSzPct val="100000"/>
              <a:buFont typeface="Arial"/>
              <a:buChar char="•"/>
            </a:pPr>
            <a:r>
              <a:rPr lang="fr-FR" sz="2800" dirty="0">
                <a:solidFill>
                  <a:srgbClr val="000000"/>
                </a:solidFill>
                <a:effectLst>
                  <a:outerShdw blurRad="38100" dist="38100" dir="2700000" rotWithShape="0">
                    <a:srgbClr val="000000">
                      <a:alpha val="43137"/>
                    </a:srgbClr>
                  </a:outerShdw>
                </a:effectLst>
              </a:rPr>
              <a:t>Producteur</a:t>
            </a:r>
          </a:p>
          <a:p>
            <a:pPr lvl="1">
              <a:buClr>
                <a:srgbClr val="FFFFFF"/>
              </a:buClr>
              <a:buSzPct val="100000"/>
              <a:buFont typeface="Arial"/>
              <a:buChar char="•"/>
            </a:pPr>
            <a:r>
              <a:rPr lang="fr-FR" sz="2800" dirty="0">
                <a:solidFill>
                  <a:srgbClr val="000000"/>
                </a:solidFill>
                <a:effectLst>
                  <a:outerShdw blurRad="38100" dist="38100" dir="2700000" rotWithShape="0">
                    <a:srgbClr val="000000">
                      <a:alpha val="43137"/>
                    </a:srgbClr>
                  </a:outerShdw>
                </a:effectLst>
              </a:rPr>
              <a:t>Game designer, Réalisateur</a:t>
            </a:r>
          </a:p>
          <a:p>
            <a:pPr lvl="1">
              <a:buClr>
                <a:srgbClr val="FFFFFF"/>
              </a:buClr>
              <a:buSzPct val="100000"/>
              <a:buFont typeface="Arial"/>
              <a:buChar char="•"/>
            </a:pPr>
            <a:r>
              <a:rPr lang="fr-FR" sz="2800" dirty="0" err="1">
                <a:solidFill>
                  <a:srgbClr val="000000"/>
                </a:solidFill>
                <a:effectLst>
                  <a:outerShdw blurRad="38100" dist="38100" dir="2700000" rotWithShape="0">
                    <a:srgbClr val="000000">
                      <a:alpha val="43137"/>
                    </a:srgbClr>
                  </a:outerShdw>
                </a:effectLst>
              </a:rPr>
              <a:t>Level</a:t>
            </a:r>
            <a:r>
              <a:rPr lang="fr-FR" sz="2800" dirty="0">
                <a:solidFill>
                  <a:srgbClr val="000000"/>
                </a:solidFill>
                <a:effectLst>
                  <a:outerShdw blurRad="38100" dist="38100" dir="2700000" rotWithShape="0">
                    <a:srgbClr val="000000">
                      <a:alpha val="43137"/>
                    </a:srgbClr>
                  </a:outerShdw>
                </a:effectLst>
              </a:rPr>
              <a:t> designer</a:t>
            </a:r>
          </a:p>
          <a:p>
            <a:pPr lvl="1">
              <a:buClr>
                <a:srgbClr val="FFFFFF"/>
              </a:buClr>
              <a:buSzPct val="100000"/>
              <a:buFont typeface="Arial"/>
              <a:buChar char="•"/>
            </a:pPr>
            <a:r>
              <a:rPr lang="fr-FR" sz="2800" dirty="0">
                <a:solidFill>
                  <a:srgbClr val="000000"/>
                </a:solidFill>
                <a:effectLst>
                  <a:outerShdw blurRad="38100" dist="38100" dir="2700000" rotWithShape="0">
                    <a:srgbClr val="000000">
                      <a:alpha val="43137"/>
                    </a:srgbClr>
                  </a:outerShdw>
                </a:effectLst>
              </a:rPr>
              <a:t>Opérateur </a:t>
            </a:r>
            <a:r>
              <a:rPr lang="fr-FR" sz="2800" dirty="0" err="1">
                <a:solidFill>
                  <a:srgbClr val="000000"/>
                </a:solidFill>
                <a:effectLst>
                  <a:outerShdw blurRad="38100" dist="38100" dir="2700000" rotWithShape="0">
                    <a:srgbClr val="000000">
                      <a:alpha val="43137"/>
                    </a:srgbClr>
                  </a:outerShdw>
                </a:effectLst>
              </a:rPr>
              <a:t>mocap</a:t>
            </a:r>
            <a:endParaRPr lang="fr-FR" sz="2800" dirty="0">
              <a:solidFill>
                <a:srgbClr val="000000"/>
              </a:solidFill>
              <a:effectLst>
                <a:outerShdw blurRad="38100" dist="38100" dir="2700000" rotWithShape="0">
                  <a:srgbClr val="000000">
                    <a:alpha val="43137"/>
                  </a:srgbClr>
                </a:outerShdw>
              </a:effectLst>
            </a:endParaRPr>
          </a:p>
          <a:p>
            <a:pPr lvl="1">
              <a:buClr>
                <a:srgbClr val="FFFFFF"/>
              </a:buClr>
              <a:buSzPct val="100000"/>
              <a:buFont typeface="Arial"/>
              <a:buChar char="•"/>
            </a:pPr>
            <a:r>
              <a:rPr lang="fr-FR" sz="2800" dirty="0">
                <a:solidFill>
                  <a:srgbClr val="000000"/>
                </a:solidFill>
                <a:effectLst>
                  <a:outerShdw blurRad="38100" dist="38100" dir="2700000" rotWithShape="0">
                    <a:srgbClr val="000000">
                      <a:alpha val="43137"/>
                    </a:srgbClr>
                  </a:outerShdw>
                </a:effectLst>
              </a:rPr>
              <a:t>Testeur</a:t>
            </a:r>
          </a:p>
          <a:p>
            <a:pPr lvl="1">
              <a:buClr>
                <a:srgbClr val="FFFFFF"/>
              </a:buClr>
              <a:buSzPct val="100000"/>
              <a:buFont typeface="Arial"/>
              <a:buChar char="•"/>
            </a:pPr>
            <a:r>
              <a:rPr lang="fr-FR" sz="2800" dirty="0">
                <a:solidFill>
                  <a:srgbClr val="000000"/>
                </a:solidFill>
                <a:effectLst>
                  <a:outerShdw blurRad="38100" dist="38100" dir="2700000" rotWithShape="0">
                    <a:srgbClr val="000000">
                      <a:alpha val="43137"/>
                    </a:srgbClr>
                  </a:outerShdw>
                </a:effectLst>
              </a:rPr>
              <a:t>Chargé de production</a:t>
            </a:r>
            <a:endParaRPr lang="fr-FR" sz="2800" dirty="0">
              <a:solidFill>
                <a:srgbClr val="000000"/>
              </a:solidFill>
              <a:effectLst>
                <a:outerShdw blurRad="38100" dist="38100" dir="2700000" rotWithShape="0">
                  <a:srgbClr val="000000">
                    <a:alpha val="43137"/>
                  </a:srgbClr>
                </a:outerShdw>
              </a:effectLst>
            </a:endParaRPr>
          </a:p>
        </p:txBody>
      </p:sp>
    </p:spTree>
    <p:extLst>
      <p:ext uri="{BB962C8B-B14F-4D97-AF65-F5344CB8AC3E}">
        <p14:creationId xmlns:p14="http://schemas.microsoft.com/office/powerpoint/2010/main" val="835305206"/>
      </p:ext>
    </p:extLst>
  </p:cSld>
  <p:clrMapOvr>
    <a:masterClrMapping/>
  </p:clrMapOvr>
</p:sld>
</file>

<file path=ppt/theme/theme1.xml><?xml version="1.0" encoding="utf-8"?>
<a:theme xmlns:a="http://schemas.openxmlformats.org/drawingml/2006/main" name="Thème Offic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Thème Offic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Thème Offic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7221</TotalTime>
  <Words>4434</Words>
  <Application>Microsoft Macintosh PowerPoint</Application>
  <PresentationFormat>Présentation à l'écran (4:3)</PresentationFormat>
  <Paragraphs>523</Paragraphs>
  <Slides>50</Slides>
  <Notes>0</Notes>
  <HiddenSlides>0</HiddenSlides>
  <MMClips>0</MMClips>
  <ScaleCrop>false</ScaleCrop>
  <HeadingPairs>
    <vt:vector size="4" baseType="variant">
      <vt:variant>
        <vt:lpstr>Thème</vt:lpstr>
      </vt:variant>
      <vt:variant>
        <vt:i4>1</vt:i4>
      </vt:variant>
      <vt:variant>
        <vt:lpstr>Titres des diapositives</vt:lpstr>
      </vt:variant>
      <vt:variant>
        <vt:i4>50</vt:i4>
      </vt:variant>
    </vt:vector>
  </HeadingPairs>
  <TitlesOfParts>
    <vt:vector size="51" baseType="lpstr">
      <vt:lpstr>Thème Office</vt:lpstr>
      <vt:lpstr>GMIN 317 – Moteur de Jeu Game Engine 1 – Notions générales Université Montpellier 2</vt:lpstr>
      <vt:lpstr>Présentation PowerPoint</vt:lpstr>
      <vt:lpstr>What is a game engine ?</vt:lpstr>
      <vt:lpstr>Real-time strategy (RTS) engines</vt:lpstr>
      <vt:lpstr>Minecraft</vt:lpstr>
      <vt:lpstr>TP et mini-projets</vt:lpstr>
      <vt:lpstr>Présentation PowerPoint</vt:lpstr>
      <vt:lpstr>Workflow</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Notifications</vt:lpstr>
      <vt:lpstr>Gestion mémoire</vt:lpstr>
      <vt:lpstr>Game loop</vt:lpstr>
      <vt:lpstr>Game loop</vt:lpstr>
      <vt:lpstr>Game loop</vt:lpstr>
      <vt:lpstr>Exemple : PACMAN</vt:lpstr>
      <vt:lpstr>Game loop générique</vt:lpstr>
      <vt:lpstr>Game objects</vt:lpstr>
      <vt:lpstr>Controlers</vt:lpstr>
      <vt:lpstr>Périphériques et controleurs </vt:lpstr>
      <vt:lpstr>Périphériques et controleurs</vt:lpstr>
      <vt:lpstr>Périphériques et controleurs</vt:lpstr>
      <vt:lpstr>Périphériques et controleurs</vt:lpstr>
      <vt:lpstr>Gestion des accès disques</vt:lpstr>
      <vt:lpstr>Gestion des fichiers</vt:lpstr>
      <vt:lpstr>Timers</vt:lpstr>
      <vt:lpstr>Timers</vt:lpstr>
      <vt:lpstr>Timers</vt:lpstr>
      <vt:lpstr>IA et comportements</vt:lpstr>
      <vt:lpstr>IA et comportements</vt:lpstr>
      <vt:lpstr>Interactions</vt:lpstr>
      <vt:lpstr>Points remarquables</vt:lpstr>
      <vt:lpstr>Déclenchement et notification d'évènements</vt:lpstr>
      <vt:lpstr>Gestion des événements</vt:lpstr>
      <vt:lpstr>Interactions physiques / topologiques</vt:lpstr>
      <vt:lpstr>Boites de collision</vt:lpstr>
      <vt:lpstr>Matériaux et comportements</vt:lpstr>
      <vt:lpstr>Musique interactive</vt:lpstr>
      <vt:lpstr>Interface utilisateur</vt:lpstr>
      <vt:lpstr>Interface utilisateur</vt:lpstr>
      <vt:lpstr>Gameplay : programmation ou script</vt:lpstr>
      <vt:lpstr>Gameplay</vt:lpstr>
      <vt:lpstr>Livres utiles pour compléter ce cours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Benoit Lange</dc:creator>
  <cp:lastModifiedBy>Rémi Ronfard</cp:lastModifiedBy>
  <cp:revision>435</cp:revision>
  <cp:lastPrinted>2014-09-23T20:13:38Z</cp:lastPrinted>
  <dcterms:created xsi:type="dcterms:W3CDTF">2013-05-05T09:39:59Z</dcterms:created>
  <dcterms:modified xsi:type="dcterms:W3CDTF">2015-09-07T14:07:34Z</dcterms:modified>
</cp:coreProperties>
</file>