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81" r:id="rId2"/>
    <p:sldId id="283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294" r:id="rId11"/>
    <p:sldId id="295" r:id="rId12"/>
    <p:sldId id="296" r:id="rId13"/>
    <p:sldId id="298" r:id="rId14"/>
    <p:sldId id="285" r:id="rId15"/>
    <p:sldId id="300" r:id="rId16"/>
    <p:sldId id="301" r:id="rId17"/>
    <p:sldId id="302" r:id="rId18"/>
    <p:sldId id="322" r:id="rId19"/>
    <p:sldId id="323" r:id="rId20"/>
    <p:sldId id="324" r:id="rId21"/>
    <p:sldId id="325" r:id="rId22"/>
    <p:sldId id="313" r:id="rId23"/>
    <p:sldId id="315" r:id="rId24"/>
    <p:sldId id="316" r:id="rId25"/>
    <p:sldId id="317" r:id="rId26"/>
    <p:sldId id="318" r:id="rId27"/>
    <p:sldId id="319" r:id="rId28"/>
    <p:sldId id="327" r:id="rId29"/>
    <p:sldId id="328" r:id="rId30"/>
    <p:sldId id="326" r:id="rId31"/>
    <p:sldId id="305" r:id="rId32"/>
    <p:sldId id="306" r:id="rId33"/>
    <p:sldId id="307" r:id="rId34"/>
    <p:sldId id="308" r:id="rId35"/>
    <p:sldId id="309" r:id="rId36"/>
    <p:sldId id="311" r:id="rId37"/>
    <p:sldId id="310" r:id="rId38"/>
    <p:sldId id="312" r:id="rId39"/>
    <p:sldId id="329" r:id="rId4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105" d="100"/>
          <a:sy n="105" d="100"/>
        </p:scale>
        <p:origin x="-120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09/09/15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09/09/15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13233DE-E2B7-914A-A9A2-B94007DE19EE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42B5CCB-00AF-494F-BB8F-8549A9D97B0C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982A0D6-A7C2-DA44-8C91-0D82881601ED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D85F28E-A20A-254E-B4B9-91D136105DD0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6" y="0"/>
            <a:ext cx="1512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AED594A-145F-964F-8801-3C0B09F2379E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Intro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Transformations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Quaternions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Matrices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Espace 3D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Références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 smtClean="0">
                <a:solidFill>
                  <a:schemeClr val="tx1"/>
                </a:solidFill>
              </a:rPr>
              <a:t>GMIN 317 – Moteur de 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4000" dirty="0" smtClean="0">
                <a:solidFill>
                  <a:schemeClr val="tx1"/>
                </a:solidFill>
              </a:rPr>
              <a:t/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Mathématiques pour le jeu vidéo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 smtClean="0">
                <a:hlinkClick r:id="rId2"/>
              </a:rPr>
              <a:t>Remi.ronfard@inria.fr</a:t>
            </a:r>
            <a:endParaRPr lang="fr-FR" sz="1800" dirty="0" smtClean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vectoriel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21" y="2950797"/>
            <a:ext cx="6687480" cy="34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467543" y="971195"/>
            <a:ext cx="8188031" cy="197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produit vectoriel (cross </a:t>
            </a:r>
            <a:r>
              <a:rPr lang="fr-FR" dirty="0" err="1"/>
              <a:t>product</a:t>
            </a:r>
            <a:r>
              <a:rPr lang="fr-FR" dirty="0"/>
              <a:t>) de deux vecteurs u et v non colinéaires est le </a:t>
            </a:r>
            <a:r>
              <a:rPr lang="fr-FR" dirty="0" smtClean="0"/>
              <a:t>vecteur:</a:t>
            </a:r>
          </a:p>
          <a:p>
            <a:r>
              <a:rPr lang="fr-FR" dirty="0"/>
              <a:t>	</a:t>
            </a:r>
            <a:r>
              <a:rPr lang="fr-FR" dirty="0" smtClean="0"/>
              <a:t>	u x v = (</a:t>
            </a:r>
            <a:r>
              <a:rPr lang="fr-FR" dirty="0" err="1" smtClean="0"/>
              <a:t>yu</a:t>
            </a:r>
            <a:r>
              <a:rPr lang="fr-FR" dirty="0" smtClean="0"/>
              <a:t> - </a:t>
            </a:r>
            <a:r>
              <a:rPr lang="fr-FR" dirty="0" err="1" smtClean="0"/>
              <a:t>zv</a:t>
            </a:r>
            <a:r>
              <a:rPr lang="fr-FR" dirty="0" smtClean="0"/>
              <a:t>, xv - </a:t>
            </a:r>
            <a:r>
              <a:rPr lang="fr-FR" dirty="0" err="1" smtClean="0"/>
              <a:t>zu</a:t>
            </a:r>
            <a:r>
              <a:rPr lang="fr-FR" dirty="0" smtClean="0"/>
              <a:t>, </a:t>
            </a:r>
            <a:r>
              <a:rPr lang="fr-FR" dirty="0" err="1" smtClean="0"/>
              <a:t>xu</a:t>
            </a:r>
            <a:r>
              <a:rPr lang="fr-FR" dirty="0" smtClean="0"/>
              <a:t> – </a:t>
            </a:r>
            <a:r>
              <a:rPr lang="fr-FR" dirty="0" err="1" smtClean="0"/>
              <a:t>yv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le </a:t>
            </a:r>
            <a:r>
              <a:rPr lang="en-US" altLang="zh-CN" dirty="0" err="1"/>
              <a:t>vecteur</a:t>
            </a:r>
            <a:r>
              <a:rPr lang="en-US" altLang="zh-CN" dirty="0"/>
              <a:t> orthogonal au plan </a:t>
            </a:r>
            <a:r>
              <a:rPr lang="en-US" altLang="zh-CN" dirty="0" err="1"/>
              <a:t>formé</a:t>
            </a:r>
            <a:r>
              <a:rPr lang="en-US" altLang="zh-CN" dirty="0"/>
              <a:t> par les 2 </a:t>
            </a:r>
            <a:r>
              <a:rPr lang="en-US" altLang="zh-CN" dirty="0" err="1"/>
              <a:t>vecteurs</a:t>
            </a:r>
            <a:r>
              <a:rPr lang="en-US" altLang="zh-CN" dirty="0"/>
              <a:t> u et v.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NB: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non-</a:t>
            </a:r>
            <a:r>
              <a:rPr lang="en-US" altLang="zh-CN" dirty="0" err="1"/>
              <a:t>commutatif</a:t>
            </a:r>
            <a:r>
              <a:rPr lang="en-US" altLang="zh-CN" dirty="0"/>
              <a:t> : </a:t>
            </a:r>
            <a:r>
              <a:rPr lang="en-US" altLang="zh-CN" dirty="0" err="1" smtClean="0"/>
              <a:t>uxv</a:t>
            </a:r>
            <a:r>
              <a:rPr lang="en-US" altLang="zh-CN" dirty="0" smtClean="0"/>
              <a:t> </a:t>
            </a:r>
            <a:r>
              <a:rPr lang="en-US" altLang="zh-CN" dirty="0"/>
              <a:t>!= </a:t>
            </a:r>
            <a:r>
              <a:rPr lang="en-US" altLang="zh-CN" dirty="0" err="1" smtClean="0"/>
              <a:t>vxu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211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67543" y="1695785"/>
            <a:ext cx="482453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L’équation paramétrique de la droite passant par le point p et de direction d s‘écrit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 td</a:t>
            </a:r>
          </a:p>
          <a:p>
            <a:endParaRPr lang="fr-FR" sz="2400" dirty="0" smtClean="0"/>
          </a:p>
          <a:p>
            <a:r>
              <a:rPr lang="fr-FR" sz="2400" dirty="0" smtClean="0"/>
              <a:t>L’équation paramétrique de la droite passant par 2 points p et q s’écrit</a:t>
            </a:r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</a:t>
            </a:r>
            <a:r>
              <a:rPr lang="fr-FR" sz="2400" dirty="0" err="1" smtClean="0"/>
              <a:t>t</a:t>
            </a:r>
            <a:r>
              <a:rPr lang="fr-FR" sz="2400" dirty="0" smtClean="0"/>
              <a:t> (</a:t>
            </a:r>
            <a:r>
              <a:rPr lang="fr-FR" sz="2400" dirty="0" err="1" smtClean="0"/>
              <a:t>q-p</a:t>
            </a:r>
            <a:r>
              <a:rPr lang="fr-FR" sz="2400" dirty="0" smtClean="0"/>
              <a:t>) = (1-t) p + </a:t>
            </a:r>
            <a:r>
              <a:rPr lang="fr-FR" sz="2400" dirty="0" err="1" smtClean="0"/>
              <a:t>t</a:t>
            </a:r>
            <a:r>
              <a:rPr lang="fr-FR" sz="2400" dirty="0" smtClean="0"/>
              <a:t> q</a:t>
            </a:r>
          </a:p>
          <a:p>
            <a:endParaRPr lang="fr-FR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8673" y="1877068"/>
            <a:ext cx="3139566" cy="32081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1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11559" y="959412"/>
            <a:ext cx="5184577" cy="523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</a:t>
            </a:r>
            <a:r>
              <a:rPr lang="fr-FR" dirty="0"/>
              <a:t>le plan P défini par les éléments suivants: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un point </a:t>
            </a:r>
            <a:r>
              <a:rPr lang="fr-FR" dirty="0" smtClean="0"/>
              <a:t>p de </a:t>
            </a:r>
            <a:r>
              <a:rPr lang="fr-FR" dirty="0"/>
              <a:t>coordonnées </a:t>
            </a:r>
            <a:r>
              <a:rPr lang="fr-FR" dirty="0" err="1" smtClean="0"/>
              <a:t>xp</a:t>
            </a:r>
            <a:r>
              <a:rPr lang="fr-FR" dirty="0" smtClean="0"/>
              <a:t>, </a:t>
            </a:r>
            <a:r>
              <a:rPr lang="fr-FR" dirty="0" err="1" smtClean="0"/>
              <a:t>yp</a:t>
            </a:r>
            <a:r>
              <a:rPr lang="fr-FR" dirty="0" smtClean="0"/>
              <a:t>, </a:t>
            </a:r>
            <a:r>
              <a:rPr lang="fr-FR" dirty="0" err="1" smtClean="0"/>
              <a:t>zp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le vecteur normal au plan </a:t>
            </a:r>
            <a:r>
              <a:rPr lang="fr-FR" dirty="0" smtClean="0"/>
              <a:t>n de coordonnées </a:t>
            </a:r>
            <a:r>
              <a:rPr lang="fr-FR" dirty="0" err="1" smtClean="0"/>
              <a:t>xn</a:t>
            </a:r>
            <a:r>
              <a:rPr lang="fr-FR" dirty="0" smtClean="0"/>
              <a:t>, </a:t>
            </a:r>
            <a:r>
              <a:rPr lang="fr-FR" dirty="0" err="1" smtClean="0"/>
              <a:t>yn</a:t>
            </a:r>
            <a:r>
              <a:rPr lang="fr-FR" dirty="0" smtClean="0"/>
              <a:t>, </a:t>
            </a:r>
            <a:r>
              <a:rPr lang="fr-FR" dirty="0" err="1" smtClean="0"/>
              <a:t>zn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>
              <a:lnSpc>
                <a:spcPts val="2000"/>
              </a:lnSpc>
              <a:tabLst>
                <a:tab pos="1587500" algn="l"/>
              </a:tabLst>
            </a:pPr>
            <a:r>
              <a:rPr lang="en-US" altLang="zh-CN" dirty="0"/>
              <a:t>Le plan P est donc formé par l’ensemble des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points 𝑥 de l’espace, tels </a:t>
            </a:r>
            <a:r>
              <a:rPr lang="en-US" altLang="zh-CN" dirty="0" err="1"/>
              <a:t>que</a:t>
            </a:r>
            <a:r>
              <a:rPr lang="en-US" altLang="zh-CN" dirty="0" smtClean="0"/>
              <a:t>: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	(x-p).n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fr-FR" altLang="zh-CN" dirty="0" smtClean="0"/>
              <a:t>S</a:t>
            </a:r>
            <a:r>
              <a:rPr lang="en-US" altLang="zh-CN" dirty="0" err="1" smtClean="0"/>
              <a:t>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   (x-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+ (y-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+ (z-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Soit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*x +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*y + 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*z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Réciproquement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équation</a:t>
            </a:r>
            <a:r>
              <a:rPr lang="en-US" altLang="zh-CN" dirty="0" smtClean="0"/>
              <a:t> de la </a:t>
            </a:r>
            <a:r>
              <a:rPr lang="en-US" altLang="zh-CN" dirty="0" err="1" smtClean="0"/>
              <a:t>forme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ax+by+cz+d</a:t>
            </a:r>
            <a:r>
              <a:rPr lang="en-US" altLang="zh-CN" dirty="0" smtClean="0"/>
              <a:t> = 0 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l’équation</a:t>
            </a:r>
            <a:r>
              <a:rPr lang="en-US" altLang="zh-CN" dirty="0" smtClean="0"/>
              <a:t> d’un plan </a:t>
            </a:r>
            <a:r>
              <a:rPr lang="en-US" altLang="zh-CN" dirty="0" err="1" smtClean="0"/>
              <a:t>perpendiculaire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à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passant par les point (-d/a,0,0), (0,-d/b,0) et (0,0,-d/c) !</a:t>
            </a:r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1925187"/>
            <a:ext cx="3139566" cy="3159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de deux droites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558800" y="1511300"/>
            <a:ext cx="7946939" cy="45700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Soient</a:t>
            </a:r>
            <a:r>
              <a:rPr lang="en-US" altLang="zh-CN" dirty="0" smtClean="0"/>
              <a:t> </a:t>
            </a:r>
            <a:r>
              <a:rPr lang="en-US" altLang="zh-CN" dirty="0"/>
              <a:t>les </a:t>
            </a:r>
            <a:r>
              <a:rPr lang="en-US" altLang="zh-CN" dirty="0" err="1"/>
              <a:t>droites</a:t>
            </a:r>
            <a:r>
              <a:rPr lang="en-US" altLang="zh-CN" dirty="0"/>
              <a:t> </a:t>
            </a:r>
            <a:r>
              <a:rPr lang="en-US" altLang="zh-CN" dirty="0" smtClean="0"/>
              <a:t>(P1P2) et (P3P4) </a:t>
            </a:r>
            <a:r>
              <a:rPr lang="en-US" altLang="zh-CN" dirty="0" err="1" smtClean="0"/>
              <a:t>d’équations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paramétriques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Pa = P1 + ua (P2 - P1)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Pb = P3 + ub (P4 - P3</a:t>
            </a:r>
            <a:r>
              <a:rPr lang="en-US" altLang="zh-CN" dirty="0" smtClean="0"/>
              <a:t>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Leur</a:t>
            </a:r>
            <a:r>
              <a:rPr lang="en-US" altLang="zh-CN" dirty="0" smtClean="0"/>
              <a:t> intersection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vide en </a:t>
            </a:r>
            <a:r>
              <a:rPr lang="en-US" altLang="zh-CN" dirty="0" err="1" smtClean="0"/>
              <a:t>général</a:t>
            </a:r>
            <a:r>
              <a:rPr lang="en-US" altLang="zh-CN" dirty="0" smtClean="0"/>
              <a:t> !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En résolvant pour le point où Pa = Pb,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3 équations à 2 inconnues (ua et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ub)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x1 + ua (x2 - x1) = x3 + ub (x4 - x3)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y1 + ua (y2 - y1) = y3 + ub (y4 - y3)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z1 + ua (z2 - z1) = z3 + ub (z4 - z3)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Par </a:t>
            </a:r>
            <a:r>
              <a:rPr lang="en-US" altLang="zh-CN" dirty="0" err="1" smtClean="0"/>
              <a:t>contre</a:t>
            </a:r>
            <a:r>
              <a:rPr lang="en-US" altLang="zh-CN" dirty="0" smtClean="0"/>
              <a:t>, on </a:t>
            </a:r>
            <a:r>
              <a:rPr lang="en-US" altLang="zh-CN" dirty="0" err="1" smtClean="0"/>
              <a:t>peut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toujours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trouver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de distance </a:t>
            </a:r>
            <a:r>
              <a:rPr lang="en-US" altLang="zh-CN" dirty="0" err="1" smtClean="0"/>
              <a:t>minimale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sur</a:t>
            </a:r>
            <a:r>
              <a:rPr lang="en-US" altLang="zh-CN" dirty="0" smtClean="0"/>
              <a:t>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 Si </a:t>
            </a:r>
            <a:r>
              <a:rPr lang="en-US" altLang="zh-CN" dirty="0" err="1" smtClean="0"/>
              <a:t>ces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</a:t>
            </a:r>
            <a:r>
              <a:rPr lang="en-US" altLang="zh-CN" dirty="0" err="1" smtClean="0"/>
              <a:t>sont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confondus</a:t>
            </a:r>
            <a:r>
              <a:rPr lang="en-US" altLang="zh-CN" dirty="0"/>
              <a:t> </a:t>
            </a:r>
            <a:r>
              <a:rPr lang="en-US" altLang="zh-CN" dirty="0" smtClean="0"/>
              <a:t>(distance </a:t>
            </a:r>
            <a:r>
              <a:rPr lang="en-US" altLang="zh-CN" dirty="0" err="1" smtClean="0"/>
              <a:t>nulle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donnent</a:t>
            </a:r>
            <a:r>
              <a:rPr lang="en-US" altLang="zh-CN" dirty="0" smtClean="0"/>
              <a:t> le point </a:t>
            </a:r>
            <a:r>
              <a:rPr lang="en-US" altLang="zh-CN" dirty="0" err="1" smtClean="0"/>
              <a:t>d’intersection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Sinon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indiquent</a:t>
            </a:r>
            <a:r>
              <a:rPr lang="en-US" altLang="zh-CN" dirty="0" smtClean="0"/>
              <a:t> la “distance” entre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4451264" y="2026637"/>
            <a:ext cx="4500562" cy="1244600"/>
            <a:chOff x="4451264" y="2026637"/>
            <a:chExt cx="4500562" cy="124460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102139" y="2026637"/>
              <a:ext cx="3849687" cy="123507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451264" y="2747362"/>
              <a:ext cx="2276475" cy="52387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7334164" y="2337787"/>
              <a:ext cx="1171575" cy="2476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60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d’une droite et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124744"/>
            <a:ext cx="8414072" cy="431784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représenté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Ax + By + Cz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Soit la droite représentée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P = P1 + u(P2 –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En injectant l’équation de la droite dans l’équation du plan, on obtient: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 (x1 + u (x2 - x1)) + B (y1 + u (y2 - y1)) + C (z1 + u (z2 - z1)) + D = 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 smtClean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la </a:t>
            </a:r>
            <a:r>
              <a:rPr lang="en-US" altLang="zh-CN" dirty="0" err="1"/>
              <a:t>droite</a:t>
            </a:r>
            <a:r>
              <a:rPr lang="en-US" altLang="zh-CN" dirty="0"/>
              <a:t>, 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/>
              <a:t>Notes: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le </a:t>
            </a:r>
            <a:r>
              <a:rPr lang="en-US" altLang="zh-CN" dirty="0" err="1"/>
              <a:t>dénominateur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0,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parallèle</a:t>
            </a:r>
            <a:r>
              <a:rPr lang="en-US" altLang="zh-CN" dirty="0"/>
              <a:t> au plan et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n’y</a:t>
            </a:r>
            <a:r>
              <a:rPr lang="en-US" altLang="zh-CN" dirty="0"/>
              <a:t> a pas </a:t>
            </a: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</a:t>
            </a:r>
            <a:r>
              <a:rPr lang="en-US" altLang="zh-CN" dirty="0" err="1"/>
              <a:t>l’on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déterminer</a:t>
            </a:r>
            <a:r>
              <a:rPr lang="en-US" altLang="zh-CN" dirty="0"/>
              <a:t> </a:t>
            </a:r>
            <a:r>
              <a:rPr lang="en-US" altLang="zh-CN" dirty="0" err="1"/>
              <a:t>l’intersection</a:t>
            </a:r>
            <a:r>
              <a:rPr lang="en-US" altLang="zh-CN" dirty="0"/>
              <a:t> </a:t>
            </a:r>
            <a:r>
              <a:rPr lang="en-US" altLang="zh-CN" dirty="0" err="1"/>
              <a:t>sur</a:t>
            </a:r>
            <a:r>
              <a:rPr lang="en-US" altLang="zh-CN" dirty="0"/>
              <a:t> le segment P1P2,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suffit</a:t>
            </a:r>
            <a:r>
              <a:rPr lang="en-US" altLang="zh-CN" dirty="0"/>
              <a:t> de </a:t>
            </a:r>
            <a:r>
              <a:rPr lang="en-US" altLang="zh-CN" dirty="0" err="1"/>
              <a:t>vérifier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la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est</a:t>
            </a:r>
            <a:r>
              <a:rPr lang="en-US" altLang="zh-CN" dirty="0"/>
              <a:t> comprise entre 0 et 1.</a:t>
            </a:r>
          </a:p>
        </p:txBody>
      </p:sp>
    </p:spTree>
    <p:extLst>
      <p:ext uri="{BB962C8B-B14F-4D97-AF65-F5344CB8AC3E}">
        <p14:creationId xmlns:p14="http://schemas.microsoft.com/office/powerpoint/2010/main" val="69676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d’un point sur 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520249"/>
            <a:ext cx="5101704" cy="40870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la </a:t>
            </a:r>
            <a:r>
              <a:rPr lang="en-US" altLang="zh-CN" dirty="0" err="1"/>
              <a:t>droite</a:t>
            </a:r>
            <a:r>
              <a:rPr lang="en-US" altLang="zh-CN" dirty="0"/>
              <a:t>: P = P1 + u (P2 -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Le point de la </a:t>
            </a:r>
            <a:r>
              <a:rPr lang="en-US" altLang="zh-CN" dirty="0" err="1"/>
              <a:t>droite</a:t>
            </a:r>
            <a:r>
              <a:rPr lang="en-US" altLang="zh-CN" dirty="0"/>
              <a:t> au plus </a:t>
            </a:r>
            <a:r>
              <a:rPr lang="en-US" altLang="zh-CN" dirty="0" err="1"/>
              <a:t>proche</a:t>
            </a:r>
            <a:r>
              <a:rPr lang="en-US" altLang="zh-CN" dirty="0"/>
              <a:t> de P3 </a:t>
            </a:r>
            <a:r>
              <a:rPr lang="en-US" altLang="zh-CN" dirty="0" err="1"/>
              <a:t>est</a:t>
            </a:r>
            <a:r>
              <a:rPr lang="en-US" altLang="zh-CN" dirty="0"/>
              <a:t> à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 err="1"/>
              <a:t>l’endroit</a:t>
            </a:r>
            <a:r>
              <a:rPr lang="en-US" altLang="zh-CN" dirty="0"/>
              <a:t> </a:t>
            </a:r>
            <a:r>
              <a:rPr lang="en-US" altLang="zh-CN" dirty="0" err="1"/>
              <a:t>où</a:t>
            </a:r>
            <a:r>
              <a:rPr lang="en-US" altLang="zh-CN" dirty="0"/>
              <a:t> la </a:t>
            </a:r>
            <a:r>
              <a:rPr lang="en-US" altLang="zh-CN" dirty="0" err="1"/>
              <a:t>tangente</a:t>
            </a:r>
            <a:r>
              <a:rPr lang="en-US" altLang="zh-CN" dirty="0"/>
              <a:t> à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passe</a:t>
            </a:r>
            <a:r>
              <a:rPr lang="en-US" altLang="zh-CN" dirty="0"/>
              <a:t> par P3, </a:t>
            </a:r>
            <a:r>
              <a:rPr lang="en-US" altLang="zh-CN" dirty="0" err="1"/>
              <a:t>soit</a:t>
            </a:r>
            <a:r>
              <a:rPr lang="en-US" altLang="zh-CN" dirty="0"/>
              <a:t>: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(P3 − P) ∙ (𝑃2 − 𝑃1)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calculant</a:t>
            </a:r>
            <a:r>
              <a:rPr lang="en-US" altLang="zh-CN" dirty="0"/>
              <a:t>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scalaire</a:t>
            </a:r>
            <a:r>
              <a:rPr lang="en-US" altLang="zh-CN" dirty="0"/>
              <a:t> (P − P1) ∙ (𝑃2 − 𝑃1),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</a:t>
            </a:r>
            <a:r>
              <a:rPr lang="en-US" altLang="zh-CN" dirty="0" err="1"/>
              <a:t>longueur</a:t>
            </a:r>
            <a:r>
              <a:rPr lang="en-US" altLang="zh-CN" dirty="0"/>
              <a:t> de la projection du segment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(P3-P1) </a:t>
            </a:r>
            <a:r>
              <a:rPr lang="en-US" altLang="zh-CN" dirty="0" err="1"/>
              <a:t>sur</a:t>
            </a:r>
            <a:r>
              <a:rPr lang="en-US" altLang="zh-CN" dirty="0"/>
              <a:t> la </a:t>
            </a:r>
            <a:r>
              <a:rPr lang="en-US" altLang="zh-CN" dirty="0" err="1"/>
              <a:t>droite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</a:pPr>
            <a:r>
              <a:rPr lang="en-US" altLang="zh-CN" dirty="0"/>
              <a:t>On en </a:t>
            </a:r>
            <a:r>
              <a:rPr lang="en-US" altLang="zh-CN" dirty="0" err="1"/>
              <a:t>déduit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</a:t>
            </a:r>
            <a:r>
              <a:rPr lang="en-US" altLang="zh-CN" dirty="0" err="1"/>
              <a:t>droite</a:t>
            </a:r>
            <a:r>
              <a:rPr lang="en-US" altLang="zh-CN" dirty="0"/>
              <a:t>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 </a:t>
            </a:r>
            <a:r>
              <a:rPr lang="en-US" altLang="zh-CN" dirty="0" err="1"/>
              <a:t>projeté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5759"/>
            <a:ext cx="31146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79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Distance entre un point et 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021093"/>
            <a:ext cx="5317728" cy="43947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</a:t>
            </a:r>
            <a:r>
              <a:rPr lang="en-US" altLang="zh-CN" dirty="0" err="1"/>
              <a:t>d’équation</a:t>
            </a:r>
            <a:r>
              <a:rPr lang="en-US" altLang="zh-CN" dirty="0"/>
              <a:t>: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	Ax + By + </a:t>
            </a:r>
            <a:r>
              <a:rPr lang="en-US" altLang="zh-CN" dirty="0" err="1"/>
              <a:t>Cz</a:t>
            </a:r>
            <a:r>
              <a:rPr lang="en-US" altLang="zh-CN" dirty="0"/>
              <a:t>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Soit</a:t>
            </a:r>
            <a:r>
              <a:rPr lang="en-US" altLang="zh-CN" dirty="0"/>
              <a:t> le point P, </a:t>
            </a:r>
            <a:r>
              <a:rPr lang="en-US" altLang="zh-CN" dirty="0" err="1"/>
              <a:t>dont</a:t>
            </a:r>
            <a:r>
              <a:rPr lang="en-US" altLang="zh-CN" dirty="0"/>
              <a:t> on </a:t>
            </a:r>
            <a:r>
              <a:rPr lang="en-US" altLang="zh-CN" dirty="0" err="1"/>
              <a:t>veut</a:t>
            </a:r>
            <a:r>
              <a:rPr lang="en-US" altLang="zh-CN" dirty="0"/>
              <a:t> </a:t>
            </a:r>
            <a:r>
              <a:rPr lang="en-US" altLang="zh-CN" dirty="0" err="1"/>
              <a:t>connaître</a:t>
            </a:r>
            <a:r>
              <a:rPr lang="en-US" altLang="zh-CN" dirty="0"/>
              <a:t> la distance et la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position </a:t>
            </a:r>
            <a:r>
              <a:rPr lang="en-US" altLang="zh-CN" dirty="0" err="1"/>
              <a:t>relativement</a:t>
            </a:r>
            <a:r>
              <a:rPr lang="en-US" altLang="zh-CN" dirty="0"/>
              <a:t> au plan.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En </a:t>
            </a:r>
            <a:r>
              <a:rPr lang="en-US" altLang="zh-CN" dirty="0" err="1"/>
              <a:t>injectant</a:t>
            </a:r>
            <a:r>
              <a:rPr lang="en-US" altLang="zh-CN" dirty="0"/>
              <a:t> les </a:t>
            </a:r>
            <a:r>
              <a:rPr lang="en-US" altLang="zh-CN" dirty="0" err="1"/>
              <a:t>coordonnées</a:t>
            </a:r>
            <a:r>
              <a:rPr lang="en-US" altLang="zh-CN" dirty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 du </a:t>
            </a:r>
            <a:r>
              <a:rPr lang="en-US" altLang="zh-CN" dirty="0"/>
              <a:t>point P </a:t>
            </a:r>
            <a:r>
              <a:rPr lang="en-US" altLang="zh-CN" dirty="0" err="1"/>
              <a:t>dans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l’équation</a:t>
            </a:r>
            <a:r>
              <a:rPr lang="en-US" altLang="zh-CN" dirty="0"/>
              <a:t> du plan,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dirty="0" smtClean="0"/>
              <a:t>		V = 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Byp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Czp</a:t>
            </a:r>
            <a:r>
              <a:rPr lang="en-US" altLang="zh-CN" dirty="0" smtClean="0"/>
              <a:t> + D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La </a:t>
            </a:r>
            <a:r>
              <a:rPr lang="en-US" altLang="zh-CN" dirty="0" err="1"/>
              <a:t>valeur</a:t>
            </a:r>
            <a:r>
              <a:rPr lang="en-US" altLang="zh-CN" dirty="0"/>
              <a:t> </a:t>
            </a:r>
            <a:r>
              <a:rPr lang="en-US" altLang="zh-CN" dirty="0" err="1"/>
              <a:t>absolue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distance du point P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 plan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Le </a:t>
            </a:r>
            <a:r>
              <a:rPr lang="en-US" altLang="zh-CN" dirty="0" err="1"/>
              <a:t>signe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relativement</a:t>
            </a:r>
            <a:r>
              <a:rPr lang="en-US" altLang="zh-CN" dirty="0"/>
              <a:t> au plan (</a:t>
            </a:r>
            <a:r>
              <a:rPr lang="en-US" altLang="zh-CN" dirty="0" err="1"/>
              <a:t>positif</a:t>
            </a:r>
            <a:r>
              <a:rPr lang="en-US" altLang="zh-CN" dirty="0"/>
              <a:t>: le point P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situé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au-</a:t>
            </a:r>
            <a:r>
              <a:rPr lang="en-US" altLang="zh-CN" dirty="0" err="1"/>
              <a:t>dessus</a:t>
            </a:r>
            <a:r>
              <a:rPr lang="en-US" altLang="zh-CN" dirty="0"/>
              <a:t> du plan </a:t>
            </a:r>
            <a:r>
              <a:rPr lang="en-US" altLang="zh-CN" dirty="0" err="1"/>
              <a:t>relativement</a:t>
            </a:r>
            <a:r>
              <a:rPr lang="en-US" altLang="zh-CN" dirty="0"/>
              <a:t> à la </a:t>
            </a:r>
            <a:r>
              <a:rPr lang="en-US" altLang="zh-CN" dirty="0" err="1"/>
              <a:t>normale</a:t>
            </a:r>
            <a:r>
              <a:rPr lang="en-US" altLang="zh-CN" dirty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47" y="2643361"/>
            <a:ext cx="2981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93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de trigonométrie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1916832"/>
            <a:ext cx="4824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Cosinus et Sinus</a:t>
            </a:r>
          </a:p>
          <a:p>
            <a:endParaRPr lang="fr-FR" dirty="0"/>
          </a:p>
          <a:p>
            <a:r>
              <a:rPr lang="fr-FR" dirty="0"/>
              <a:t>Soit le cercle de centre O et de rayon 1. Soit </a:t>
            </a:r>
            <a:r>
              <a:rPr lang="el-GR" dirty="0"/>
              <a:t>α</a:t>
            </a:r>
            <a:r>
              <a:rPr lang="fr-FR" dirty="0"/>
              <a:t> l’angle entre un rayon OM’ de ce cercle et l’axe horizontal.</a:t>
            </a:r>
          </a:p>
          <a:p>
            <a:endParaRPr lang="fr-FR" dirty="0"/>
          </a:p>
          <a:p>
            <a:r>
              <a:rPr lang="fr-FR" dirty="0"/>
              <a:t>On appelle cosinus de l’angle </a:t>
            </a:r>
            <a:r>
              <a:rPr lang="el-GR" dirty="0"/>
              <a:t>α</a:t>
            </a:r>
            <a:r>
              <a:rPr lang="fr-FR" dirty="0"/>
              <a:t>, noté cos(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horizontal passant par O.</a:t>
            </a:r>
          </a:p>
          <a:p>
            <a:endParaRPr lang="fr-FR" dirty="0"/>
          </a:p>
          <a:p>
            <a:r>
              <a:rPr lang="fr-FR" dirty="0"/>
              <a:t>On appelle sinus de l’angle </a:t>
            </a:r>
            <a:r>
              <a:rPr lang="el-GR" dirty="0"/>
              <a:t>α</a:t>
            </a:r>
            <a:r>
              <a:rPr lang="fr-FR" dirty="0"/>
              <a:t>, noté sin(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vertical passant par O.</a:t>
            </a:r>
          </a:p>
        </p:txBody>
      </p:sp>
      <p:pic>
        <p:nvPicPr>
          <p:cNvPr id="8" name="Picture 2" descr="http://tanopah.jo.free.fr/seconde/trig226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56" y="2043545"/>
            <a:ext cx="4097468" cy="32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9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85AA40ED-96DE-D442-9792-37CF0777F3D5}" type="slidenum">
              <a:rPr lang="en-US"/>
              <a:pPr/>
              <a:t>18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geometry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Images of 3D world are some projective transformations </a:t>
            </a:r>
            <a:r>
              <a:rPr lang="en-US" sz="2400">
                <a:solidFill>
                  <a:srgbClr val="DC0000"/>
                </a:solidFill>
              </a:rPr>
              <a:t>3D </a:t>
            </a:r>
            <a:r>
              <a:rPr lang="en-US" sz="2400">
                <a:solidFill>
                  <a:srgbClr val="DC0000"/>
                </a:solidFill>
                <a:sym typeface="Symbol" charset="0"/>
              </a:rPr>
              <a:t></a:t>
            </a:r>
            <a:r>
              <a:rPr lang="en-US" sz="2400">
                <a:solidFill>
                  <a:srgbClr val="DC0000"/>
                </a:solidFill>
              </a:rPr>
              <a:t> 2D</a:t>
            </a:r>
          </a:p>
          <a:p>
            <a:r>
              <a:rPr lang="en-US" sz="2400"/>
              <a:t>Expressed in matrix (linear) form when homogeneous coordinates are used</a:t>
            </a:r>
          </a:p>
        </p:txBody>
      </p: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2476500" y="5067300"/>
            <a:ext cx="323850" cy="238125"/>
            <a:chOff x="1206" y="2922"/>
            <a:chExt cx="204" cy="150"/>
          </a:xfrm>
        </p:grpSpPr>
        <p:sp>
          <p:nvSpPr>
            <p:cNvPr id="265220" name="Freeform 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1" name="Freeform 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2" name="Freeform 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5" name="Freeform 9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65226" name="Freeform 10"/>
          <p:cNvSpPr>
            <a:spLocks/>
          </p:cNvSpPr>
          <p:nvPr/>
        </p:nvSpPr>
        <p:spPr bwMode="auto">
          <a:xfrm>
            <a:off x="3581400" y="3943350"/>
            <a:ext cx="1133475" cy="1438275"/>
          </a:xfrm>
          <a:custGeom>
            <a:avLst/>
            <a:gdLst>
              <a:gd name="T0" fmla="*/ 12 w 714"/>
              <a:gd name="T1" fmla="*/ 0 h 906"/>
              <a:gd name="T2" fmla="*/ 0 w 714"/>
              <a:gd name="T3" fmla="*/ 564 h 906"/>
              <a:gd name="T4" fmla="*/ 696 w 714"/>
              <a:gd name="T5" fmla="*/ 906 h 906"/>
              <a:gd name="T6" fmla="*/ 714 w 714"/>
              <a:gd name="T7" fmla="*/ 270 h 906"/>
              <a:gd name="T8" fmla="*/ 12 w 714"/>
              <a:gd name="T9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906">
                <a:moveTo>
                  <a:pt x="12" y="0"/>
                </a:moveTo>
                <a:lnTo>
                  <a:pt x="0" y="564"/>
                </a:lnTo>
                <a:lnTo>
                  <a:pt x="696" y="906"/>
                </a:lnTo>
                <a:lnTo>
                  <a:pt x="714" y="270"/>
                </a:lnTo>
                <a:lnTo>
                  <a:pt x="12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pic>
        <p:nvPicPr>
          <p:cNvPr id="26523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346450"/>
            <a:ext cx="1323975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5252" name="Picture 3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284663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5254" name="Line 38"/>
          <p:cNvSpPr>
            <a:spLocks noChangeShapeType="1"/>
          </p:cNvSpPr>
          <p:nvPr/>
        </p:nvSpPr>
        <p:spPr bwMode="auto">
          <a:xfrm flipV="1">
            <a:off x="2743200" y="3429000"/>
            <a:ext cx="2752725" cy="1762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4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5D55CEF-A1F3-E941-9842-99BD220065EA}" type="slidenum">
              <a:rPr lang="en-US"/>
              <a:pPr/>
              <a:t>19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different images</a:t>
            </a:r>
          </a:p>
        </p:txBody>
      </p:sp>
      <p:sp>
        <p:nvSpPr>
          <p:cNvPr id="338948" name="Freeform 4"/>
          <p:cNvSpPr>
            <a:spLocks/>
          </p:cNvSpPr>
          <p:nvPr/>
        </p:nvSpPr>
        <p:spPr bwMode="auto">
          <a:xfrm>
            <a:off x="3562350" y="2228850"/>
            <a:ext cx="1752600" cy="1057275"/>
          </a:xfrm>
          <a:custGeom>
            <a:avLst/>
            <a:gdLst>
              <a:gd name="T0" fmla="*/ 0 w 1104"/>
              <a:gd name="T1" fmla="*/ 6 h 666"/>
              <a:gd name="T2" fmla="*/ 1104 w 1104"/>
              <a:gd name="T3" fmla="*/ 0 h 666"/>
              <a:gd name="T4" fmla="*/ 1050 w 1104"/>
              <a:gd name="T5" fmla="*/ 666 h 666"/>
              <a:gd name="T6" fmla="*/ 66 w 1104"/>
              <a:gd name="T7" fmla="*/ 666 h 666"/>
              <a:gd name="T8" fmla="*/ 0 w 1104"/>
              <a:gd name="T9" fmla="*/ 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666">
                <a:moveTo>
                  <a:pt x="0" y="6"/>
                </a:moveTo>
                <a:lnTo>
                  <a:pt x="1104" y="0"/>
                </a:lnTo>
                <a:lnTo>
                  <a:pt x="1050" y="666"/>
                </a:lnTo>
                <a:lnTo>
                  <a:pt x="66" y="666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4505325" y="2428875"/>
            <a:ext cx="95250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 flipV="1">
            <a:off x="2743200" y="2486025"/>
            <a:ext cx="175260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 flipH="1" flipV="1">
            <a:off x="4581525" y="2476500"/>
            <a:ext cx="154305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52" name="Group 8"/>
          <p:cNvGrpSpPr>
            <a:grpSpLocks/>
          </p:cNvGrpSpPr>
          <p:nvPr/>
        </p:nvGrpSpPr>
        <p:grpSpPr bwMode="auto">
          <a:xfrm flipH="1">
            <a:off x="7943850" y="4248150"/>
            <a:ext cx="314325" cy="238125"/>
            <a:chOff x="1206" y="2922"/>
            <a:chExt cx="204" cy="150"/>
          </a:xfrm>
        </p:grpSpPr>
        <p:sp>
          <p:nvSpPr>
            <p:cNvPr id="338953" name="Freeform 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4" name="Freeform 1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5" name="Freeform 1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6" name="Freeform 1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338957" name="Group 13"/>
          <p:cNvGrpSpPr>
            <a:grpSpLocks/>
          </p:cNvGrpSpPr>
          <p:nvPr/>
        </p:nvGrpSpPr>
        <p:grpSpPr bwMode="auto">
          <a:xfrm>
            <a:off x="1114425" y="4419600"/>
            <a:ext cx="323850" cy="238125"/>
            <a:chOff x="1206" y="2922"/>
            <a:chExt cx="204" cy="150"/>
          </a:xfrm>
        </p:grpSpPr>
        <p:sp>
          <p:nvSpPr>
            <p:cNvPr id="338958" name="Freeform 1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9" name="Freeform 1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0" name="Freeform 1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1" name="Freeform 17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38962" name="Freeform 18"/>
          <p:cNvSpPr>
            <a:spLocks/>
          </p:cNvSpPr>
          <p:nvPr/>
        </p:nvSpPr>
        <p:spPr bwMode="auto">
          <a:xfrm>
            <a:off x="2133600" y="3105150"/>
            <a:ext cx="1438275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3" name="Freeform 19"/>
          <p:cNvSpPr>
            <a:spLocks/>
          </p:cNvSpPr>
          <p:nvPr/>
        </p:nvSpPr>
        <p:spPr bwMode="auto">
          <a:xfrm flipH="1">
            <a:off x="5581650" y="3038475"/>
            <a:ext cx="1123950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 flipV="1">
            <a:off x="1457325" y="3905250"/>
            <a:ext cx="885825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 flipH="1" flipV="1">
            <a:off x="6438900" y="3533775"/>
            <a:ext cx="144780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9" name="Oval 25"/>
          <p:cNvSpPr>
            <a:spLocks noChangeArrowheads="1"/>
          </p:cNvSpPr>
          <p:nvPr/>
        </p:nvSpPr>
        <p:spPr bwMode="auto">
          <a:xfrm>
            <a:off x="1428750" y="446722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0" name="Oval 26"/>
          <p:cNvSpPr>
            <a:spLocks noChangeArrowheads="1"/>
          </p:cNvSpPr>
          <p:nvPr/>
        </p:nvSpPr>
        <p:spPr bwMode="auto">
          <a:xfrm>
            <a:off x="7829550" y="429577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 flipV="1">
            <a:off x="1466850" y="4467225"/>
            <a:ext cx="19716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 flipV="1">
            <a:off x="3562350" y="4410075"/>
            <a:ext cx="19907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V="1">
            <a:off x="5848350" y="4343400"/>
            <a:ext cx="20288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82" name="Freeform 38"/>
          <p:cNvSpPr>
            <a:spLocks/>
          </p:cNvSpPr>
          <p:nvPr/>
        </p:nvSpPr>
        <p:spPr bwMode="auto">
          <a:xfrm>
            <a:off x="438150" y="1914525"/>
            <a:ext cx="8515350" cy="3038475"/>
          </a:xfrm>
          <a:custGeom>
            <a:avLst/>
            <a:gdLst>
              <a:gd name="T0" fmla="*/ 0 w 5364"/>
              <a:gd name="T1" fmla="*/ 1914 h 1914"/>
              <a:gd name="T2" fmla="*/ 5364 w 5364"/>
              <a:gd name="T3" fmla="*/ 1830 h 1914"/>
              <a:gd name="T4" fmla="*/ 3756 w 5364"/>
              <a:gd name="T5" fmla="*/ 0 h 1914"/>
              <a:gd name="T6" fmla="*/ 864 w 5364"/>
              <a:gd name="T7" fmla="*/ 0 h 1914"/>
              <a:gd name="T8" fmla="*/ 0 w 5364"/>
              <a:gd name="T9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4" h="1914">
                <a:moveTo>
                  <a:pt x="0" y="1914"/>
                </a:moveTo>
                <a:lnTo>
                  <a:pt x="5364" y="1830"/>
                </a:lnTo>
                <a:lnTo>
                  <a:pt x="3756" y="0"/>
                </a:lnTo>
                <a:lnTo>
                  <a:pt x="864" y="0"/>
                </a:lnTo>
                <a:lnTo>
                  <a:pt x="0" y="191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88" name="Group 44"/>
          <p:cNvGrpSpPr>
            <a:grpSpLocks/>
          </p:cNvGrpSpPr>
          <p:nvPr/>
        </p:nvGrpSpPr>
        <p:grpSpPr bwMode="auto">
          <a:xfrm rot="15699368" flipH="1">
            <a:off x="4391025" y="1933575"/>
            <a:ext cx="314325" cy="238125"/>
            <a:chOff x="1206" y="2922"/>
            <a:chExt cx="204" cy="150"/>
          </a:xfrm>
        </p:grpSpPr>
        <p:sp>
          <p:nvSpPr>
            <p:cNvPr id="338989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0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1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2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pic>
        <p:nvPicPr>
          <p:cNvPr id="338993" name="Picture 49"/>
          <p:cNvPicPr>
            <a:picLocks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1925" y="3062288"/>
            <a:ext cx="1146175" cy="11969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997" name="Picture 5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646488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0" name="Picture 5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349625"/>
            <a:ext cx="101123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3" name="Picture 5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381250"/>
            <a:ext cx="7524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9004" name="Line 60"/>
          <p:cNvSpPr>
            <a:spLocks noChangeShapeType="1"/>
          </p:cNvSpPr>
          <p:nvPr/>
        </p:nvSpPr>
        <p:spPr bwMode="auto">
          <a:xfrm flipV="1">
            <a:off x="2314575" y="3228975"/>
            <a:ext cx="0" cy="10191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5" name="Line 61"/>
          <p:cNvSpPr>
            <a:spLocks noChangeShapeType="1"/>
          </p:cNvSpPr>
          <p:nvPr/>
        </p:nvSpPr>
        <p:spPr bwMode="auto">
          <a:xfrm>
            <a:off x="2219325" y="4124325"/>
            <a:ext cx="1171575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6" name="Line 62"/>
          <p:cNvSpPr>
            <a:spLocks noChangeShapeType="1"/>
          </p:cNvSpPr>
          <p:nvPr/>
        </p:nvSpPr>
        <p:spPr bwMode="auto">
          <a:xfrm flipV="1">
            <a:off x="5686425" y="3581400"/>
            <a:ext cx="0" cy="1143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7" name="Line 63"/>
          <p:cNvSpPr>
            <a:spLocks noChangeShapeType="1"/>
          </p:cNvSpPr>
          <p:nvPr/>
        </p:nvSpPr>
        <p:spPr bwMode="auto">
          <a:xfrm flipV="1">
            <a:off x="5657850" y="4238625"/>
            <a:ext cx="962025" cy="4095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8" name="Line 64"/>
          <p:cNvSpPr>
            <a:spLocks noChangeShapeType="1"/>
          </p:cNvSpPr>
          <p:nvPr/>
        </p:nvSpPr>
        <p:spPr bwMode="auto">
          <a:xfrm flipV="1">
            <a:off x="4943475" y="2314575"/>
            <a:ext cx="76200" cy="9239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9" name="Line 65"/>
          <p:cNvSpPr>
            <a:spLocks noChangeShapeType="1"/>
          </p:cNvSpPr>
          <p:nvPr/>
        </p:nvSpPr>
        <p:spPr bwMode="auto">
          <a:xfrm>
            <a:off x="3733800" y="3095625"/>
            <a:ext cx="1419225" cy="9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11" name="Text Box 67"/>
          <p:cNvSpPr txBox="1">
            <a:spLocks noChangeArrowheads="1"/>
          </p:cNvSpPr>
          <p:nvPr/>
        </p:nvSpPr>
        <p:spPr bwMode="auto">
          <a:xfrm>
            <a:off x="671513" y="5516563"/>
            <a:ext cx="801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different images are related by Fundamental Matrices</a:t>
            </a:r>
          </a:p>
        </p:txBody>
      </p:sp>
    </p:spTree>
    <p:extLst>
      <p:ext uri="{BB962C8B-B14F-4D97-AF65-F5344CB8AC3E}">
        <p14:creationId xmlns:p14="http://schemas.microsoft.com/office/powerpoint/2010/main" val="344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Cette </a:t>
            </a:r>
            <a:r>
              <a:rPr lang="fr-FR" sz="2800" dirty="0"/>
              <a:t>présentation récapitule les concepts mathématiques nécessaires à la mise en place d’un pipeline d’affichage 3D. Son but n’est pas de développer les aspects mathématiques purs, mais bien de fournir des clefs « pratiques » de mise en œuvre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Ce cours est largement inspiré des cours de Marc </a:t>
            </a:r>
            <a:r>
              <a:rPr lang="fr-FR" sz="2800" dirty="0" err="1"/>
              <a:t>Moulis</a:t>
            </a:r>
            <a:r>
              <a:rPr lang="fr-FR" sz="2800" dirty="0"/>
              <a:t> et Benoit Lange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INRIA – LJK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756AFA62-3AF9-2B4C-BD4E-DB26BB2B8408}" type="slidenum">
              <a:rPr lang="en-US"/>
              <a:pPr/>
              <a:t>20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general projective transformation </a:t>
            </a:r>
          </a:p>
          <a:p>
            <a:pPr lvl="1"/>
            <a:r>
              <a:rPr lang="en-US"/>
              <a:t>Preserves collinearity (three points on a line will stay on the line)</a:t>
            </a:r>
          </a:p>
          <a:p>
            <a:pPr lvl="1"/>
            <a:r>
              <a:rPr lang="en-US"/>
              <a:t>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preserve parallelism, lengths, angles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9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F4D436E1-D72C-9046-ACDF-43F6391B1C2C}" type="slidenum">
              <a:rPr lang="en-US"/>
              <a:pPr/>
              <a:t>21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Projective transformation is not linear </a:t>
            </a:r>
          </a:p>
          <a:p>
            <a:r>
              <a:rPr lang="en-US"/>
              <a:t>Points at infinity may be mapped to finite points in the image and vice versa</a:t>
            </a:r>
          </a:p>
          <a:p>
            <a:pPr lvl="1"/>
            <a:endParaRPr lang="en-US"/>
          </a:p>
        </p:txBody>
      </p:sp>
      <p:grpSp>
        <p:nvGrpSpPr>
          <p:cNvPr id="270414" name="Group 78"/>
          <p:cNvGrpSpPr>
            <a:grpSpLocks/>
          </p:cNvGrpSpPr>
          <p:nvPr/>
        </p:nvGrpSpPr>
        <p:grpSpPr bwMode="auto">
          <a:xfrm>
            <a:off x="2130425" y="3724275"/>
            <a:ext cx="4638675" cy="2444750"/>
            <a:chOff x="1224" y="2154"/>
            <a:chExt cx="3210" cy="1692"/>
          </a:xfrm>
        </p:grpSpPr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1266" y="2160"/>
              <a:ext cx="126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 flipV="1">
              <a:off x="1620" y="2160"/>
              <a:ext cx="101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 flipV="1">
              <a:off x="1986" y="2160"/>
              <a:ext cx="762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3" name="Line 17"/>
            <p:cNvSpPr>
              <a:spLocks noChangeShapeType="1"/>
            </p:cNvSpPr>
            <p:nvPr/>
          </p:nvSpPr>
          <p:spPr bwMode="auto">
            <a:xfrm flipV="1">
              <a:off x="2340" y="2160"/>
              <a:ext cx="50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706" y="2160"/>
              <a:ext cx="24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 flipV="1">
              <a:off x="3054" y="2160"/>
              <a:ext cx="0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 flipH="1" flipV="1">
              <a:off x="3156" y="2154"/>
              <a:ext cx="252" cy="1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 flipH="1" flipV="1">
              <a:off x="3264" y="2160"/>
              <a:ext cx="498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H="1" flipV="1">
              <a:off x="3360" y="2160"/>
              <a:ext cx="75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H="1" flipV="1">
              <a:off x="3468" y="2160"/>
              <a:ext cx="966" cy="16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 flipH="1" flipV="1">
              <a:off x="3576" y="2160"/>
              <a:ext cx="852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 flipH="1" flipV="1">
              <a:off x="3678" y="2160"/>
              <a:ext cx="75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2" name="Line 26"/>
            <p:cNvSpPr>
              <a:spLocks noChangeShapeType="1"/>
            </p:cNvSpPr>
            <p:nvPr/>
          </p:nvSpPr>
          <p:spPr bwMode="auto">
            <a:xfrm flipH="1" flipV="1">
              <a:off x="3792" y="2160"/>
              <a:ext cx="6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3" name="Line 27"/>
            <p:cNvSpPr>
              <a:spLocks noChangeShapeType="1"/>
            </p:cNvSpPr>
            <p:nvPr/>
          </p:nvSpPr>
          <p:spPr bwMode="auto">
            <a:xfrm flipH="1" flipV="1">
              <a:off x="3894" y="2160"/>
              <a:ext cx="534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 flipV="1">
              <a:off x="4002" y="2160"/>
              <a:ext cx="43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5" name="Line 29"/>
            <p:cNvSpPr>
              <a:spLocks noChangeShapeType="1"/>
            </p:cNvSpPr>
            <p:nvPr/>
          </p:nvSpPr>
          <p:spPr bwMode="auto">
            <a:xfrm flipH="1" flipV="1">
              <a:off x="4104" y="2160"/>
              <a:ext cx="324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4206" y="2160"/>
              <a:ext cx="22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8" name="Line 32"/>
            <p:cNvSpPr>
              <a:spLocks noChangeShapeType="1"/>
            </p:cNvSpPr>
            <p:nvPr/>
          </p:nvSpPr>
          <p:spPr bwMode="auto">
            <a:xfrm flipH="1" flipV="1">
              <a:off x="4314" y="2160"/>
              <a:ext cx="12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9" name="Line 33"/>
            <p:cNvSpPr>
              <a:spLocks noChangeShapeType="1"/>
            </p:cNvSpPr>
            <p:nvPr/>
          </p:nvSpPr>
          <p:spPr bwMode="auto">
            <a:xfrm flipV="1">
              <a:off x="1224" y="2160"/>
              <a:ext cx="1206" cy="1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 flipV="1">
              <a:off x="1224" y="2160"/>
              <a:ext cx="1098" cy="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V="1">
              <a:off x="1230" y="2160"/>
              <a:ext cx="990" cy="8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 flipV="1">
              <a:off x="1224" y="2160"/>
              <a:ext cx="8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3" name="Line 37"/>
            <p:cNvSpPr>
              <a:spLocks noChangeShapeType="1"/>
            </p:cNvSpPr>
            <p:nvPr/>
          </p:nvSpPr>
          <p:spPr bwMode="auto">
            <a:xfrm flipV="1">
              <a:off x="1224" y="2160"/>
              <a:ext cx="78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4" name="Line 38"/>
            <p:cNvSpPr>
              <a:spLocks noChangeShapeType="1"/>
            </p:cNvSpPr>
            <p:nvPr/>
          </p:nvSpPr>
          <p:spPr bwMode="auto">
            <a:xfrm flipV="1">
              <a:off x="1224" y="2160"/>
              <a:ext cx="684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5" name="Line 39"/>
            <p:cNvSpPr>
              <a:spLocks noChangeShapeType="1"/>
            </p:cNvSpPr>
            <p:nvPr/>
          </p:nvSpPr>
          <p:spPr bwMode="auto">
            <a:xfrm flipV="1">
              <a:off x="1230" y="2160"/>
              <a:ext cx="58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6" name="Line 40"/>
            <p:cNvSpPr>
              <a:spLocks noChangeShapeType="1"/>
            </p:cNvSpPr>
            <p:nvPr/>
          </p:nvSpPr>
          <p:spPr bwMode="auto">
            <a:xfrm flipV="1">
              <a:off x="1230" y="2160"/>
              <a:ext cx="45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7" name="Line 41"/>
            <p:cNvSpPr>
              <a:spLocks noChangeShapeType="1"/>
            </p:cNvSpPr>
            <p:nvPr/>
          </p:nvSpPr>
          <p:spPr bwMode="auto">
            <a:xfrm flipV="1">
              <a:off x="1230" y="2160"/>
              <a:ext cx="348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8" name="Line 42"/>
            <p:cNvSpPr>
              <a:spLocks noChangeShapeType="1"/>
            </p:cNvSpPr>
            <p:nvPr/>
          </p:nvSpPr>
          <p:spPr bwMode="auto">
            <a:xfrm flipV="1">
              <a:off x="1224" y="2160"/>
              <a:ext cx="258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9" name="Line 43"/>
            <p:cNvSpPr>
              <a:spLocks noChangeShapeType="1"/>
            </p:cNvSpPr>
            <p:nvPr/>
          </p:nvSpPr>
          <p:spPr bwMode="auto">
            <a:xfrm flipV="1">
              <a:off x="1224" y="2160"/>
              <a:ext cx="156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 flipV="1">
              <a:off x="1224" y="2160"/>
              <a:ext cx="60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1" name="Line 45"/>
            <p:cNvSpPr>
              <a:spLocks noChangeShapeType="1"/>
            </p:cNvSpPr>
            <p:nvPr/>
          </p:nvSpPr>
          <p:spPr bwMode="auto">
            <a:xfrm>
              <a:off x="1224" y="373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2" name="Line 46"/>
            <p:cNvSpPr>
              <a:spLocks noChangeShapeType="1"/>
            </p:cNvSpPr>
            <p:nvPr/>
          </p:nvSpPr>
          <p:spPr bwMode="auto">
            <a:xfrm>
              <a:off x="1224" y="357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3" name="Line 47"/>
            <p:cNvSpPr>
              <a:spLocks noChangeShapeType="1"/>
            </p:cNvSpPr>
            <p:nvPr/>
          </p:nvSpPr>
          <p:spPr bwMode="auto">
            <a:xfrm>
              <a:off x="1224" y="34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4" name="Line 48"/>
            <p:cNvSpPr>
              <a:spLocks noChangeShapeType="1"/>
            </p:cNvSpPr>
            <p:nvPr/>
          </p:nvSpPr>
          <p:spPr bwMode="auto">
            <a:xfrm>
              <a:off x="1224" y="333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5" name="Line 49"/>
            <p:cNvSpPr>
              <a:spLocks noChangeShapeType="1"/>
            </p:cNvSpPr>
            <p:nvPr/>
          </p:nvSpPr>
          <p:spPr bwMode="auto">
            <a:xfrm>
              <a:off x="1224" y="322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6" name="Line 50"/>
            <p:cNvSpPr>
              <a:spLocks noChangeShapeType="1"/>
            </p:cNvSpPr>
            <p:nvPr/>
          </p:nvSpPr>
          <p:spPr bwMode="auto">
            <a:xfrm>
              <a:off x="1224" y="313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7" name="Line 51"/>
            <p:cNvSpPr>
              <a:spLocks noChangeShapeType="1"/>
            </p:cNvSpPr>
            <p:nvPr/>
          </p:nvSpPr>
          <p:spPr bwMode="auto">
            <a:xfrm>
              <a:off x="1224" y="304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8" name="Line 52"/>
            <p:cNvSpPr>
              <a:spLocks noChangeShapeType="1"/>
            </p:cNvSpPr>
            <p:nvPr/>
          </p:nvSpPr>
          <p:spPr bwMode="auto">
            <a:xfrm>
              <a:off x="1224" y="297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9" name="Line 53"/>
            <p:cNvSpPr>
              <a:spLocks noChangeShapeType="1"/>
            </p:cNvSpPr>
            <p:nvPr/>
          </p:nvSpPr>
          <p:spPr bwMode="auto">
            <a:xfrm>
              <a:off x="1224" y="290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0" name="Line 54"/>
            <p:cNvSpPr>
              <a:spLocks noChangeShapeType="1"/>
            </p:cNvSpPr>
            <p:nvPr/>
          </p:nvSpPr>
          <p:spPr bwMode="auto">
            <a:xfrm>
              <a:off x="1224" y="284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1" name="Line 55"/>
            <p:cNvSpPr>
              <a:spLocks noChangeShapeType="1"/>
            </p:cNvSpPr>
            <p:nvPr/>
          </p:nvSpPr>
          <p:spPr bwMode="auto">
            <a:xfrm>
              <a:off x="1224" y="27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2" name="Line 56"/>
            <p:cNvSpPr>
              <a:spLocks noChangeShapeType="1"/>
            </p:cNvSpPr>
            <p:nvPr/>
          </p:nvSpPr>
          <p:spPr bwMode="auto">
            <a:xfrm>
              <a:off x="1224" y="273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3" name="Line 57"/>
            <p:cNvSpPr>
              <a:spLocks noChangeShapeType="1"/>
            </p:cNvSpPr>
            <p:nvPr/>
          </p:nvSpPr>
          <p:spPr bwMode="auto">
            <a:xfrm>
              <a:off x="1224" y="268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1224" y="26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5" name="Line 59"/>
            <p:cNvSpPr>
              <a:spLocks noChangeShapeType="1"/>
            </p:cNvSpPr>
            <p:nvPr/>
          </p:nvSpPr>
          <p:spPr bwMode="auto">
            <a:xfrm>
              <a:off x="1224" y="259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6" name="Line 60"/>
            <p:cNvSpPr>
              <a:spLocks noChangeShapeType="1"/>
            </p:cNvSpPr>
            <p:nvPr/>
          </p:nvSpPr>
          <p:spPr bwMode="auto">
            <a:xfrm>
              <a:off x="1224" y="25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7" name="Line 61"/>
            <p:cNvSpPr>
              <a:spLocks noChangeShapeType="1"/>
            </p:cNvSpPr>
            <p:nvPr/>
          </p:nvSpPr>
          <p:spPr bwMode="auto">
            <a:xfrm>
              <a:off x="1224" y="252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8" name="Line 62"/>
            <p:cNvSpPr>
              <a:spLocks noChangeShapeType="1"/>
            </p:cNvSpPr>
            <p:nvPr/>
          </p:nvSpPr>
          <p:spPr bwMode="auto">
            <a:xfrm>
              <a:off x="1224" y="24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9" name="Line 63"/>
            <p:cNvSpPr>
              <a:spLocks noChangeShapeType="1"/>
            </p:cNvSpPr>
            <p:nvPr/>
          </p:nvSpPr>
          <p:spPr bwMode="auto">
            <a:xfrm>
              <a:off x="1224" y="245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0" name="Line 64"/>
            <p:cNvSpPr>
              <a:spLocks noChangeShapeType="1"/>
            </p:cNvSpPr>
            <p:nvPr/>
          </p:nvSpPr>
          <p:spPr bwMode="auto">
            <a:xfrm>
              <a:off x="1224" y="24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1" name="Line 65"/>
            <p:cNvSpPr>
              <a:spLocks noChangeShapeType="1"/>
            </p:cNvSpPr>
            <p:nvPr/>
          </p:nvSpPr>
          <p:spPr bwMode="auto">
            <a:xfrm>
              <a:off x="1224" y="23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2" name="Line 66"/>
            <p:cNvSpPr>
              <a:spLocks noChangeShapeType="1"/>
            </p:cNvSpPr>
            <p:nvPr/>
          </p:nvSpPr>
          <p:spPr bwMode="auto">
            <a:xfrm>
              <a:off x="1224" y="235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3" name="Line 67"/>
            <p:cNvSpPr>
              <a:spLocks noChangeShapeType="1"/>
            </p:cNvSpPr>
            <p:nvPr/>
          </p:nvSpPr>
          <p:spPr bwMode="auto">
            <a:xfrm>
              <a:off x="1224" y="23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4" name="Line 68"/>
            <p:cNvSpPr>
              <a:spLocks noChangeShapeType="1"/>
            </p:cNvSpPr>
            <p:nvPr/>
          </p:nvSpPr>
          <p:spPr bwMode="auto">
            <a:xfrm>
              <a:off x="1224" y="231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5" name="Line 69"/>
            <p:cNvSpPr>
              <a:spLocks noChangeShapeType="1"/>
            </p:cNvSpPr>
            <p:nvPr/>
          </p:nvSpPr>
          <p:spPr bwMode="auto">
            <a:xfrm>
              <a:off x="1224" y="22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6" name="Line 70"/>
            <p:cNvSpPr>
              <a:spLocks noChangeShapeType="1"/>
            </p:cNvSpPr>
            <p:nvPr/>
          </p:nvSpPr>
          <p:spPr bwMode="auto">
            <a:xfrm>
              <a:off x="1224" y="22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7" name="Line 71"/>
            <p:cNvSpPr>
              <a:spLocks noChangeShapeType="1"/>
            </p:cNvSpPr>
            <p:nvPr/>
          </p:nvSpPr>
          <p:spPr bwMode="auto">
            <a:xfrm>
              <a:off x="1224" y="22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8" name="Line 72"/>
            <p:cNvSpPr>
              <a:spLocks noChangeShapeType="1"/>
            </p:cNvSpPr>
            <p:nvPr/>
          </p:nvSpPr>
          <p:spPr bwMode="auto">
            <a:xfrm>
              <a:off x="1224" y="22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9" name="Line 73"/>
            <p:cNvSpPr>
              <a:spLocks noChangeShapeType="1"/>
            </p:cNvSpPr>
            <p:nvPr/>
          </p:nvSpPr>
          <p:spPr bwMode="auto">
            <a:xfrm>
              <a:off x="1224" y="22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0" name="Line 74"/>
            <p:cNvSpPr>
              <a:spLocks noChangeShapeType="1"/>
            </p:cNvSpPr>
            <p:nvPr/>
          </p:nvSpPr>
          <p:spPr bwMode="auto">
            <a:xfrm>
              <a:off x="1224" y="220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1" name="Line 75"/>
            <p:cNvSpPr>
              <a:spLocks noChangeShapeType="1"/>
            </p:cNvSpPr>
            <p:nvPr/>
          </p:nvSpPr>
          <p:spPr bwMode="auto">
            <a:xfrm>
              <a:off x="1224" y="219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2" name="Line 76"/>
            <p:cNvSpPr>
              <a:spLocks noChangeShapeType="1"/>
            </p:cNvSpPr>
            <p:nvPr/>
          </p:nvSpPr>
          <p:spPr bwMode="auto">
            <a:xfrm>
              <a:off x="1224" y="217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3" name="Line 77"/>
            <p:cNvSpPr>
              <a:spLocks noChangeShapeType="1"/>
            </p:cNvSpPr>
            <p:nvPr/>
          </p:nvSpPr>
          <p:spPr bwMode="auto">
            <a:xfrm>
              <a:off x="1224" y="21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70415" name="Rectangle 79"/>
          <p:cNvSpPr>
            <a:spLocks noChangeArrowheads="1"/>
          </p:cNvSpPr>
          <p:nvPr/>
        </p:nvSpPr>
        <p:spPr bwMode="auto">
          <a:xfrm>
            <a:off x="2130425" y="3225800"/>
            <a:ext cx="4635500" cy="295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0416" name="Oval 80"/>
          <p:cNvSpPr>
            <a:spLocks noChangeArrowheads="1"/>
          </p:cNvSpPr>
          <p:nvPr/>
        </p:nvSpPr>
        <p:spPr bwMode="auto">
          <a:xfrm>
            <a:off x="4295775" y="368617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7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21BB5790-D58A-5544-BFAE-3AA273D72C6A}" type="slidenum">
              <a:rPr lang="en-US"/>
              <a:pPr/>
              <a:t>22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one dimension to the representation</a:t>
            </a:r>
          </a:p>
          <a:p>
            <a:r>
              <a:rPr lang="en-US"/>
              <a:t>Any linear transformation in homogeneous coordinates is in fact projective transformation</a:t>
            </a:r>
          </a:p>
          <a:p>
            <a:pPr lvl="1"/>
            <a:endParaRPr lang="en-US"/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3171825" y="3228975"/>
          <a:ext cx="2478088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952200" imgH="1650960" progId="Equation.DSMT4">
                  <p:embed/>
                </p:oleObj>
              </mc:Choice>
              <mc:Fallback>
                <p:oleObj name="Equation" r:id="rId3" imgW="9522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228975"/>
                        <a:ext cx="2478088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95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523B1C5A-8EF8-4F43-8CC9-1361090C5C57}" type="slidenum">
              <a:rPr lang="en-US"/>
              <a:pPr/>
              <a:t>23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representation is unique up to </a:t>
            </a:r>
            <a:r>
              <a:rPr lang="en-US">
                <a:solidFill>
                  <a:srgbClr val="0000FF"/>
                </a:solidFill>
              </a:rPr>
              <a:t>scale</a:t>
            </a:r>
          </a:p>
          <a:p>
            <a:pPr lvl="1"/>
            <a:endParaRPr lang="en-US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1468438" y="2436813"/>
          <a:ext cx="54562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2730240" imgH="1650960" progId="Equation.DSMT4">
                  <p:embed/>
                </p:oleObj>
              </mc:Choice>
              <mc:Fallback>
                <p:oleObj name="Equation" r:id="rId3" imgW="273024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436813"/>
                        <a:ext cx="54562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63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4353A7B4-99FE-604D-BE0F-9C1041D9E108}" type="slidenum">
              <a:rPr lang="en-US"/>
              <a:pPr/>
              <a:t>24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Points at infinity:</a:t>
            </a:r>
            <a:endParaRPr lang="en-US">
              <a:solidFill>
                <a:srgbClr val="0000FF"/>
              </a:solidFill>
            </a:endParaRPr>
          </a:p>
          <a:p>
            <a:pPr lvl="1"/>
            <a:endParaRPr lang="en-US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443038" y="2122488"/>
          <a:ext cx="60404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3022560" imgH="1650960" progId="Equation.DSMT4">
                  <p:embed/>
                </p:oleObj>
              </mc:Choice>
              <mc:Fallback>
                <p:oleObj name="Equation" r:id="rId3" imgW="30225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122488"/>
                        <a:ext cx="60404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Line 5"/>
          <p:cNvSpPr>
            <a:spLocks noChangeShapeType="1"/>
          </p:cNvSpPr>
          <p:nvPr/>
        </p:nvSpPr>
        <p:spPr bwMode="auto">
          <a:xfrm flipV="1">
            <a:off x="2428875" y="5124450"/>
            <a:ext cx="3914775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80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E5EDC67-D1BD-9141-A21B-39804D706CB1}" type="slidenum">
              <a:rPr lang="en-US"/>
              <a:pPr/>
              <a:t>25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transformation of homogeneous coordinates</a:t>
            </a:r>
          </a:p>
          <a:p>
            <a:r>
              <a:rPr lang="en-US"/>
              <a:t>From 3D model to 2D image:   3</a:t>
            </a:r>
            <a:r>
              <a:rPr lang="en-US">
                <a:sym typeface="Symbol" charset="0"/>
              </a:rPr>
              <a:t></a:t>
            </a:r>
            <a:r>
              <a:rPr lang="en-US"/>
              <a:t>4 matrix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2189163" y="3346450"/>
          <a:ext cx="46990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2133360" imgH="914400" progId="Equation.DSMT4">
                  <p:embed/>
                </p:oleObj>
              </mc:Choice>
              <mc:Fallback>
                <p:oleObj name="Equation" r:id="rId3" imgW="2133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346450"/>
                        <a:ext cx="46990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04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E462E81E-38E9-A247-836E-C4C7BD673D86}" type="slidenum">
              <a:rPr lang="en-US"/>
              <a:pPr/>
              <a:t>26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camera center C is in the origin of </a:t>
            </a:r>
            <a:r>
              <a:rPr lang="en-US">
                <a:latin typeface="Times New Roman" charset="0"/>
                <a:cs typeface="Times New Roman" charset="0"/>
              </a:rPr>
              <a:t>R</a:t>
            </a:r>
            <a:r>
              <a:rPr lang="en-US" baseline="45000">
                <a:latin typeface="Times New Roman" charset="0"/>
                <a:cs typeface="Times New Roman" charset="0"/>
              </a:rPr>
              <a:t>3</a:t>
            </a:r>
          </a:p>
          <a:p>
            <a:r>
              <a:rPr lang="en-US"/>
              <a:t>The image plane is   </a:t>
            </a:r>
            <a:r>
              <a:rPr lang="en-US" i="1">
                <a:latin typeface="Times New Roman" charset="0"/>
                <a:cs typeface="Times New Roman" charset="0"/>
              </a:rPr>
              <a:t>z = f</a:t>
            </a:r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 flipV="1">
            <a:off x="5372100" y="3152775"/>
            <a:ext cx="0" cy="294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2552700" y="4457700"/>
            <a:ext cx="3438525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H="1">
            <a:off x="3905250" y="4505325"/>
            <a:ext cx="207645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3917950" y="542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5403850" y="3113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2571750" y="41132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289806" name="Freeform 14"/>
          <p:cNvSpPr>
            <a:spLocks/>
          </p:cNvSpPr>
          <p:nvPr/>
        </p:nvSpPr>
        <p:spPr bwMode="auto">
          <a:xfrm>
            <a:off x="3086100" y="3829050"/>
            <a:ext cx="1047750" cy="1304925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3629025" y="4591050"/>
            <a:ext cx="2352675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3" name="Rectangle 21"/>
          <p:cNvSpPr>
            <a:spLocks noChangeArrowheads="1"/>
          </p:cNvSpPr>
          <p:nvPr/>
        </p:nvSpPr>
        <p:spPr bwMode="auto">
          <a:xfrm>
            <a:off x="5191125" y="4638675"/>
            <a:ext cx="43815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89808" name="Group 16"/>
          <p:cNvGrpSpPr>
            <a:grpSpLocks/>
          </p:cNvGrpSpPr>
          <p:nvPr/>
        </p:nvGrpSpPr>
        <p:grpSpPr bwMode="auto">
          <a:xfrm flipH="1">
            <a:off x="5286375" y="4695825"/>
            <a:ext cx="314325" cy="238125"/>
            <a:chOff x="1206" y="2922"/>
            <a:chExt cx="204" cy="150"/>
          </a:xfrm>
        </p:grpSpPr>
        <p:sp>
          <p:nvSpPr>
            <p:cNvPr id="289809" name="Freeform 17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1" name="Freeform 19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2" name="Freeform 20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3571875" y="4695825"/>
            <a:ext cx="1504950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4095750" y="47704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2905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93CB135-0F49-A645-AAAF-FB795C6C872F}" type="slidenum">
              <a:rPr lang="en-US"/>
              <a:pPr/>
              <a:t>27</a:t>
            </a:fld>
            <a:endParaRPr lang="en-US"/>
          </a:p>
        </p:txBody>
      </p:sp>
      <p:sp>
        <p:nvSpPr>
          <p:cNvPr id="294943" name="Line 31"/>
          <p:cNvSpPr>
            <a:spLocks noChangeShapeType="1"/>
          </p:cNvSpPr>
          <p:nvPr/>
        </p:nvSpPr>
        <p:spPr bwMode="auto">
          <a:xfrm>
            <a:off x="5343525" y="5038725"/>
            <a:ext cx="0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 camera matrix:</a:t>
            </a:r>
          </a:p>
        </p:txBody>
      </p:sp>
      <p:graphicFrame>
        <p:nvGraphicFramePr>
          <p:cNvPr id="294934" name="Object 22"/>
          <p:cNvGraphicFramePr>
            <a:graphicFrameLocks noChangeAspect="1"/>
          </p:cNvGraphicFramePr>
          <p:nvPr/>
        </p:nvGraphicFramePr>
        <p:xfrm>
          <a:off x="1362075" y="2206625"/>
          <a:ext cx="64960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2958840" imgH="914400" progId="Equation.DSMT4">
                  <p:embed/>
                </p:oleObj>
              </mc:Choice>
              <mc:Fallback>
                <p:oleObj name="Equation" r:id="rId3" imgW="29588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206625"/>
                        <a:ext cx="64960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6" name="Line 24"/>
          <p:cNvSpPr>
            <a:spLocks noChangeShapeType="1"/>
          </p:cNvSpPr>
          <p:nvPr/>
        </p:nvSpPr>
        <p:spPr bwMode="auto">
          <a:xfrm flipV="1">
            <a:off x="3457575" y="4724400"/>
            <a:ext cx="0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>
            <a:off x="3152775" y="5915025"/>
            <a:ext cx="323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>
            <a:off x="4705350" y="4838700"/>
            <a:ext cx="0" cy="1543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9" name="Oval 27"/>
          <p:cNvSpPr>
            <a:spLocks noChangeArrowheads="1"/>
          </p:cNvSpPr>
          <p:nvPr/>
        </p:nvSpPr>
        <p:spPr bwMode="auto">
          <a:xfrm>
            <a:off x="5295900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6276975" y="588645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194050" y="4638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 flipV="1">
            <a:off x="3448050" y="5076825"/>
            <a:ext cx="1847850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4" name="Line 32"/>
          <p:cNvSpPr>
            <a:spLocks noChangeShapeType="1"/>
          </p:cNvSpPr>
          <p:nvPr/>
        </p:nvSpPr>
        <p:spPr bwMode="auto">
          <a:xfrm>
            <a:off x="3486150" y="59912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5" name="Text Box 33"/>
          <p:cNvSpPr txBox="1">
            <a:spLocks noChangeArrowheads="1"/>
          </p:cNvSpPr>
          <p:nvPr/>
        </p:nvSpPr>
        <p:spPr bwMode="auto">
          <a:xfrm>
            <a:off x="3892550" y="5938838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94948" name="Line 36"/>
          <p:cNvSpPr>
            <a:spLocks noChangeShapeType="1"/>
          </p:cNvSpPr>
          <p:nvPr/>
        </p:nvSpPr>
        <p:spPr bwMode="auto">
          <a:xfrm flipH="1">
            <a:off x="3448050" y="5324475"/>
            <a:ext cx="1247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3157538" y="51339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I</a:t>
            </a:r>
            <a:r>
              <a:rPr lang="en-US" sz="1800" i="1" baseline="-250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649288" y="5032375"/>
            <a:ext cx="1546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/ f = y / z</a:t>
            </a:r>
          </a:p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= fy/z</a:t>
            </a:r>
          </a:p>
        </p:txBody>
      </p:sp>
    </p:spTree>
    <p:extLst>
      <p:ext uri="{BB962C8B-B14F-4D97-AF65-F5344CB8AC3E}">
        <p14:creationId xmlns:p14="http://schemas.microsoft.com/office/powerpoint/2010/main" val="20720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E3D6631-9C21-B840-83C2-F393DBAAFD3E}" type="slidenum">
              <a:rPr lang="en-US"/>
              <a:pPr/>
              <a:t>28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1) The image plane origin may be translated:</a:t>
            </a: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 flipV="1">
            <a:off x="5348288" y="4192588"/>
            <a:ext cx="0" cy="234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2466975" y="5154613"/>
            <a:ext cx="3373438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H="1">
            <a:off x="4181475" y="5268913"/>
            <a:ext cx="1651000" cy="825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157663" y="6002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5338763" y="41608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2411413" y="4784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4623" name="Freeform 15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4626" name="Group 18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4627" name="Freeform 1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8" name="Freeform 2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9" name="Freeform 2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30" name="Freeform 2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4631" name="Line 23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2" name="Line 24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6" name="Oval 28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37" name="Text Box 29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graphicFrame>
        <p:nvGraphicFramePr>
          <p:cNvPr id="324638" name="Object 30"/>
          <p:cNvGraphicFramePr>
            <a:graphicFrameLocks noChangeAspect="1"/>
          </p:cNvGraphicFramePr>
          <p:nvPr/>
        </p:nvGraphicFramePr>
        <p:xfrm>
          <a:off x="1571625" y="22256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256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035425" y="24384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5329238" y="24288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9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07EFCD96-A3F3-3041-998F-B68812FD5157}" type="slidenum">
              <a:rPr lang="en-US"/>
              <a:pPr/>
              <a:t>29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K is called calibration matrix (internal camera parameters):</a:t>
            </a: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1657350" y="21875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1875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4121150" y="24003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5414963" y="23907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325657" name="Object 25"/>
          <p:cNvGraphicFramePr>
            <a:graphicFrameLocks noChangeAspect="1"/>
          </p:cNvGraphicFramePr>
          <p:nvPr/>
        </p:nvGraphicFramePr>
        <p:xfrm>
          <a:off x="3390900" y="4214813"/>
          <a:ext cx="20955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5" imgW="1130040" imgH="711000" progId="Equation.DSMT4">
                  <p:embed/>
                </p:oleObj>
              </mc:Choice>
              <mc:Fallback>
                <p:oleObj name="Equation" r:id="rId5" imgW="1130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214813"/>
                        <a:ext cx="20955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8" name="Line 26"/>
          <p:cNvSpPr>
            <a:spLocks noChangeShapeType="1"/>
          </p:cNvSpPr>
          <p:nvPr/>
        </p:nvSpPr>
        <p:spPr bwMode="auto">
          <a:xfrm flipH="1">
            <a:off x="4629150" y="3371850"/>
            <a:ext cx="952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9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AutoNum type="arabicPeriod"/>
            </a:pPr>
            <a:r>
              <a:rPr lang="fr-FR" dirty="0"/>
              <a:t>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Points et vecteurs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Géométrie dans l’espace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Rappels de trigonométrie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>
              <a:buAutoNum type="arabicPeriod"/>
            </a:pPr>
            <a:r>
              <a:rPr lang="fr-FR" dirty="0"/>
              <a:t>Stockage matriciel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Représentation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Addition et multiplication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fr-FR" dirty="0"/>
              <a:t>Inversion de matrices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>
              <a:buFontTx/>
              <a:buAutoNum type="arabicPeriod"/>
            </a:pPr>
            <a:r>
              <a:rPr lang="fr-FR" dirty="0"/>
              <a:t>Transformations 3D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Translations, rotations, changements d’échelle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Compositions matricielles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>
              <a:buAutoNum type="arabicPeriod"/>
            </a:pPr>
            <a:r>
              <a:rPr lang="fr-FR" dirty="0"/>
              <a:t>Quaternions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57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06B010C-C4CD-664B-8EB1-E673B6F176D8}" type="slidenum">
              <a:rPr lang="en-US"/>
              <a:pPr/>
              <a:t>30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/>
              <a:t>2) The world coordinates may be rotated and translated</a:t>
            </a:r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 flipV="1">
            <a:off x="2514600" y="2714625"/>
            <a:ext cx="167640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423863" y="3570288"/>
            <a:ext cx="256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rotation 3</a:t>
            </a:r>
            <a:r>
              <a:rPr lang="en-US" sz="2000">
                <a:sym typeface="Symbol" charset="0"/>
              </a:rPr>
              <a:t></a:t>
            </a:r>
            <a:r>
              <a:rPr lang="en-US" sz="2000"/>
              <a:t>3 matrix </a:t>
            </a:r>
          </a:p>
          <a:p>
            <a:r>
              <a:rPr lang="en-US" sz="2000"/>
              <a:t>from world to camera</a:t>
            </a:r>
          </a:p>
        </p:txBody>
      </p:sp>
      <p:sp>
        <p:nvSpPr>
          <p:cNvPr id="326689" name="Line 33"/>
          <p:cNvSpPr>
            <a:spLocks noChangeShapeType="1"/>
          </p:cNvSpPr>
          <p:nvPr/>
        </p:nvSpPr>
        <p:spPr bwMode="auto">
          <a:xfrm flipH="1" flipV="1">
            <a:off x="5819775" y="2771775"/>
            <a:ext cx="12954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6159500" y="3446463"/>
            <a:ext cx="2465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camera center (3</a:t>
            </a:r>
            <a:r>
              <a:rPr lang="en-US" sz="2000">
                <a:sym typeface="Symbol" charset="0"/>
              </a:rPr>
              <a:t>1)</a:t>
            </a:r>
          </a:p>
        </p:txBody>
      </p:sp>
      <p:sp>
        <p:nvSpPr>
          <p:cNvPr id="326691" name="Line 35"/>
          <p:cNvSpPr>
            <a:spLocks noChangeShapeType="1"/>
          </p:cNvSpPr>
          <p:nvPr/>
        </p:nvSpPr>
        <p:spPr bwMode="auto">
          <a:xfrm rot="19958867" flipV="1">
            <a:off x="5322888" y="3638550"/>
            <a:ext cx="0" cy="2341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 rot="-1641133">
            <a:off x="2573338" y="5148263"/>
            <a:ext cx="3373437" cy="409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3" name="Line 37"/>
          <p:cNvSpPr>
            <a:spLocks noChangeShapeType="1"/>
          </p:cNvSpPr>
          <p:nvPr/>
        </p:nvSpPr>
        <p:spPr bwMode="auto">
          <a:xfrm rot="19958867" flipH="1">
            <a:off x="4340225" y="4835525"/>
            <a:ext cx="165100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 rot="-1641133">
            <a:off x="4624388" y="58261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 rot="-1641133">
            <a:off x="4827588" y="3646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 rot="-1641133">
            <a:off x="2514600" y="554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6697" name="Freeform 41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8" name="Line 42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6700" name="Group 44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6701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2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3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4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6705" name="Line 49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6" name="Line 50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7" name="Oval 51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6708" name="Text Box 52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326709" name="Line 53"/>
          <p:cNvSpPr>
            <a:spLocks noChangeShapeType="1"/>
          </p:cNvSpPr>
          <p:nvPr/>
        </p:nvSpPr>
        <p:spPr bwMode="auto">
          <a:xfrm>
            <a:off x="2379663" y="5137150"/>
            <a:ext cx="862012" cy="10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16480" y="1909977"/>
            <a:ext cx="3443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P = K R (I3x3 -C)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230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18" y="1078171"/>
            <a:ext cx="5038957" cy="232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 translations, rotations et changements d’échelles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INTRODUCTION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2B5CCB-00AF-494F-BB8F-8549A9D97B0C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277792" y="1307010"/>
            <a:ext cx="6073377" cy="50000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dirty="0" smtClean="0"/>
              <a:t>Si on applique </a:t>
            </a:r>
            <a:r>
              <a:rPr lang="en-US" altLang="zh-CN" dirty="0"/>
              <a:t>𝑀</a:t>
            </a:r>
            <a:r>
              <a:rPr lang="en-US" altLang="zh-CN" dirty="0" err="1"/>
              <a:t>i→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suivi</a:t>
            </a:r>
            <a:r>
              <a:rPr lang="en-US" altLang="zh-CN" dirty="0" smtClean="0"/>
              <a:t> de </a:t>
            </a:r>
            <a:r>
              <a:rPr lang="en-US" altLang="zh-CN" dirty="0"/>
              <a:t>𝑀</a:t>
            </a:r>
            <a:r>
              <a:rPr lang="en-US" altLang="zh-CN" dirty="0" err="1"/>
              <a:t>j→</a:t>
            </a:r>
            <a:r>
              <a:rPr lang="en-US" altLang="zh-CN" dirty="0" err="1" smtClean="0"/>
              <a:t>k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obtient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</a:t>
            </a:r>
            <a:r>
              <a:rPr lang="en-US" altLang="zh-CN" dirty="0"/>
              <a:t> </a:t>
            </a:r>
            <a:r>
              <a:rPr lang="en-US" altLang="zh-CN" dirty="0"/>
              <a:t>=</a:t>
            </a:r>
            <a:r>
              <a:rPr lang="en-US" altLang="zh-CN" dirty="0"/>
              <a:t> </a:t>
            </a:r>
            <a:r>
              <a:rPr lang="en-US" altLang="zh-CN" dirty="0"/>
              <a:t>𝑀</a:t>
            </a:r>
            <a:r>
              <a:rPr lang="en-US" altLang="zh-CN" dirty="0" err="1"/>
              <a:t>j→k</a:t>
            </a:r>
            <a:r>
              <a:rPr lang="en-US" altLang="zh-CN" dirty="0"/>
              <a:t> * 𝑀</a:t>
            </a:r>
            <a:r>
              <a:rPr lang="en-US" altLang="zh-CN" dirty="0" err="1"/>
              <a:t>i→j</a:t>
            </a:r>
            <a:endParaRPr lang="en-US" altLang="zh-CN" dirty="0"/>
          </a:p>
          <a:p>
            <a:pPr>
              <a:lnSpc>
                <a:spcPts val="2500"/>
              </a:lnSpc>
              <a:tabLst/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dirty="0" smtClean="0"/>
              <a:t>Si on inverse la transformation, on </a:t>
            </a:r>
            <a:r>
              <a:rPr lang="en-US" altLang="zh-CN" dirty="0" err="1" smtClean="0"/>
              <a:t>obtient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</a:t>
            </a:r>
            <a:r>
              <a:rPr lang="en-US" altLang="zh-CN" dirty="0"/>
              <a:t>(𝑀</a:t>
            </a:r>
            <a:r>
              <a:rPr lang="en-US" altLang="zh-CN" dirty="0" err="1"/>
              <a:t>k→i</a:t>
            </a:r>
            <a:r>
              <a:rPr lang="en-US" altLang="zh-CN" dirty="0"/>
              <a:t>)-1</a:t>
            </a:r>
          </a:p>
          <a:p>
            <a:pPr>
              <a:lnSpc>
                <a:spcPts val="1700"/>
              </a:lnSpc>
              <a:tabLst/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dirty="0" err="1" smtClean="0"/>
              <a:t>Prenons</a:t>
            </a:r>
            <a:r>
              <a:rPr lang="en-US" altLang="zh-CN" dirty="0" smtClean="0"/>
              <a:t> </a:t>
            </a:r>
            <a:r>
              <a:rPr lang="en-US" altLang="zh-CN" dirty="0"/>
              <a:t>pour </a:t>
            </a:r>
            <a:r>
              <a:rPr lang="en-US" altLang="zh-CN" dirty="0" err="1"/>
              <a:t>exemple</a:t>
            </a:r>
            <a:r>
              <a:rPr lang="en-US" altLang="zh-CN" dirty="0"/>
              <a:t> </a:t>
            </a:r>
            <a:r>
              <a:rPr lang="en-US" altLang="zh-CN" dirty="0" err="1"/>
              <a:t>l’animation</a:t>
            </a:r>
            <a:r>
              <a:rPr lang="en-US" altLang="zh-CN" dirty="0"/>
              <a:t> d’un tricycle. </a:t>
            </a:r>
            <a:r>
              <a:rPr lang="en-US" altLang="zh-CN" dirty="0"/>
              <a:t>La rotation </a:t>
            </a:r>
            <a:r>
              <a:rPr lang="en-US" altLang="zh-CN" dirty="0"/>
              <a:t>de la </a:t>
            </a:r>
            <a:r>
              <a:rPr lang="en-US" altLang="zh-CN" dirty="0" err="1"/>
              <a:t>roue</a:t>
            </a:r>
            <a:r>
              <a:rPr lang="en-US" altLang="zh-CN" dirty="0"/>
              <a:t> </a:t>
            </a:r>
            <a:r>
              <a:rPr lang="en-US" altLang="zh-CN" dirty="0" err="1"/>
              <a:t>avant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être</a:t>
            </a:r>
            <a:r>
              <a:rPr lang="en-US" altLang="zh-CN" dirty="0"/>
              <a:t> </a:t>
            </a:r>
            <a:r>
              <a:rPr lang="en-US" altLang="zh-CN" dirty="0" err="1"/>
              <a:t>dépendante</a:t>
            </a:r>
            <a:r>
              <a:rPr lang="en-US" altLang="zh-CN" dirty="0"/>
              <a:t> de </a:t>
            </a:r>
            <a:r>
              <a:rPr lang="en-US" altLang="zh-CN" dirty="0"/>
              <a:t>la direction </a:t>
            </a:r>
            <a:r>
              <a:rPr lang="en-US" altLang="zh-CN" dirty="0"/>
              <a:t>du </a:t>
            </a:r>
            <a:r>
              <a:rPr lang="en-US" altLang="zh-CN" dirty="0" err="1"/>
              <a:t>guidon</a:t>
            </a:r>
            <a:r>
              <a:rPr lang="en-US" altLang="zh-CN" dirty="0"/>
              <a:t>, et </a:t>
            </a:r>
            <a:r>
              <a:rPr lang="en-US" altLang="zh-CN" dirty="0" err="1"/>
              <a:t>sa</a:t>
            </a:r>
            <a:r>
              <a:rPr lang="en-US" altLang="zh-CN" dirty="0"/>
              <a:t> position </a:t>
            </a:r>
            <a:r>
              <a:rPr lang="en-US" altLang="zh-CN" dirty="0" err="1"/>
              <a:t>dépendante</a:t>
            </a:r>
            <a:r>
              <a:rPr lang="en-US" altLang="zh-CN" dirty="0"/>
              <a:t> de </a:t>
            </a:r>
            <a:r>
              <a:rPr lang="en-US" altLang="zh-CN" dirty="0"/>
              <a:t>la </a:t>
            </a:r>
            <a:r>
              <a:rPr lang="en-US" altLang="zh-CN" dirty="0" smtClean="0"/>
              <a:t>position </a:t>
            </a:r>
            <a:r>
              <a:rPr lang="en-US" altLang="zh-CN" dirty="0"/>
              <a:t>du </a:t>
            </a:r>
            <a:r>
              <a:rPr lang="en-US" altLang="zh-CN" dirty="0"/>
              <a:t>cadre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global.</a:t>
            </a:r>
          </a:p>
          <a:p>
            <a:pPr>
              <a:lnSpc>
                <a:spcPts val="2000"/>
              </a:lnSpc>
              <a:tabLst/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dirty="0" smtClean="0"/>
              <a:t>Le </a:t>
            </a:r>
            <a:r>
              <a:rPr lang="en-US" altLang="zh-CN" dirty="0" err="1"/>
              <a:t>principe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d’animer</a:t>
            </a:r>
            <a:r>
              <a:rPr lang="en-US" altLang="zh-CN" dirty="0"/>
              <a:t> </a:t>
            </a:r>
            <a:r>
              <a:rPr lang="en-US" altLang="zh-CN" dirty="0" err="1"/>
              <a:t>chaque</a:t>
            </a:r>
            <a:r>
              <a:rPr lang="en-US" altLang="zh-CN" dirty="0"/>
              <a:t> sous-</a:t>
            </a:r>
            <a:r>
              <a:rPr lang="en-US" altLang="zh-CN" dirty="0" err="1"/>
              <a:t>partie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/>
              <a:t>son </a:t>
            </a:r>
            <a:r>
              <a:rPr lang="en-US" altLang="zh-CN" dirty="0" err="1"/>
              <a:t>propre</a:t>
            </a:r>
            <a:r>
              <a:rPr lang="en-US" altLang="zh-CN" dirty="0"/>
              <a:t> </a:t>
            </a:r>
            <a:r>
              <a:rPr lang="en-US" altLang="zh-CN" dirty="0" err="1"/>
              <a:t>repère</a:t>
            </a:r>
            <a:r>
              <a:rPr lang="en-US" altLang="zh-CN" dirty="0"/>
              <a:t>, </a:t>
            </a:r>
            <a:r>
              <a:rPr lang="en-US" altLang="zh-CN" dirty="0" err="1"/>
              <a:t>lui-même</a:t>
            </a:r>
            <a:r>
              <a:rPr lang="en-US" altLang="zh-CN" dirty="0"/>
              <a:t> </a:t>
            </a:r>
            <a:r>
              <a:rPr lang="en-US" altLang="zh-CN" dirty="0" err="1"/>
              <a:t>exprimé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</a:t>
            </a:r>
            <a:r>
              <a:rPr lang="en-US" altLang="zh-CN" dirty="0"/>
              <a:t>de </a:t>
            </a:r>
            <a:r>
              <a:rPr lang="en-US" altLang="zh-CN" dirty="0" err="1"/>
              <a:t>l’élément</a:t>
            </a:r>
            <a:r>
              <a:rPr lang="en-US" altLang="zh-CN" dirty="0"/>
              <a:t> </a:t>
            </a:r>
            <a:r>
              <a:rPr lang="en-US" altLang="zh-CN" dirty="0"/>
              <a:t>parent (</a:t>
            </a:r>
            <a:r>
              <a:rPr lang="en-US" altLang="zh-CN" dirty="0" err="1"/>
              <a:t>hiérarchie</a:t>
            </a:r>
            <a:r>
              <a:rPr lang="en-US" altLang="zh-CN" dirty="0"/>
              <a:t>), </a:t>
            </a:r>
            <a:r>
              <a:rPr lang="en-US" altLang="zh-CN" dirty="0" err="1"/>
              <a:t>puis</a:t>
            </a:r>
            <a:r>
              <a:rPr lang="en-US" altLang="zh-CN" dirty="0"/>
              <a:t> de </a:t>
            </a:r>
            <a:r>
              <a:rPr lang="en-US" altLang="zh-CN" dirty="0" err="1"/>
              <a:t>cumuler</a:t>
            </a:r>
            <a:r>
              <a:rPr lang="en-US" altLang="zh-CN" dirty="0"/>
              <a:t> </a:t>
            </a:r>
            <a:r>
              <a:rPr lang="en-US" altLang="zh-CN" dirty="0"/>
              <a:t>les transformations </a:t>
            </a:r>
            <a:r>
              <a:rPr lang="en-US" altLang="zh-CN" dirty="0"/>
              <a:t>des </a:t>
            </a:r>
            <a:r>
              <a:rPr lang="en-US" altLang="zh-CN" dirty="0" err="1"/>
              <a:t>éléments</a:t>
            </a:r>
            <a:r>
              <a:rPr lang="en-US" altLang="zh-CN" dirty="0"/>
              <a:t> </a:t>
            </a:r>
            <a:r>
              <a:rPr lang="en-US" altLang="zh-CN" dirty="0"/>
              <a:t>parents </a:t>
            </a:r>
            <a:r>
              <a:rPr lang="en-US" altLang="zh-CN" dirty="0" err="1"/>
              <a:t>jusqu’à</a:t>
            </a:r>
            <a:r>
              <a:rPr lang="en-US" altLang="zh-CN" dirty="0"/>
              <a:t> </a:t>
            </a:r>
            <a:r>
              <a:rPr lang="en-US" altLang="zh-CN" dirty="0"/>
              <a:t>la </a:t>
            </a:r>
            <a:r>
              <a:rPr lang="en-US" altLang="zh-CN" dirty="0" err="1"/>
              <a:t>racine</a:t>
            </a:r>
            <a:r>
              <a:rPr lang="en-US" altLang="zh-CN" dirty="0"/>
              <a:t> (</a:t>
            </a:r>
            <a:r>
              <a:rPr lang="en-US" altLang="zh-CN" dirty="0" err="1"/>
              <a:t>repère</a:t>
            </a:r>
            <a:r>
              <a:rPr lang="en-US" altLang="zh-CN" dirty="0"/>
              <a:t> </a:t>
            </a:r>
            <a:r>
              <a:rPr lang="en-US" altLang="zh-CN" dirty="0"/>
              <a:t>global)</a:t>
            </a:r>
            <a:r>
              <a:rPr lang="en-US" altLang="zh-CN" dirty="0" smtClean="0"/>
              <a:t>.</a:t>
            </a:r>
          </a:p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𝑀𝑤ℎ𝑒𝑒𝑙 = T𝑏𝑖𝑘𝑒 ∗ 𝑅𝑏𝑖𝑘𝑒 ∗ T𝑓𝑜𝑟𝑘 ∗ 𝑅𝑓𝑜𝑟𝑘 ∗ 𝑅𝑤ℎ𝑒𝑒𝑙</a:t>
            </a:r>
          </a:p>
        </p:txBody>
      </p:sp>
    </p:spTree>
    <p:extLst>
      <p:ext uri="{BB962C8B-B14F-4D97-AF65-F5344CB8AC3E}">
        <p14:creationId xmlns:p14="http://schemas.microsoft.com/office/powerpoint/2010/main" val="2723890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Quaternions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09/09/15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84" y="1031924"/>
            <a:ext cx="5501244" cy="41259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4954" y="5340447"/>
            <a:ext cx="7963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Tomb Raider titles use quaternion rotations to animate camera movements.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722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quaternions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9" name="TextBox 1"/>
          <p:cNvSpPr txBox="1"/>
          <p:nvPr/>
        </p:nvSpPr>
        <p:spPr>
          <a:xfrm>
            <a:off x="251521" y="1434643"/>
            <a:ext cx="5256584" cy="406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dirty="0" err="1" smtClean="0"/>
              <a:t>L’ensemble</a:t>
            </a:r>
            <a:r>
              <a:rPr lang="en-US" altLang="zh-CN" dirty="0" smtClean="0"/>
              <a:t> </a:t>
            </a:r>
            <a:r>
              <a:rPr lang="en-US" altLang="zh-CN" dirty="0"/>
              <a:t>des quaternions </a:t>
            </a:r>
            <a:r>
              <a:rPr lang="en-US" altLang="zh-CN" dirty="0" err="1"/>
              <a:t>constitue</a:t>
            </a:r>
            <a:r>
              <a:rPr lang="en-US" altLang="zh-CN" dirty="0"/>
              <a:t> un extension </a:t>
            </a:r>
            <a:r>
              <a:rPr lang="en-US" altLang="zh-CN" dirty="0"/>
              <a:t>de </a:t>
            </a:r>
            <a:r>
              <a:rPr lang="en-US" altLang="zh-CN" dirty="0" err="1"/>
              <a:t>l’ensemble</a:t>
            </a:r>
            <a:r>
              <a:rPr lang="en-US" altLang="zh-CN" dirty="0"/>
              <a:t> </a:t>
            </a:r>
            <a:r>
              <a:rPr lang="en-US" altLang="zh-CN" dirty="0"/>
              <a:t>des </a:t>
            </a:r>
            <a:r>
              <a:rPr lang="en-US" altLang="zh-CN" dirty="0" err="1"/>
              <a:t>nombres</a:t>
            </a:r>
            <a:r>
              <a:rPr lang="en-US" altLang="zh-CN" dirty="0"/>
              <a:t> complexes. Les relations </a:t>
            </a:r>
            <a:r>
              <a:rPr lang="en-US" altLang="zh-CN" dirty="0"/>
              <a:t>entre les </a:t>
            </a:r>
            <a:r>
              <a:rPr lang="en-US" altLang="zh-CN" dirty="0"/>
              <a:t>quaternions et les rotations 3D en font un </a:t>
            </a:r>
            <a:r>
              <a:rPr lang="en-US" altLang="zh-CN" dirty="0" err="1"/>
              <a:t>outil</a:t>
            </a:r>
            <a:r>
              <a:rPr lang="en-US" altLang="zh-CN" dirty="0"/>
              <a:t> </a:t>
            </a:r>
            <a:r>
              <a:rPr lang="en-US" altLang="zh-CN" dirty="0" err="1"/>
              <a:t>mathématique</a:t>
            </a:r>
            <a:r>
              <a:rPr lang="en-US" altLang="zh-CN" dirty="0"/>
              <a:t> </a:t>
            </a:r>
            <a:r>
              <a:rPr lang="en-US" altLang="zh-CN" dirty="0"/>
              <a:t>de </a:t>
            </a:r>
            <a:r>
              <a:rPr lang="en-US" altLang="zh-CN" dirty="0" err="1"/>
              <a:t>choix</a:t>
            </a:r>
            <a:r>
              <a:rPr lang="en-US" altLang="zh-CN" dirty="0"/>
              <a:t> pour </a:t>
            </a:r>
            <a:r>
              <a:rPr lang="en-US" altLang="zh-CN" dirty="0" err="1"/>
              <a:t>l’animation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l’espace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 err="1"/>
              <a:t>L'espace</a:t>
            </a:r>
            <a:r>
              <a:rPr lang="en-US" altLang="zh-CN" dirty="0"/>
              <a:t> ℍ des quaternions </a:t>
            </a:r>
            <a:r>
              <a:rPr lang="en-US" altLang="zh-CN" dirty="0" err="1"/>
              <a:t>est</a:t>
            </a:r>
            <a:r>
              <a:rPr lang="en-US" altLang="zh-CN" dirty="0"/>
              <a:t> un </a:t>
            </a:r>
            <a:r>
              <a:rPr lang="en-US" altLang="zh-CN" dirty="0" err="1"/>
              <a:t>espace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réel</a:t>
            </a:r>
            <a:r>
              <a:rPr lang="en-US" altLang="zh-CN" dirty="0"/>
              <a:t> de </a:t>
            </a:r>
            <a:r>
              <a:rPr lang="en-US" altLang="zh-CN" dirty="0"/>
              <a:t>dimension 4 </a:t>
            </a:r>
            <a:r>
              <a:rPr lang="en-US" altLang="zh-CN" dirty="0" err="1"/>
              <a:t>rapporté</a:t>
            </a:r>
            <a:r>
              <a:rPr lang="en-US" altLang="zh-CN" dirty="0"/>
              <a:t> à </a:t>
            </a:r>
            <a:r>
              <a:rPr lang="en-US" altLang="zh-CN" dirty="0" err="1"/>
              <a:t>une</a:t>
            </a:r>
            <a:r>
              <a:rPr lang="en-US" altLang="zh-CN" dirty="0"/>
              <a:t> base </a:t>
            </a:r>
            <a:r>
              <a:rPr lang="en-US" altLang="zh-CN" dirty="0" err="1"/>
              <a:t>notée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, j, k, 1</a:t>
            </a:r>
            <a:r>
              <a:rPr lang="en-US" altLang="zh-CN" dirty="0"/>
              <a:t>).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Tout </a:t>
            </a:r>
            <a:r>
              <a:rPr lang="en-US" altLang="zh-CN" dirty="0"/>
              <a:t>quaternion q ∈ ℍ </a:t>
            </a:r>
            <a:r>
              <a:rPr lang="en-US" altLang="zh-CN" dirty="0" err="1"/>
              <a:t>s'écrit</a:t>
            </a:r>
            <a:r>
              <a:rPr lang="en-US" altLang="zh-CN" dirty="0"/>
              <a:t> </a:t>
            </a:r>
            <a:r>
              <a:rPr lang="en-US" altLang="zh-CN" dirty="0" err="1"/>
              <a:t>donc</a:t>
            </a:r>
            <a:r>
              <a:rPr lang="en-US" altLang="zh-CN" dirty="0"/>
              <a:t> de </a:t>
            </a:r>
            <a:r>
              <a:rPr lang="en-US" altLang="zh-CN" dirty="0" err="1"/>
              <a:t>manière</a:t>
            </a:r>
            <a:r>
              <a:rPr lang="en-US" altLang="zh-CN" dirty="0"/>
              <a:t> unique </a:t>
            </a:r>
            <a:r>
              <a:rPr lang="en-US" altLang="zh-CN" dirty="0"/>
              <a:t>q = </a:t>
            </a:r>
            <a:r>
              <a:rPr lang="en-US" altLang="zh-CN" dirty="0" err="1"/>
              <a:t>ai</a:t>
            </a:r>
            <a:r>
              <a:rPr lang="en-US" altLang="zh-CN" dirty="0"/>
              <a:t> + </a:t>
            </a:r>
            <a:r>
              <a:rPr lang="en-US" altLang="zh-CN" dirty="0" err="1"/>
              <a:t>bj</a:t>
            </a:r>
            <a:r>
              <a:rPr lang="en-US" altLang="zh-CN" dirty="0"/>
              <a:t> + </a:t>
            </a:r>
            <a:r>
              <a:rPr lang="en-US" altLang="zh-CN" dirty="0" err="1"/>
              <a:t>ck</a:t>
            </a:r>
            <a:r>
              <a:rPr lang="en-US" altLang="zh-CN" dirty="0"/>
              <a:t> + 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Pour faire simple, un quaternion </a:t>
            </a:r>
            <a:r>
              <a:rPr lang="en-US" altLang="zh-CN" dirty="0" err="1"/>
              <a:t>stocke</a:t>
            </a:r>
            <a:r>
              <a:rPr lang="en-US" altLang="zh-CN" dirty="0"/>
              <a:t>: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axe 3D de rotation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rotation </a:t>
            </a:r>
            <a:r>
              <a:rPr lang="en-US" altLang="zh-CN" dirty="0" err="1"/>
              <a:t>signée</a:t>
            </a:r>
            <a:r>
              <a:rPr lang="en-US" altLang="zh-CN" dirty="0"/>
              <a:t> </a:t>
            </a:r>
            <a:r>
              <a:rPr lang="en-US" altLang="zh-CN" dirty="0" err="1"/>
              <a:t>autour</a:t>
            </a:r>
            <a:r>
              <a:rPr lang="en-US" altLang="zh-CN" dirty="0"/>
              <a:t> de </a:t>
            </a:r>
            <a:r>
              <a:rPr lang="en-US" altLang="zh-CN" dirty="0" err="1"/>
              <a:t>cet</a:t>
            </a:r>
            <a:r>
              <a:rPr lang="en-US" altLang="zh-CN" dirty="0"/>
              <a:t> axe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39949"/>
            <a:ext cx="2905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99" y="390482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85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et soustraction de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de quaternions </a:t>
            </a:r>
            <a:r>
              <a:rPr lang="en-US" altLang="zh-CN" sz="2000" dirty="0" err="1"/>
              <a:t>est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équivalente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terme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terme</a:t>
            </a: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dirty="0" smtClean="0"/>
              <a:t>𝑄𝑥 </a:t>
            </a:r>
            <a:r>
              <a:rPr lang="en-US" altLang="zh-CN" dirty="0"/>
              <a:t>= 𝑄1𝑥 + 𝑄2𝑥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𝑄1𝑦 + 𝑄2𝑦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𝑄1𝑧 + 𝑄2𝑧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+ 𝑄2𝑤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1800" dirty="0" err="1" smtClean="0"/>
              <a:t>L’opposé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d’un quaternion </a:t>
            </a:r>
            <a:r>
              <a:rPr lang="en-US" altLang="zh-CN" sz="1800" dirty="0" err="1"/>
              <a:t>s’obtient</a:t>
            </a:r>
            <a:r>
              <a:rPr lang="en-US" altLang="zh-CN" sz="1800" dirty="0"/>
              <a:t> en </a:t>
            </a:r>
            <a:r>
              <a:rPr lang="en-US" altLang="zh-CN" sz="1800" dirty="0" err="1"/>
              <a:t>inversant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chaque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terme</a:t>
            </a:r>
            <a:r>
              <a:rPr lang="en-US" altLang="zh-CN" sz="1800" dirty="0" smtClean="0"/>
              <a:t> du quaternion.</a:t>
            </a:r>
            <a:r>
              <a:rPr lang="en-US" altLang="zh-CN" sz="1800" dirty="0"/>
              <a:t>					</a:t>
            </a:r>
            <a:endParaRPr lang="en-US" altLang="zh-CN" sz="1800" dirty="0" smtClean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𝑄’𝑥 </a:t>
            </a:r>
            <a:r>
              <a:rPr lang="en-US" altLang="zh-CN" dirty="0"/>
              <a:t>= −𝑄𝑥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𝑄’𝑦 </a:t>
            </a:r>
            <a:r>
              <a:rPr lang="en-US" altLang="zh-CN" dirty="0"/>
              <a:t>= −𝑄𝑦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𝑄’𝑧 </a:t>
            </a:r>
            <a:r>
              <a:rPr lang="en-US" altLang="zh-CN" dirty="0"/>
              <a:t>= −𝑄𝑧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𝑄’𝑤 </a:t>
            </a:r>
            <a:r>
              <a:rPr lang="en-US" altLang="zh-CN" dirty="0"/>
              <a:t>= −𝑄𝑤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09/09/15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27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de deux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390" y="1096412"/>
            <a:ext cx="8229600" cy="50297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ts val="18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de </a:t>
            </a:r>
            <a:r>
              <a:rPr lang="en-US" altLang="zh-CN" dirty="0" err="1"/>
              <a:t>deux</a:t>
            </a:r>
            <a:r>
              <a:rPr lang="en-US" altLang="zh-CN" dirty="0"/>
              <a:t> </a:t>
            </a:r>
            <a:r>
              <a:rPr lang="en-US" altLang="zh-CN" dirty="0" smtClean="0"/>
              <a:t>quaternions q </a:t>
            </a:r>
            <a:r>
              <a:rPr lang="en-US" altLang="zh-CN" dirty="0"/>
              <a:t>= [</a:t>
            </a:r>
            <a:r>
              <a:rPr lang="en-US" altLang="zh-CN" dirty="0" smtClean="0"/>
              <a:t>w, v] et q’ = [</a:t>
            </a:r>
            <a:r>
              <a:rPr lang="en-US" altLang="zh-CN" dirty="0" err="1" smtClean="0"/>
              <a:t>w’,v</a:t>
            </a:r>
            <a:r>
              <a:rPr lang="en-US" altLang="zh-CN" dirty="0" smtClean="0"/>
              <a:t>’] </a:t>
            </a:r>
            <a:r>
              <a:rPr lang="en-US" altLang="zh-CN" dirty="0" err="1" smtClean="0"/>
              <a:t>est</a:t>
            </a: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err="1" smtClean="0"/>
              <a:t>qq</a:t>
            </a:r>
            <a:r>
              <a:rPr lang="en-US" altLang="zh-CN" dirty="0"/>
              <a:t>´ = [</a:t>
            </a:r>
            <a:r>
              <a:rPr lang="en-US" altLang="zh-CN" dirty="0" err="1"/>
              <a:t>ww</a:t>
            </a:r>
            <a:r>
              <a:rPr lang="en-US" altLang="zh-CN" dirty="0"/>
              <a:t>´ - v · v´, v x v´ + </a:t>
            </a:r>
            <a:r>
              <a:rPr lang="en-US" altLang="zh-CN" dirty="0" err="1"/>
              <a:t>wv</a:t>
            </a:r>
            <a:r>
              <a:rPr lang="en-US" altLang="zh-CN" dirty="0"/>
              <a:t>´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w</a:t>
            </a:r>
            <a:r>
              <a:rPr lang="en-US" altLang="zh-CN" dirty="0" err="1"/>
              <a:t>´v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(</a:t>
            </a:r>
            <a:r>
              <a:rPr lang="en-US" altLang="zh-CN" dirty="0"/>
              <a:t>·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scalaire</a:t>
            </a:r>
            <a:r>
              <a:rPr lang="en-US" altLang="zh-CN" dirty="0" smtClean="0"/>
              <a:t> et  x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vectoriel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La </a:t>
            </a:r>
            <a:r>
              <a:rPr lang="en-US" altLang="zh-CN" dirty="0"/>
              <a:t>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correspond </a:t>
            </a:r>
            <a:r>
              <a:rPr lang="en-US" altLang="zh-CN" dirty="0" err="1"/>
              <a:t>à</a:t>
            </a:r>
            <a:r>
              <a:rPr lang="en-US" altLang="zh-CN" dirty="0"/>
              <a:t> la composition des </a:t>
            </a:r>
            <a:r>
              <a:rPr lang="en-US" altLang="zh-CN" dirty="0" err="1"/>
              <a:t>deux</a:t>
            </a:r>
            <a:r>
              <a:rPr lang="en-US" altLang="zh-CN" dirty="0"/>
              <a:t> transformations, de la </a:t>
            </a:r>
            <a:r>
              <a:rPr lang="en-US" altLang="zh-CN" dirty="0" err="1"/>
              <a:t>même</a:t>
            </a:r>
            <a:r>
              <a:rPr lang="en-US" altLang="zh-CN" dirty="0"/>
              <a:t> </a:t>
            </a:r>
            <a:r>
              <a:rPr lang="en-US" altLang="zh-CN" dirty="0" err="1"/>
              <a:t>manière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pour la composition de </a:t>
            </a:r>
            <a:r>
              <a:rPr lang="en-US" altLang="zh-CN" dirty="0" err="1"/>
              <a:t>deux</a:t>
            </a:r>
            <a:r>
              <a:rPr lang="en-US" altLang="zh-CN" dirty="0"/>
              <a:t> rotations </a:t>
            </a:r>
            <a:r>
              <a:rPr lang="en-US" altLang="zh-CN" dirty="0" err="1"/>
              <a:t>stockées</a:t>
            </a:r>
            <a:r>
              <a:rPr lang="en-US" altLang="zh-CN" dirty="0"/>
              <a:t> sous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. La 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</a:t>
            </a:r>
            <a:r>
              <a:rPr lang="en-US" altLang="zh-CN" dirty="0" err="1"/>
              <a:t>n’est</a:t>
            </a:r>
            <a:r>
              <a:rPr lang="en-US" altLang="zh-CN" dirty="0"/>
              <a:t> pas commutative (</a:t>
            </a:r>
            <a:r>
              <a:rPr lang="en-US" altLang="zh-CN" dirty="0" err="1"/>
              <a:t>comme</a:t>
            </a:r>
            <a:r>
              <a:rPr lang="en-US" altLang="zh-CN" dirty="0"/>
              <a:t> pour la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𝑄𝑥 </a:t>
            </a:r>
            <a:r>
              <a:rPr lang="en-US" altLang="zh-CN" dirty="0"/>
              <a:t>= 𝑄1𝑤 ∗ 𝑄2𝑥 + 𝑄1𝑥 ∗ 𝑄2𝑤 + 𝑄1𝑦 ∗ 𝑄2𝑧  − 𝑄1𝑧 ∗ 𝑄2𝑦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𝑄1𝑤 ∗ 𝑄2𝑦 + 𝑄1𝑦 ∗ 𝑄2𝑤 + 𝑄1𝑧 ∗ 𝑄2𝑥  − 𝑄1𝑥 ∗ 𝑄2𝑧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𝑄1𝑤 ∗ 𝑄2𝑧 + 𝑄1𝑧 ∗ 𝑄2𝑤 + 𝑄1𝑥 ∗ 𝑄2𝑦  − 𝑄1𝑦 ∗ 𝑄2𝑥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∗ 𝑄2𝑤 − 𝑄1𝑥 ∗ 𝑄2𝑥 − 𝑄1𝑦 ∗ 𝑄2𝑦  − 𝑄1𝑧 ∗ </a:t>
            </a:r>
            <a:r>
              <a:rPr lang="en-US" altLang="zh-CN" dirty="0" smtClean="0"/>
              <a:t>𝑄2𝑧</a:t>
            </a:r>
            <a:endParaRPr lang="en-US" altLang="zh-CN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09/09/15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388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et quaternion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résultats simples et surprenants</a:t>
            </a:r>
          </a:p>
          <a:p>
            <a:pPr lvl="1"/>
            <a:r>
              <a:rPr lang="fr-FR" dirty="0" smtClean="0"/>
              <a:t>Le quaternion q = (</a:t>
            </a:r>
            <a:r>
              <a:rPr lang="fr-FR" dirty="0" err="1" smtClean="0"/>
              <a:t>cosθ</a:t>
            </a:r>
            <a:r>
              <a:rPr lang="fr-FR" dirty="0" smtClean="0"/>
              <a:t>, v </a:t>
            </a:r>
            <a:r>
              <a:rPr lang="fr-FR" dirty="0" err="1" smtClean="0"/>
              <a:t>sinθ</a:t>
            </a:r>
            <a:r>
              <a:rPr lang="fr-FR" dirty="0" smtClean="0"/>
              <a:t>) représente une rotation d’axe v et d’angle 2θ !</a:t>
            </a:r>
          </a:p>
          <a:p>
            <a:pPr lvl="1"/>
            <a:r>
              <a:rPr lang="fr-FR" dirty="0" smtClean="0"/>
              <a:t>Le résultat de la rotation du  vecteur v par q est le produit des quaternions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			v</a:t>
            </a:r>
            <a:r>
              <a:rPr lang="en-US" sz="4000" dirty="0"/>
              <a:t>´ = q v q</a:t>
            </a:r>
            <a:r>
              <a:rPr lang="en-US" sz="4000" baseline="30000" dirty="0"/>
              <a:t>-</a:t>
            </a:r>
            <a:r>
              <a:rPr lang="en-US" sz="4000" baseline="30000" dirty="0" smtClean="0"/>
              <a:t>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avec </a:t>
            </a:r>
            <a:r>
              <a:rPr lang="en-US" dirty="0"/>
              <a:t>v = [0, v</a:t>
            </a:r>
            <a:r>
              <a:rPr lang="en-US" dirty="0" smtClean="0"/>
              <a:t>] </a:t>
            </a:r>
            <a:r>
              <a:rPr lang="fr-FR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09/09/15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321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linéaire sphérique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010"/>
            <a:ext cx="8229600" cy="3627088"/>
          </a:xfrm>
        </p:spPr>
        <p:txBody>
          <a:bodyPr>
            <a:normAutofit/>
          </a:bodyPr>
          <a:lstStyle/>
          <a:p>
            <a:r>
              <a:rPr lang="fr-FR" dirty="0" smtClean="0"/>
              <a:t>Interpolation linéaire entre deux points:</a:t>
            </a:r>
          </a:p>
          <a:p>
            <a:pPr marL="0" indent="0">
              <a:buNone/>
            </a:pPr>
            <a:r>
              <a:rPr lang="fr-FR" dirty="0" smtClean="0"/>
              <a:t>			 LERP(</a:t>
            </a:r>
            <a:r>
              <a:rPr lang="fr-FR" dirty="0" err="1" smtClean="0"/>
              <a:t>P,Q,t</a:t>
            </a:r>
            <a:r>
              <a:rPr lang="fr-FR" dirty="0" smtClean="0"/>
              <a:t>) = 	(1-t) P + </a:t>
            </a:r>
            <a:r>
              <a:rPr lang="fr-FR" dirty="0" err="1" smtClean="0"/>
              <a:t>t</a:t>
            </a:r>
            <a:r>
              <a:rPr lang="fr-FR" dirty="0" smtClean="0"/>
              <a:t> Q</a:t>
            </a:r>
          </a:p>
          <a:p>
            <a:endParaRPr lang="fr-FR" dirty="0" smtClean="0"/>
          </a:p>
          <a:p>
            <a:r>
              <a:rPr lang="fr-FR" dirty="0" smtClean="0"/>
              <a:t>Interpolation linéaire entre deux quaternions :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09/09/15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30" y="4680698"/>
            <a:ext cx="615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8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6" y="946990"/>
            <a:ext cx="3924300" cy="4140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61" y="934290"/>
            <a:ext cx="3352800" cy="41529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Quaternion et caméra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1088993"/>
          </a:xfrm>
        </p:spPr>
        <p:txBody>
          <a:bodyPr/>
          <a:lstStyle/>
          <a:p>
            <a:r>
              <a:rPr lang="fr-FR" dirty="0" smtClean="0"/>
              <a:t>Mouvement d’une caméra 3</a:t>
            </a:r>
            <a:r>
              <a:rPr lang="fr-FR" baseline="30000" dirty="0" smtClean="0"/>
              <a:t>ème</a:t>
            </a:r>
            <a:r>
              <a:rPr lang="fr-FR" dirty="0" smtClean="0"/>
              <a:t> personne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09/09/15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5610673"/>
            <a:ext cx="4965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85F28E-A20A-254E-B4B9-91D136105DD0}" type="datetime1">
              <a:rPr lang="fr-FR" smtClean="0"/>
              <a:t>09/09/15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91" y="1693334"/>
            <a:ext cx="2962274" cy="3761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4" y="1693334"/>
            <a:ext cx="2532873" cy="3761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4" y="1693334"/>
            <a:ext cx="2480880" cy="37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et repères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83568" y="1050409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L’espace de travail usuel est un espace Euclidien continu : R3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 de cet espace est formée par les vecteurs suivants:</a:t>
            </a:r>
          </a:p>
          <a:p>
            <a:r>
              <a:rPr lang="fr-FR" dirty="0">
                <a:solidFill>
                  <a:srgbClr val="000000"/>
                </a:solidFill>
              </a:rPr>
              <a:t>(1,0, 0), (0, 1, 0) et (0, 0, 1)</a:t>
            </a:r>
          </a:p>
          <a:p>
            <a:r>
              <a:rPr lang="fr-FR" dirty="0">
                <a:solidFill>
                  <a:srgbClr val="000000"/>
                </a:solidFill>
              </a:rPr>
              <a:t>Les vecteurs de la base sont 2 à 2 orthogonaux et de norme 1, ils forment donc une base orthogonale.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Les 3 dimensions sont généralement dénommées respectivement X, Y et Z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peut être soit directe (repère main droite), soit indirecte (repère main gauche)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729" y="4221088"/>
            <a:ext cx="2784886" cy="21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4221088"/>
            <a:ext cx="2784886" cy="21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555" y="1630625"/>
            <a:ext cx="3694113" cy="4613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Different game engines define coordinate systems differently</a:t>
            </a:r>
          </a:p>
          <a:p>
            <a:pPr lvl="1"/>
            <a:r>
              <a:rPr lang="en-US" dirty="0" smtClean="0"/>
              <a:t>Most of you will probably use the OpenGL coordinate system</a:t>
            </a:r>
          </a:p>
          <a:p>
            <a:pPr>
              <a:buFont typeface="Arial"/>
              <a:buNone/>
            </a:pPr>
            <a:r>
              <a:rPr lang="en-US" dirty="0" smtClean="0"/>
              <a:t>“Horizontal plane”</a:t>
            </a:r>
          </a:p>
          <a:p>
            <a:pPr lvl="1"/>
            <a:r>
              <a:rPr lang="en-US" dirty="0" smtClean="0"/>
              <a:t>Plane parallel to the ground (in OpenGL, the </a:t>
            </a:r>
            <a:r>
              <a:rPr lang="en-US" dirty="0" err="1" smtClean="0"/>
              <a:t>xz</a:t>
            </a:r>
            <a:r>
              <a:rPr lang="en-US" dirty="0" smtClean="0"/>
              <a:t>-plane)</a:t>
            </a:r>
          </a:p>
          <a:p>
            <a:pPr>
              <a:buFont typeface="Arial"/>
              <a:buNone/>
            </a:pPr>
            <a:r>
              <a:rPr lang="en-US" dirty="0" smtClean="0"/>
              <a:t>“Up-axis”</a:t>
            </a:r>
          </a:p>
          <a:p>
            <a:pPr lvl="1"/>
            <a:r>
              <a:rPr lang="en-US" dirty="0" smtClean="0"/>
              <a:t>Axis perpendicular to horizontal plane (in OpenGL, the y-axis)</a:t>
            </a:r>
            <a:endParaRPr lang="en-US" dirty="0"/>
          </a:p>
        </p:txBody>
      </p:sp>
      <p:grpSp>
        <p:nvGrpSpPr>
          <p:cNvPr id="8" name="Group 33"/>
          <p:cNvGrpSpPr/>
          <p:nvPr/>
        </p:nvGrpSpPr>
        <p:grpSpPr>
          <a:xfrm>
            <a:off x="7066612" y="1018459"/>
            <a:ext cx="1287435" cy="1766770"/>
            <a:chOff x="7305488" y="1033617"/>
            <a:chExt cx="1728821" cy="1474971"/>
          </a:xfrm>
        </p:grpSpPr>
        <p:cxnSp>
          <p:nvCxnSpPr>
            <p:cNvPr id="9" name="Straight Arrow Connector 5"/>
            <p:cNvCxnSpPr/>
            <p:nvPr/>
          </p:nvCxnSpPr>
          <p:spPr>
            <a:xfrm>
              <a:off x="7810500" y="2072640"/>
              <a:ext cx="8756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11"/>
            <p:cNvCxnSpPr/>
            <p:nvPr/>
          </p:nvCxnSpPr>
          <p:spPr>
            <a:xfrm flipH="1" flipV="1">
              <a:off x="7795609" y="1200150"/>
              <a:ext cx="14891" cy="8724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7"/>
            <p:cNvCxnSpPr/>
            <p:nvPr/>
          </p:nvCxnSpPr>
          <p:spPr>
            <a:xfrm flipH="1">
              <a:off x="7305488" y="2072640"/>
              <a:ext cx="505012" cy="422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24"/>
            <p:cNvSpPr txBox="1"/>
            <p:nvPr/>
          </p:nvSpPr>
          <p:spPr>
            <a:xfrm>
              <a:off x="7440355" y="2200255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3" name="TextBox 25"/>
            <p:cNvSpPr txBox="1"/>
            <p:nvPr/>
          </p:nvSpPr>
          <p:spPr>
            <a:xfrm>
              <a:off x="8631347" y="1887974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7806140" y="1033617"/>
              <a:ext cx="402963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pic>
        <p:nvPicPr>
          <p:cNvPr id="15" name="Picture 2" descr="http://i1-news.softpedia-static.com/images/news2/Mesa-9-0-Finally-Adopts-OpenGL-3-1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99" y="1685043"/>
            <a:ext cx="1952438" cy="10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3"/>
          <p:cNvGrpSpPr/>
          <p:nvPr/>
        </p:nvGrpSpPr>
        <p:grpSpPr>
          <a:xfrm>
            <a:off x="4515338" y="3202672"/>
            <a:ext cx="3859225" cy="1337582"/>
            <a:chOff x="4938806" y="3944182"/>
            <a:chExt cx="3859225" cy="1105564"/>
          </a:xfrm>
        </p:grpSpPr>
        <p:grpSp>
          <p:nvGrpSpPr>
            <p:cNvPr id="17" name="Group 32"/>
            <p:cNvGrpSpPr/>
            <p:nvPr/>
          </p:nvGrpSpPr>
          <p:grpSpPr>
            <a:xfrm>
              <a:off x="7666461" y="3944182"/>
              <a:ext cx="1131570" cy="1105564"/>
              <a:chOff x="7304809" y="3086367"/>
              <a:chExt cx="1493309" cy="1458991"/>
            </a:xfrm>
          </p:grpSpPr>
          <p:cxnSp>
            <p:nvCxnSpPr>
              <p:cNvPr id="19" name="Straight Arrow Connector 14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5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6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pic>
          <p:nvPicPr>
            <p:cNvPr id="18" name="Picture 4" descr="http://xboxoz360.files.wordpress.com/2012/03/next-half-life-screenshots-oxcgn-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806" y="4202319"/>
              <a:ext cx="1933388" cy="592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4"/>
          <p:cNvGrpSpPr/>
          <p:nvPr/>
        </p:nvGrpSpPr>
        <p:grpSpPr>
          <a:xfrm>
            <a:off x="4774354" y="4738255"/>
            <a:ext cx="3626787" cy="1472591"/>
            <a:chOff x="5112925" y="2463231"/>
            <a:chExt cx="3626787" cy="1412934"/>
          </a:xfrm>
        </p:grpSpPr>
        <p:grpSp>
          <p:nvGrpSpPr>
            <p:cNvPr id="26" name="Group 36"/>
            <p:cNvGrpSpPr/>
            <p:nvPr/>
          </p:nvGrpSpPr>
          <p:grpSpPr>
            <a:xfrm>
              <a:off x="7608142" y="2599177"/>
              <a:ext cx="1131570" cy="1105564"/>
              <a:chOff x="7304809" y="3086367"/>
              <a:chExt cx="1493309" cy="1458991"/>
            </a:xfrm>
          </p:grpSpPr>
          <p:cxnSp>
            <p:nvCxnSpPr>
              <p:cNvPr id="28" name="Straight Arrow Connector 37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38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9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40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32" name="TextBox 41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3" name="TextBox 42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pic>
          <p:nvPicPr>
            <p:cNvPr id="27" name="Picture 8" descr="http://www.savingcontent.com/wp-content/uploads/UE3_logo-972x102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925" y="2463231"/>
              <a:ext cx="1341183" cy="141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392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et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541982" cy="5029751"/>
          </a:xfrm>
        </p:spPr>
        <p:txBody>
          <a:bodyPr/>
          <a:lstStyle/>
          <a:p>
            <a:r>
              <a:rPr lang="fr-FR" dirty="0" smtClean="0"/>
              <a:t>Un point est un objet de dimension zéro, défini par 3 coordonnées cartésiennes (</a:t>
            </a:r>
            <a:r>
              <a:rPr lang="fr-FR" dirty="0" err="1" smtClean="0"/>
              <a:t>px,py,pz</a:t>
            </a:r>
            <a:r>
              <a:rPr lang="fr-FR" dirty="0" smtClean="0"/>
              <a:t>)</a:t>
            </a:r>
          </a:p>
          <a:p>
            <a:r>
              <a:rPr lang="fr-FR" dirty="0" smtClean="0"/>
              <a:t>Un vecteur est également défini par 3 coordonnées cartésiennes (</a:t>
            </a:r>
            <a:r>
              <a:rPr lang="fr-FR" dirty="0" err="1" smtClean="0"/>
              <a:t>vx,vy,vz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Notation v = p - q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108" y="1967327"/>
            <a:ext cx="3330691" cy="341046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8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deux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89001"/>
            <a:ext cx="8340436" cy="3082636"/>
          </a:xfrm>
        </p:spPr>
        <p:txBody>
          <a:bodyPr>
            <a:normAutofit/>
          </a:bodyPr>
          <a:lstStyle/>
          <a:p>
            <a:r>
              <a:rPr lang="fr-FR" dirty="0"/>
              <a:t>L’addition est associative et commutative </a:t>
            </a:r>
          </a:p>
          <a:p>
            <a:r>
              <a:rPr lang="fr-FR" dirty="0" smtClean="0"/>
              <a:t>W = U + V a pour coordonnées</a:t>
            </a:r>
          </a:p>
          <a:p>
            <a:pPr marL="457200" lvl="1" indent="0">
              <a:buNone/>
            </a:pPr>
            <a:r>
              <a:rPr lang="fr-FR" dirty="0" err="1" smtClean="0"/>
              <a:t>wx</a:t>
            </a:r>
            <a:r>
              <a:rPr lang="fr-FR" dirty="0" smtClean="0"/>
              <a:t> = </a:t>
            </a:r>
            <a:r>
              <a:rPr lang="fr-FR" dirty="0" err="1" smtClean="0"/>
              <a:t>ux</a:t>
            </a:r>
            <a:r>
              <a:rPr lang="fr-FR" dirty="0" smtClean="0"/>
              <a:t> + vx</a:t>
            </a:r>
          </a:p>
          <a:p>
            <a:pPr marL="457200" lvl="1" indent="0">
              <a:buNone/>
            </a:pPr>
            <a:r>
              <a:rPr lang="fr-FR" dirty="0" err="1" smtClean="0"/>
              <a:t>wy</a:t>
            </a:r>
            <a:r>
              <a:rPr lang="fr-FR" dirty="0" smtClean="0"/>
              <a:t> = </a:t>
            </a:r>
            <a:r>
              <a:rPr lang="fr-FR" dirty="0" err="1" smtClean="0"/>
              <a:t>uy</a:t>
            </a:r>
            <a:r>
              <a:rPr lang="fr-FR" dirty="0" smtClean="0"/>
              <a:t> + </a:t>
            </a:r>
            <a:r>
              <a:rPr lang="fr-FR" dirty="0" err="1" smtClean="0"/>
              <a:t>vy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wz</a:t>
            </a:r>
            <a:r>
              <a:rPr lang="fr-FR" dirty="0" smtClean="0"/>
              <a:t> = </a:t>
            </a:r>
            <a:r>
              <a:rPr lang="fr-FR" dirty="0" err="1" smtClean="0"/>
              <a:t>uz</a:t>
            </a:r>
            <a:r>
              <a:rPr lang="fr-FR" dirty="0" smtClean="0"/>
              <a:t> + </a:t>
            </a:r>
            <a:r>
              <a:rPr lang="fr-FR" dirty="0" err="1" smtClean="0"/>
              <a:t>vz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3311" y="2381955"/>
            <a:ext cx="4099689" cy="41431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Multiplication par un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505770"/>
          </a:xfrm>
        </p:spPr>
        <p:txBody>
          <a:bodyPr>
            <a:normAutofit/>
          </a:bodyPr>
          <a:lstStyle/>
          <a:p>
            <a:r>
              <a:rPr lang="fr-FR" dirty="0" smtClean="0"/>
              <a:t>W = k V a pour coordonnées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x</a:t>
            </a:r>
            <a:r>
              <a:rPr lang="fr-FR" dirty="0" smtClean="0"/>
              <a:t> = k vx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y</a:t>
            </a:r>
            <a:r>
              <a:rPr lang="fr-FR" dirty="0" smtClean="0"/>
              <a:t> = k </a:t>
            </a:r>
            <a:r>
              <a:rPr lang="fr-FR" dirty="0" err="1" smtClean="0"/>
              <a:t>vy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z</a:t>
            </a:r>
            <a:r>
              <a:rPr lang="fr-FR" dirty="0" smtClean="0"/>
              <a:t> = k </a:t>
            </a:r>
            <a:r>
              <a:rPr lang="fr-FR" dirty="0" err="1" smtClean="0"/>
              <a:t>vz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9088" y="2942181"/>
            <a:ext cx="3330691" cy="325937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971195"/>
            <a:ext cx="818803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(dot </a:t>
            </a:r>
            <a:r>
              <a:rPr lang="fr-FR" dirty="0" err="1"/>
              <a:t>product</a:t>
            </a:r>
            <a:r>
              <a:rPr lang="fr-FR" dirty="0"/>
              <a:t>) de deux vecteurs u et v est le nombre réel</a:t>
            </a:r>
            <a:r>
              <a:rPr lang="fr-FR" dirty="0" smtClean="0"/>
              <a:t>:</a:t>
            </a:r>
          </a:p>
          <a:p>
            <a:r>
              <a:rPr lang="fr-FR" dirty="0" smtClean="0"/>
              <a:t>	v </a:t>
            </a:r>
            <a:r>
              <a:rPr lang="en-US" altLang="zh-CN" dirty="0"/>
              <a:t>· </a:t>
            </a:r>
            <a:r>
              <a:rPr lang="fr-FR" dirty="0" smtClean="0"/>
              <a:t>w 		= </a:t>
            </a:r>
            <a:r>
              <a:rPr lang="fr-FR" dirty="0"/>
              <a:t>		</a:t>
            </a:r>
            <a:r>
              <a:rPr lang="fr-FR" dirty="0" smtClean="0"/>
              <a:t>xv*</a:t>
            </a:r>
            <a:r>
              <a:rPr lang="fr-FR" dirty="0" err="1" smtClean="0"/>
              <a:t>xw</a:t>
            </a:r>
            <a:r>
              <a:rPr lang="fr-FR" dirty="0" smtClean="0"/>
              <a:t> + </a:t>
            </a:r>
            <a:r>
              <a:rPr lang="fr-FR" dirty="0" err="1" smtClean="0"/>
              <a:t>yv</a:t>
            </a:r>
            <a:r>
              <a:rPr lang="fr-FR" dirty="0" smtClean="0"/>
              <a:t>*</a:t>
            </a:r>
            <a:r>
              <a:rPr lang="fr-FR" dirty="0" err="1" smtClean="0"/>
              <a:t>yw</a:t>
            </a:r>
            <a:r>
              <a:rPr lang="fr-FR" dirty="0" smtClean="0"/>
              <a:t> +</a:t>
            </a:r>
            <a:r>
              <a:rPr lang="fr-FR" dirty="0" err="1" smtClean="0"/>
              <a:t>zv</a:t>
            </a:r>
            <a:r>
              <a:rPr lang="fr-FR" dirty="0" smtClean="0"/>
              <a:t>*</a:t>
            </a:r>
            <a:r>
              <a:rPr lang="fr-FR" dirty="0" err="1" smtClean="0"/>
              <a:t>zw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produit scalaire du vecteur v par lui m</a:t>
            </a:r>
            <a:r>
              <a:rPr lang="fr-FR" dirty="0" smtClean="0"/>
              <a:t>ême est la carré de sa longueur</a:t>
            </a:r>
          </a:p>
          <a:p>
            <a:endParaRPr lang="fr-FR" dirty="0" smtClean="0"/>
          </a:p>
          <a:p>
            <a:r>
              <a:rPr lang="fr-FR" dirty="0" smtClean="0"/>
              <a:t>	v</a:t>
            </a:r>
            <a:r>
              <a:rPr lang="fr-FR" baseline="30000" dirty="0" smtClean="0"/>
              <a:t>2</a:t>
            </a:r>
            <a:r>
              <a:rPr lang="fr-FR" dirty="0" smtClean="0"/>
              <a:t>		=		xv</a:t>
            </a:r>
            <a:r>
              <a:rPr lang="fr-FR" baseline="30000" dirty="0" smtClean="0"/>
              <a:t>2</a:t>
            </a:r>
            <a:r>
              <a:rPr lang="fr-FR" dirty="0" smtClean="0"/>
              <a:t> + yv</a:t>
            </a:r>
            <a:r>
              <a:rPr lang="fr-FR" baseline="30000" dirty="0" smtClean="0"/>
              <a:t>2</a:t>
            </a:r>
            <a:r>
              <a:rPr lang="fr-FR" dirty="0" smtClean="0"/>
              <a:t> + zv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est </a:t>
            </a:r>
            <a:r>
              <a:rPr lang="fr-FR" dirty="0" smtClean="0"/>
              <a:t>la longueur de la projection du </a:t>
            </a:r>
            <a:r>
              <a:rPr lang="fr-FR" dirty="0"/>
              <a:t>vecteur </a:t>
            </a:r>
            <a:r>
              <a:rPr lang="fr-FR" dirty="0" smtClean="0"/>
              <a:t>v </a:t>
            </a:r>
            <a:r>
              <a:rPr lang="fr-FR" dirty="0"/>
              <a:t>sur le vecteur </a:t>
            </a:r>
            <a:r>
              <a:rPr lang="fr-FR" dirty="0" smtClean="0"/>
              <a:t>w, </a:t>
            </a:r>
            <a:r>
              <a:rPr lang="fr-FR" dirty="0" smtClean="0"/>
              <a:t>qui dépend du </a:t>
            </a:r>
            <a:r>
              <a:rPr lang="fr-FR" dirty="0" smtClean="0"/>
              <a:t>cosinus </a:t>
            </a:r>
            <a:r>
              <a:rPr lang="fr-FR" dirty="0"/>
              <a:t>de l’angle entre les </a:t>
            </a:r>
            <a:r>
              <a:rPr lang="fr-FR" dirty="0" smtClean="0"/>
              <a:t>2 vecteurs</a:t>
            </a:r>
            <a:r>
              <a:rPr lang="fr-FR" dirty="0"/>
              <a:t>:</a:t>
            </a:r>
          </a:p>
          <a:p>
            <a:r>
              <a:rPr lang="fr-FR" dirty="0" smtClean="0"/>
              <a:t>	 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remarquables: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= 0, les 2 vecteurs sont perpendiculaires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&gt; 0, les 2 vecteurs ont la même direction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fr-FR" dirty="0" smtClean="0"/>
              <a:t>w </a:t>
            </a:r>
            <a:r>
              <a:rPr lang="fr-FR" dirty="0"/>
              <a:t>&lt; 0, les 2 vecteurs ont des directions opposées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27715"/>
              </p:ext>
            </p:extLst>
          </p:nvPr>
        </p:nvGraphicFramePr>
        <p:xfrm>
          <a:off x="1884362" y="3830348"/>
          <a:ext cx="41354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1701720" imgH="203040" progId="Equation.DSMT4">
                  <p:embed/>
                </p:oleObj>
              </mc:Choice>
              <mc:Fallback>
                <p:oleObj name="Equation" r:id="rId3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2" y="3830348"/>
                        <a:ext cx="4135438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r 2"/>
          <p:cNvGrpSpPr/>
          <p:nvPr/>
        </p:nvGrpSpPr>
        <p:grpSpPr>
          <a:xfrm>
            <a:off x="6320291" y="3842544"/>
            <a:ext cx="2476500" cy="1982787"/>
            <a:chOff x="6320291" y="3842544"/>
            <a:chExt cx="2476500" cy="1982787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6332991" y="3915569"/>
              <a:ext cx="1501775" cy="133985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332991" y="5244306"/>
              <a:ext cx="240506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6917191" y="4672806"/>
              <a:ext cx="3698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charset="0"/>
                  <a:ea typeface="宋体" charset="0"/>
                  <a:cs typeface="Times New Roman (Hebrew)" charset="0"/>
                  <a:sym typeface="Symbol" charset="0"/>
                </a:rPr>
                <a:t></a:t>
              </a:r>
              <a:endParaRPr lang="zh-CN" altLang="en-US" sz="2800">
                <a:latin typeface="Tahoma" charset="0"/>
                <a:ea typeface="宋体" charset="0"/>
                <a:cs typeface="Times New Roman (Hebrew)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734628" y="4893469"/>
              <a:ext cx="219075" cy="338137"/>
            </a:xfrm>
            <a:custGeom>
              <a:avLst/>
              <a:gdLst>
                <a:gd name="T0" fmla="*/ 0 w 186"/>
                <a:gd name="T1" fmla="*/ 0 h 228"/>
                <a:gd name="T2" fmla="*/ 111 w 186"/>
                <a:gd name="T3" fmla="*/ 31 h 228"/>
                <a:gd name="T4" fmla="*/ 174 w 186"/>
                <a:gd name="T5" fmla="*/ 142 h 228"/>
                <a:gd name="T6" fmla="*/ 182 w 186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28">
                  <a:moveTo>
                    <a:pt x="0" y="0"/>
                  </a:moveTo>
                  <a:cubicBezTo>
                    <a:pt x="41" y="3"/>
                    <a:pt x="82" y="7"/>
                    <a:pt x="111" y="31"/>
                  </a:cubicBezTo>
                  <a:cubicBezTo>
                    <a:pt x="140" y="55"/>
                    <a:pt x="162" y="109"/>
                    <a:pt x="174" y="142"/>
                  </a:cubicBezTo>
                  <a:cubicBezTo>
                    <a:pt x="186" y="175"/>
                    <a:pt x="184" y="201"/>
                    <a:pt x="182" y="2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7823653" y="3942556"/>
              <a:ext cx="0" cy="127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7823653" y="5044281"/>
              <a:ext cx="163513" cy="174625"/>
            </a:xfrm>
            <a:custGeom>
              <a:avLst/>
              <a:gdLst>
                <a:gd name="T0" fmla="*/ 0 w 103"/>
                <a:gd name="T1" fmla="*/ 0 h 110"/>
                <a:gd name="T2" fmla="*/ 103 w 103"/>
                <a:gd name="T3" fmla="*/ 0 h 110"/>
                <a:gd name="T4" fmla="*/ 103 w 10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10">
                  <a:moveTo>
                    <a:pt x="0" y="0"/>
                  </a:moveTo>
                  <a:lnTo>
                    <a:pt x="103" y="0"/>
                  </a:lnTo>
                  <a:lnTo>
                    <a:pt x="103" y="11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6320291" y="5369719"/>
              <a:ext cx="1503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823528" y="536813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rtl="1"/>
              <a:r>
                <a:rPr lang="en-US" altLang="zh-CN" sz="2400" i="1">
                  <a:latin typeface="Times New Roman" charset="0"/>
                  <a:ea typeface="宋体" charset="0"/>
                  <a:cs typeface="Times New Roman" charset="0"/>
                </a:rPr>
                <a:t>L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8390391" y="5193506"/>
              <a:ext cx="406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hlink"/>
                  </a:solidFill>
                  <a:latin typeface="Times New Roman" charset="0"/>
                  <a:ea typeface="宋体" charset="0"/>
                  <a:cs typeface="Times New Roman" charset="0"/>
                </a:rPr>
                <a:t>v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7026728" y="3842544"/>
              <a:ext cx="5191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Times New Roman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19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</TotalTime>
  <Words>1791</Words>
  <Application>Microsoft Macintosh PowerPoint</Application>
  <PresentationFormat>Présentation à l'écran (4:3)</PresentationFormat>
  <Paragraphs>418</Paragraphs>
  <Slides>39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1" baseType="lpstr">
      <vt:lpstr>Thème Office</vt:lpstr>
      <vt:lpstr>MathType 5.0 Equation</vt:lpstr>
      <vt:lpstr>GMIN 317 – Moteur de Jeux  Mathématiques pour le jeu vidéo</vt:lpstr>
      <vt:lpstr>Présentation PowerPoint</vt:lpstr>
      <vt:lpstr>Plan du cours</vt:lpstr>
      <vt:lpstr>Axes et repères</vt:lpstr>
      <vt:lpstr>Présentation PowerPoint</vt:lpstr>
      <vt:lpstr>Points et vecteurs</vt:lpstr>
      <vt:lpstr>Somme de deux vecteurs</vt:lpstr>
      <vt:lpstr>Multiplication par un scalaire</vt:lpstr>
      <vt:lpstr>Produit scalaire</vt:lpstr>
      <vt:lpstr>Produit vectoriel</vt:lpstr>
      <vt:lpstr>Equation d’une droite</vt:lpstr>
      <vt:lpstr>Equation d’un plan</vt:lpstr>
      <vt:lpstr>Intersection de deux droites</vt:lpstr>
      <vt:lpstr>Intersection d’une droite et d’un plan</vt:lpstr>
      <vt:lpstr>Projection d’un point sur une droite</vt:lpstr>
      <vt:lpstr>Distance entre un point et un plan</vt:lpstr>
      <vt:lpstr>Rappels de trigonométrie</vt:lpstr>
      <vt:lpstr>Projective geometry</vt:lpstr>
      <vt:lpstr>Relation between different images</vt:lpstr>
      <vt:lpstr>Projective transformations</vt:lpstr>
      <vt:lpstr>Projective transformations</vt:lpstr>
      <vt:lpstr>Homogeneous coordinates</vt:lpstr>
      <vt:lpstr>Homogeneous coordinates</vt:lpstr>
      <vt:lpstr>Homogeneous coordinates</vt:lpstr>
      <vt:lpstr>Projective transformation</vt:lpstr>
      <vt:lpstr>Simple pinhole camera model</vt:lpstr>
      <vt:lpstr>Simple pinhole camera model</vt:lpstr>
      <vt:lpstr>General pinhole camera model</vt:lpstr>
      <vt:lpstr>General pinhole camera model</vt:lpstr>
      <vt:lpstr>General pinhole camera model</vt:lpstr>
      <vt:lpstr>Composition de translations, rotations et changements d’échelles</vt:lpstr>
      <vt:lpstr>Quaternions et rotations</vt:lpstr>
      <vt:lpstr>Définition des quaternions</vt:lpstr>
      <vt:lpstr>Addition et soustraction de quaternions</vt:lpstr>
      <vt:lpstr>Produit de deux quaternions</vt:lpstr>
      <vt:lpstr>Rotation et quaternion</vt:lpstr>
      <vt:lpstr>Interpolation linéaire sphérique</vt:lpstr>
      <vt:lpstr>Quaternion et caméra</vt:lpstr>
      <vt:lpstr>Pour aller plus loin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451</cp:revision>
  <cp:lastPrinted>2014-09-23T20:13:38Z</cp:lastPrinted>
  <dcterms:created xsi:type="dcterms:W3CDTF">2013-05-05T09:39:59Z</dcterms:created>
  <dcterms:modified xsi:type="dcterms:W3CDTF">2015-09-09T15:53:59Z</dcterms:modified>
</cp:coreProperties>
</file>