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3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000" b="1" dirty="0"/>
              <a:t>Student Loan Proposal</a:t>
            </a:r>
          </a:p>
        </p:txBody>
      </p:sp>
      <p:sp>
        <p:nvSpPr>
          <p:cNvPr id="3" name="Subtitle 2"/>
          <p:cNvSpPr>
            <a:spLocks noGrp="1"/>
          </p:cNvSpPr>
          <p:nvPr>
            <p:ph type="subTitle" idx="1"/>
          </p:nvPr>
        </p:nvSpPr>
        <p:spPr>
          <a:xfrm>
            <a:off x="1507067" y="4050833"/>
            <a:ext cx="7766936" cy="1892767"/>
          </a:xfrm>
        </p:spPr>
        <p:txBody>
          <a:bodyPr>
            <a:normAutofit/>
          </a:bodyPr>
          <a:lstStyle/>
          <a:p>
            <a:endParaRPr lang="en-US" dirty="0"/>
          </a:p>
          <a:p>
            <a:r>
              <a:rPr lang="en-US" dirty="0">
                <a:solidFill>
                  <a:schemeClr val="tx1"/>
                </a:solidFill>
                <a:latin typeface="Times New Roman" panose="02020603050405020304" pitchFamily="18" charset="0"/>
                <a:cs typeface="Times New Roman" panose="02020603050405020304" pitchFamily="18" charset="0"/>
              </a:rPr>
              <a:t>April 24, 2021</a:t>
            </a:r>
          </a:p>
          <a:p>
            <a:r>
              <a:rPr lang="en-US" dirty="0">
                <a:solidFill>
                  <a:schemeClr val="tx1"/>
                </a:solidFill>
                <a:latin typeface="Times New Roman" panose="02020603050405020304" pitchFamily="18" charset="0"/>
                <a:cs typeface="Times New Roman" panose="02020603050405020304" pitchFamily="18" charset="0"/>
              </a:rPr>
              <a:t>Presented by Nguyen Tran</a:t>
            </a:r>
          </a:p>
          <a:p>
            <a:r>
              <a:rPr lang="en-US" dirty="0">
                <a:solidFill>
                  <a:schemeClr val="tx1"/>
                </a:solidFill>
                <a:latin typeface="Times New Roman" panose="02020603050405020304" pitchFamily="18" charset="0"/>
                <a:cs typeface="Times New Roman" panose="02020603050405020304" pitchFamily="18" charset="0"/>
              </a:rPr>
              <a:t>Group 5</a:t>
            </a:r>
          </a:p>
          <a:p>
            <a:endParaRPr lang="en-US" dirty="0"/>
          </a:p>
          <a:p>
            <a:endParaRPr lang="en-US" dirty="0"/>
          </a:p>
          <a:p>
            <a:endParaRPr lang="en-US" dirty="0"/>
          </a:p>
        </p:txBody>
      </p:sp>
    </p:spTree>
    <p:extLst>
      <p:ext uri="{BB962C8B-B14F-4D97-AF65-F5344CB8AC3E}">
        <p14:creationId xmlns:p14="http://schemas.microsoft.com/office/powerpoint/2010/main" val="273373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84376"/>
          </a:xfrm>
        </p:spPr>
        <p:txBody>
          <a:bodyPr>
            <a:normAutofit/>
          </a:bodyPr>
          <a:lstStyle/>
          <a:p>
            <a:pPr algn="ctr"/>
            <a:r>
              <a:rPr lang="en-US" sz="3200" b="1" dirty="0"/>
              <a:t>Introduction: Student Loan Proposal</a:t>
            </a:r>
          </a:p>
        </p:txBody>
      </p:sp>
      <p:sp>
        <p:nvSpPr>
          <p:cNvPr id="3" name="Content Placeholder 2"/>
          <p:cNvSpPr>
            <a:spLocks noGrp="1"/>
          </p:cNvSpPr>
          <p:nvPr>
            <p:ph idx="1"/>
          </p:nvPr>
        </p:nvSpPr>
        <p:spPr>
          <a:xfrm>
            <a:off x="677334" y="1773937"/>
            <a:ext cx="4489026" cy="4038826"/>
          </a:xfrm>
        </p:spPr>
        <p:txBody>
          <a:bodyPr>
            <a:noAutofit/>
          </a:bodyPr>
          <a:lstStyle/>
          <a:p>
            <a:pPr algn="just">
              <a:spcBef>
                <a:spcPts val="600"/>
              </a:spcBef>
              <a:spcAft>
                <a:spcPts val="600"/>
              </a:spcAft>
              <a:buClrTx/>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Loans helps people afford college. It opens the door to attend college even for students who might not have the cash on hand to afford upfront. </a:t>
            </a:r>
          </a:p>
          <a:p>
            <a:pPr algn="just">
              <a:spcBef>
                <a:spcPts val="600"/>
              </a:spcBef>
              <a:spcAft>
                <a:spcPts val="600"/>
              </a:spcAft>
              <a:buClrTx/>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However, loans are also easy path into extreme debt when students poorly managed.</a:t>
            </a:r>
          </a:p>
          <a:p>
            <a:pPr algn="just">
              <a:spcBef>
                <a:spcPts val="600"/>
              </a:spcBef>
              <a:spcAft>
                <a:spcPts val="600"/>
              </a:spcAft>
              <a:buClrTx/>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It's important for students to fully understand and manage loans to ensure that they make responsible, and effective decisions about funding their education.</a:t>
            </a:r>
          </a:p>
          <a:p>
            <a:pPr algn="just">
              <a:spcBef>
                <a:spcPts val="600"/>
              </a:spcBef>
              <a:spcAft>
                <a:spcPts val="600"/>
              </a:spcAft>
              <a:buClrTx/>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What’s about the situation in Oklahoma? This presentation will give an overview of student loans in Oklahoma, and propose a plan to have a manageable debt after graduation.</a:t>
            </a:r>
          </a:p>
          <a:p>
            <a:pPr marL="0" indent="0">
              <a:spcBef>
                <a:spcPts val="600"/>
              </a:spcBef>
              <a:spcAft>
                <a:spcPts val="600"/>
              </a:spcAft>
              <a:buNone/>
            </a:pPr>
            <a:br>
              <a:rPr lang="en-US" sz="1600" dirty="0">
                <a:solidFill>
                  <a:schemeClr val="bg1">
                    <a:lumMod val="50000"/>
                  </a:schemeClr>
                </a:solidFill>
              </a:rPr>
            </a:br>
            <a:endParaRPr lang="en-US" sz="1600" dirty="0">
              <a:solidFill>
                <a:schemeClr val="bg1">
                  <a:lumMod val="50000"/>
                </a:schemeClr>
              </a:solidFill>
            </a:endParaRPr>
          </a:p>
        </p:txBody>
      </p:sp>
      <p:pic>
        <p:nvPicPr>
          <p:cNvPr id="4" name="Picture 3"/>
          <p:cNvPicPr>
            <a:picLocks noChangeAspect="1"/>
          </p:cNvPicPr>
          <p:nvPr/>
        </p:nvPicPr>
        <p:blipFill>
          <a:blip r:embed="rId2"/>
          <a:stretch>
            <a:fillRect/>
          </a:stretch>
        </p:blipFill>
        <p:spPr>
          <a:xfrm>
            <a:off x="5349240" y="1773937"/>
            <a:ext cx="4169664" cy="3959351"/>
          </a:xfrm>
          <a:prstGeom prst="rect">
            <a:avLst/>
          </a:prstGeom>
        </p:spPr>
      </p:pic>
    </p:spTree>
    <p:extLst>
      <p:ext uri="{BB962C8B-B14F-4D97-AF65-F5344CB8AC3E}">
        <p14:creationId xmlns:p14="http://schemas.microsoft.com/office/powerpoint/2010/main" val="104777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Student Loans Overview – Recent Trends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2566" y="1591056"/>
            <a:ext cx="5203590" cy="2615184"/>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772566" y="4407408"/>
            <a:ext cx="5188554" cy="2176272"/>
          </a:xfrm>
          <a:prstGeom prst="rect">
            <a:avLst/>
          </a:prstGeom>
          <a:noFill/>
        </p:spPr>
      </p:pic>
      <p:sp>
        <p:nvSpPr>
          <p:cNvPr id="7" name="TextBox 6"/>
          <p:cNvSpPr txBox="1"/>
          <p:nvPr/>
        </p:nvSpPr>
        <p:spPr>
          <a:xfrm>
            <a:off x="677334" y="1591056"/>
            <a:ext cx="2797386" cy="4985980"/>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the statistics of </a:t>
            </a:r>
            <a:r>
              <a:rPr lang="en-US" sz="1600" dirty="0" err="1">
                <a:latin typeface="Times New Roman" panose="02020603050405020304" pitchFamily="18" charset="0"/>
                <a:cs typeface="Times New Roman" panose="02020603050405020304" pitchFamily="18" charset="0"/>
              </a:rPr>
              <a:t>newyorkfedorg</a:t>
            </a:r>
            <a:r>
              <a:rPr lang="en-US" sz="1600" dirty="0">
                <a:latin typeface="Times New Roman" panose="02020603050405020304" pitchFamily="18" charset="0"/>
                <a:cs typeface="Times New Roman" panose="02020603050405020304" pitchFamily="18" charset="0"/>
              </a:rPr>
              <a:t>, average student debt balance in the United States has grown more than 302 billion USD in the last five years to a record more than 1,800 billion USD as of June 2020. </a:t>
            </a:r>
          </a:p>
          <a:p>
            <a:pPr marL="285750" indent="-285750" algn="just">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Statistics showed that the average student loan debt in Oklahoma has increased 18%, from an average balance of 26,600 USD in 2016 to 31,400 USD in June 2020. </a:t>
            </a:r>
          </a:p>
          <a:p>
            <a:pPr algn="just">
              <a:spcBef>
                <a:spcPts val="600"/>
              </a:spcBef>
              <a:spcAft>
                <a:spcPts val="600"/>
              </a:spcAft>
            </a:pPr>
            <a:endParaRPr lang="en-US" sz="1600" dirty="0">
              <a:latin typeface="Times New Roman" panose="02020603050405020304" pitchFamily="18" charset="0"/>
              <a:cs typeface="Times New Roman" panose="02020603050405020304" pitchFamily="18" charset="0"/>
            </a:endParaRPr>
          </a:p>
          <a:p>
            <a:pPr>
              <a:spcBef>
                <a:spcPts val="600"/>
              </a:spcBef>
              <a:spcAft>
                <a:spcPts val="600"/>
              </a:spcAft>
            </a:pPr>
            <a:endParaRPr lang="en-US" sz="1600" dirty="0"/>
          </a:p>
        </p:txBody>
      </p:sp>
    </p:spTree>
    <p:extLst>
      <p:ext uri="{BB962C8B-B14F-4D97-AF65-F5344CB8AC3E}">
        <p14:creationId xmlns:p14="http://schemas.microsoft.com/office/powerpoint/2010/main" val="334521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Student Loans Overview – Cause of the increase in student loan</a:t>
            </a:r>
          </a:p>
        </p:txBody>
      </p:sp>
      <p:sp>
        <p:nvSpPr>
          <p:cNvPr id="6" name="TextBox 5"/>
          <p:cNvSpPr txBox="1"/>
          <p:nvPr/>
        </p:nvSpPr>
        <p:spPr>
          <a:xfrm>
            <a:off x="851070" y="1930400"/>
            <a:ext cx="3080196"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increase in student loan debt in Oklahoma can be attributed to a combination of several factors, such as college tuition and college costs.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Take Regional Universities in Oklahoma as an example, the tuition fee for full-time undergraduate and graduate resident students rose by  22.7 and 22.4 percent respectively from 2006 to 2020.</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College costs also attributed to the increase in student loans, though this was not as obvious as it might seem</a:t>
            </a:r>
            <a:r>
              <a:rPr lang="en-US" sz="1500" dirty="0">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675896513"/>
              </p:ext>
            </p:extLst>
          </p:nvPr>
        </p:nvGraphicFramePr>
        <p:xfrm>
          <a:off x="4336072" y="2006600"/>
          <a:ext cx="5088105" cy="3930905"/>
        </p:xfrm>
        <a:graphic>
          <a:graphicData uri="http://schemas.openxmlformats.org/drawingml/2006/table">
            <a:tbl>
              <a:tblPr>
                <a:tableStyleId>{5C22544A-7EE6-4342-B048-85BDC9FD1C3A}</a:tableStyleId>
              </a:tblPr>
              <a:tblGrid>
                <a:gridCol w="2017993">
                  <a:extLst>
                    <a:ext uri="{9D8B030D-6E8A-4147-A177-3AD203B41FA5}">
                      <a16:colId xmlns:a16="http://schemas.microsoft.com/office/drawing/2014/main" val="20000"/>
                    </a:ext>
                  </a:extLst>
                </a:gridCol>
                <a:gridCol w="767528">
                  <a:extLst>
                    <a:ext uri="{9D8B030D-6E8A-4147-A177-3AD203B41FA5}">
                      <a16:colId xmlns:a16="http://schemas.microsoft.com/office/drawing/2014/main" val="20001"/>
                    </a:ext>
                  </a:extLst>
                </a:gridCol>
                <a:gridCol w="767528">
                  <a:extLst>
                    <a:ext uri="{9D8B030D-6E8A-4147-A177-3AD203B41FA5}">
                      <a16:colId xmlns:a16="http://schemas.microsoft.com/office/drawing/2014/main" val="20002"/>
                    </a:ext>
                  </a:extLst>
                </a:gridCol>
                <a:gridCol w="767528">
                  <a:extLst>
                    <a:ext uri="{9D8B030D-6E8A-4147-A177-3AD203B41FA5}">
                      <a16:colId xmlns:a16="http://schemas.microsoft.com/office/drawing/2014/main" val="20003"/>
                    </a:ext>
                  </a:extLst>
                </a:gridCol>
                <a:gridCol w="767528">
                  <a:extLst>
                    <a:ext uri="{9D8B030D-6E8A-4147-A177-3AD203B41FA5}">
                      <a16:colId xmlns:a16="http://schemas.microsoft.com/office/drawing/2014/main" val="20004"/>
                    </a:ext>
                  </a:extLst>
                </a:gridCol>
              </a:tblGrid>
              <a:tr h="373295">
                <a:tc gridSpan="5">
                  <a:txBody>
                    <a:bodyPr/>
                    <a:lstStyle/>
                    <a:p>
                      <a:pPr algn="ctr" fontAlgn="b"/>
                      <a:r>
                        <a:rPr lang="en-US" sz="1200" b="1" u="none" strike="noStrike" dirty="0">
                          <a:effectLst/>
                          <a:latin typeface="Times New Roman" panose="02020603050405020304" pitchFamily="18" charset="0"/>
                          <a:cs typeface="Times New Roman" panose="02020603050405020304" pitchFamily="18" charset="0"/>
                        </a:rPr>
                        <a:t>Average Cost of Attendance for Resident Students </a:t>
                      </a:r>
                    </a:p>
                    <a:p>
                      <a:pPr algn="ctr" fontAlgn="b"/>
                      <a:r>
                        <a:rPr lang="en-US" sz="1200" b="1" u="none" strike="noStrike" dirty="0">
                          <a:effectLst/>
                          <a:latin typeface="Times New Roman" panose="02020603050405020304" pitchFamily="18" charset="0"/>
                          <a:cs typeface="Times New Roman" panose="02020603050405020304" pitchFamily="18" charset="0"/>
                        </a:rPr>
                        <a:t>in Regional Universities in Oklahoma</a:t>
                      </a:r>
                      <a:endParaRPr lang="en-US" sz="1200" b="1"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5093">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gridSpan="2">
                  <a:txBody>
                    <a:bodyPr/>
                    <a:lstStyle/>
                    <a:p>
                      <a:pPr algn="r" fontAlgn="b"/>
                      <a:r>
                        <a:rPr lang="en-US" sz="1200" b="1" u="none" strike="noStrike" dirty="0">
                          <a:effectLst/>
                          <a:latin typeface="Times New Roman" panose="02020603050405020304" pitchFamily="18" charset="0"/>
                          <a:cs typeface="Times New Roman" panose="02020603050405020304" pitchFamily="18" charset="0"/>
                        </a:rPr>
                        <a:t>Full-Time </a:t>
                      </a:r>
                      <a:r>
                        <a:rPr lang="en-US" sz="1200" b="1" u="none" strike="noStrike" dirty="0" err="1">
                          <a:effectLst/>
                          <a:latin typeface="Times New Roman" panose="02020603050405020304" pitchFamily="18" charset="0"/>
                          <a:cs typeface="Times New Roman" panose="02020603050405020304" pitchFamily="18" charset="0"/>
                        </a:rPr>
                        <a:t>Ungraduate</a:t>
                      </a:r>
                      <a:endParaRPr lang="en-US" sz="1200" b="1"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hMerge="1">
                  <a:txBody>
                    <a:bodyPr/>
                    <a:lstStyle/>
                    <a:p>
                      <a:endParaRPr lang="en-US"/>
                    </a:p>
                  </a:txBody>
                  <a:tcPr/>
                </a:tc>
                <a:tc gridSpan="2">
                  <a:txBody>
                    <a:bodyPr/>
                    <a:lstStyle/>
                    <a:p>
                      <a:pPr algn="ctr" fontAlgn="b"/>
                      <a:r>
                        <a:rPr lang="en-US" sz="1200" b="1" u="none" strike="noStrike" dirty="0">
                          <a:effectLst/>
                          <a:latin typeface="Times New Roman" panose="02020603050405020304" pitchFamily="18" charset="0"/>
                          <a:cs typeface="Times New Roman" panose="02020603050405020304" pitchFamily="18" charset="0"/>
                        </a:rPr>
                        <a:t>Full-Time Graduate</a:t>
                      </a:r>
                      <a:endParaRPr lang="en-US" sz="1200" b="1"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0001"/>
                  </a:ext>
                </a:extLst>
              </a:tr>
              <a:tr h="395093">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FY2016</a:t>
                      </a:r>
                      <a:endParaRPr lang="en-US" sz="1200" b="1"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FY2020</a:t>
                      </a:r>
                      <a:endParaRPr lang="en-US" sz="1200" b="1"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FY2016</a:t>
                      </a:r>
                      <a:endParaRPr lang="en-US" sz="1200" b="1"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FY2020</a:t>
                      </a:r>
                      <a:endParaRPr lang="en-US" sz="1200" b="1"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2"/>
                  </a:ext>
                </a:extLst>
              </a:tr>
              <a:tr h="395093">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Tuition</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4,577.05</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5,616</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4,587.09</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5,619</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3"/>
                  </a:ext>
                </a:extLst>
              </a:tr>
              <a:tr h="395093">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Mandatory Fees</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1,341.36</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1581</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996.91</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1,206</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4"/>
                  </a:ext>
                </a:extLst>
              </a:tr>
              <a:tr h="395093">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Average Academic Service Fees</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427.62</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565</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334.79</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656</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5"/>
                  </a:ext>
                </a:extLst>
              </a:tr>
              <a:tr h="395093">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Books and Supplies</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1,240.45</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1123</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1,119.16</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1,033</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6"/>
                  </a:ext>
                </a:extLst>
              </a:tr>
              <a:tr h="396866">
                <a:tc>
                  <a:txBody>
                    <a:bodyPr/>
                    <a:lstStyle/>
                    <a:p>
                      <a:pPr algn="l" fontAlgn="b"/>
                      <a:r>
                        <a:rPr lang="en-US" sz="1200" u="none" strike="noStrike">
                          <a:effectLst/>
                          <a:latin typeface="Times New Roman" panose="02020603050405020304" pitchFamily="18" charset="0"/>
                          <a:cs typeface="Times New Roman" panose="02020603050405020304" pitchFamily="18" charset="0"/>
                        </a:rPr>
                        <a:t>Total Costs for Commuter Students</a:t>
                      </a:r>
                      <a:endParaRPr lang="en-US" sz="1200" b="1"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7,586</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8886</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7,037.96</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8,514</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7"/>
                  </a:ext>
                </a:extLst>
              </a:tr>
              <a:tr h="395093">
                <a:tc>
                  <a:txBody>
                    <a:bodyPr/>
                    <a:lstStyle/>
                    <a:p>
                      <a:pPr algn="l" fontAlgn="b"/>
                      <a:r>
                        <a:rPr lang="en-US" sz="1200" u="none" strike="noStrike">
                          <a:effectLst/>
                          <a:latin typeface="Times New Roman" panose="02020603050405020304" pitchFamily="18" charset="0"/>
                          <a:cs typeface="Times New Roman" panose="02020603050405020304" pitchFamily="18" charset="0"/>
                        </a:rPr>
                        <a:t>Room and Board-Note 2</a:t>
                      </a:r>
                      <a:endParaRPr lang="en-US" sz="1200" b="0"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5,603.90</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5,862</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5,468.57</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5,565</a:t>
                      </a:r>
                      <a:endParaRPr lang="en-US" sz="1200" b="0" i="0" u="none" strike="noStrike" dirty="0">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8"/>
                  </a:ext>
                </a:extLst>
              </a:tr>
              <a:tr h="395093">
                <a:tc>
                  <a:txBody>
                    <a:bodyPr/>
                    <a:lstStyle/>
                    <a:p>
                      <a:pPr algn="l" fontAlgn="b"/>
                      <a:r>
                        <a:rPr lang="en-US" sz="1200" u="none" strike="noStrike">
                          <a:effectLst/>
                          <a:latin typeface="Times New Roman" panose="02020603050405020304" pitchFamily="18" charset="0"/>
                          <a:cs typeface="Times New Roman" panose="02020603050405020304" pitchFamily="18" charset="0"/>
                        </a:rPr>
                        <a:t>Total Costs for Students Living</a:t>
                      </a:r>
                      <a:endParaRPr lang="en-US" sz="1200" b="1" i="0" u="none" strike="noStrike">
                        <a:solidFill>
                          <a:srgbClr val="55554D"/>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13,190</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14,748</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12,507</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US" sz="1200" b="1" u="none" strike="noStrike" dirty="0">
                          <a:solidFill>
                            <a:srgbClr val="FF0000"/>
                          </a:solidFill>
                          <a:effectLst/>
                          <a:latin typeface="Times New Roman" panose="02020603050405020304" pitchFamily="18" charset="0"/>
                          <a:cs typeface="Times New Roman" panose="02020603050405020304" pitchFamily="18" charset="0"/>
                        </a:rPr>
                        <a:t>14,079</a:t>
                      </a:r>
                      <a:endParaRPr lang="en-US" sz="12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8406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Student Loans Overview – Status of repayment</a:t>
            </a:r>
            <a:endParaRPr lang="en-US"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44569" y="1801368"/>
            <a:ext cx="4729434" cy="2359152"/>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44567" y="4423346"/>
            <a:ext cx="4729435" cy="2041462"/>
          </a:xfrm>
          <a:prstGeom prst="rect">
            <a:avLst/>
          </a:prstGeom>
          <a:noFill/>
        </p:spPr>
      </p:pic>
      <p:sp>
        <p:nvSpPr>
          <p:cNvPr id="6" name="TextBox 5"/>
          <p:cNvSpPr txBox="1"/>
          <p:nvPr/>
        </p:nvSpPr>
        <p:spPr>
          <a:xfrm>
            <a:off x="677333" y="1811528"/>
            <a:ext cx="3446612" cy="3754874"/>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According to the statistics of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newyorkfedorg</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the proportion of student loan balances 90 days or more past due, including defaults by each state, were from 6% to 12% as of June 2020. In which, the highest percentages belonged to West Virginia (12%), while the percentage of Oklahoma was in middle (10%). </a:t>
            </a:r>
          </a:p>
          <a:p>
            <a:pPr marL="285750" indent="-285750" algn="just">
              <a:spcBef>
                <a:spcPts val="600"/>
              </a:spcBef>
              <a:spcAft>
                <a:spcPts val="600"/>
              </a:spcAft>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Failure to repay student loans can have serious financial consequences for students.</a:t>
            </a: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62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t>The Consequences of defaulting on loans</a:t>
            </a:r>
          </a:p>
        </p:txBody>
      </p:sp>
      <p:sp>
        <p:nvSpPr>
          <p:cNvPr id="3" name="Content Placeholder 2"/>
          <p:cNvSpPr>
            <a:spLocks noGrp="1"/>
          </p:cNvSpPr>
          <p:nvPr>
            <p:ph idx="1"/>
          </p:nvPr>
        </p:nvSpPr>
        <p:spPr>
          <a:xfrm>
            <a:off x="1179576" y="1865376"/>
            <a:ext cx="3675888" cy="3630170"/>
          </a:xfrm>
        </p:spPr>
        <p:txBody>
          <a:bodyPr>
            <a:normAutofit/>
          </a:bodyPr>
          <a:lstStyle/>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Not every student who takes out student loans can pay loans as scheduled. As we know, student loan default has serious financial consequences.</a:t>
            </a:r>
          </a:p>
          <a:p>
            <a:pPr marL="0" indent="0" algn="just">
              <a:buNone/>
            </a:pP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spcBef>
                <a:spcPts val="600"/>
              </a:spcBef>
              <a:spcAft>
                <a:spcPts val="600"/>
              </a:spcAft>
              <a:buClrTx/>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 lower credit cores. It will put students in a higher risk category. </a:t>
            </a:r>
          </a:p>
          <a:p>
            <a:pPr algn="just">
              <a:spcBef>
                <a:spcPts val="600"/>
              </a:spcBef>
              <a:spcAft>
                <a:spcPts val="600"/>
              </a:spcAft>
              <a:buClrTx/>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Being disqualified for a job. A lower credit cores also affects students’ career. </a:t>
            </a:r>
          </a:p>
          <a:p>
            <a:pPr algn="just">
              <a:spcBef>
                <a:spcPts val="600"/>
              </a:spcBef>
              <a:spcAft>
                <a:spcPts val="600"/>
              </a:spcAft>
              <a:buClrTx/>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Face a serious financial hardship. </a:t>
            </a:r>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5038344" y="1865376"/>
            <a:ext cx="4498848" cy="3630169"/>
          </a:xfrm>
          <a:prstGeom prst="rect">
            <a:avLst/>
          </a:prstGeom>
        </p:spPr>
      </p:pic>
      <p:sp>
        <p:nvSpPr>
          <p:cNvPr id="5" name="Rectangle 4"/>
          <p:cNvSpPr/>
          <p:nvPr/>
        </p:nvSpPr>
        <p:spPr>
          <a:xfrm>
            <a:off x="5401211" y="5629902"/>
            <a:ext cx="274107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Source: https://www.justbuildwealth.com</a:t>
            </a:r>
          </a:p>
        </p:txBody>
      </p:sp>
    </p:spTree>
    <p:extLst>
      <p:ext uri="{BB962C8B-B14F-4D97-AF65-F5344CB8AC3E}">
        <p14:creationId xmlns:p14="http://schemas.microsoft.com/office/powerpoint/2010/main" val="77490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Proposal on student loans</a:t>
            </a:r>
            <a:endParaRPr lang="en-US" sz="3200" dirty="0"/>
          </a:p>
        </p:txBody>
      </p:sp>
      <p:sp>
        <p:nvSpPr>
          <p:cNvPr id="3" name="Content Placeholder 2"/>
          <p:cNvSpPr>
            <a:spLocks noGrp="1"/>
          </p:cNvSpPr>
          <p:nvPr>
            <p:ph idx="1"/>
          </p:nvPr>
        </p:nvSpPr>
        <p:spPr>
          <a:xfrm>
            <a:off x="677334" y="1464056"/>
            <a:ext cx="4077546" cy="4194491"/>
          </a:xfrm>
        </p:spPr>
        <p:txBody>
          <a:bodyPr>
            <a:normAutofit fontScale="92500"/>
          </a:bodyPr>
          <a:lstStyle/>
          <a:p>
            <a:pPr marL="0" indent="0" algn="just">
              <a:buNone/>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The problem of student debt and inadequate financial knowledge grows due to students are not educated about types of loans, or even how to fund their education. Therefore, NSU should make financial literacy seminar to present this to students at the beginning of each year. </a:t>
            </a:r>
          </a:p>
          <a:p>
            <a:pPr marL="0" indent="0" algn="just">
              <a:buNone/>
            </a:pPr>
            <a:endParaRPr lang="en-US" sz="17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buClrTx/>
              <a:buFont typeface="Wingdings" panose="05000000000000000000" pitchFamily="2" charset="2"/>
              <a:buChar char="§"/>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Subject: What you should know about student loans</a:t>
            </a:r>
          </a:p>
          <a:p>
            <a:pPr lvl="1" algn="just">
              <a:buClrTx/>
              <a:buFont typeface="Wingdings" panose="05000000000000000000" pitchFamily="2" charset="2"/>
              <a:buChar char="§"/>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Presenter: Subject matter faculty experts</a:t>
            </a:r>
          </a:p>
          <a:p>
            <a:pPr lvl="1" algn="just">
              <a:buClrTx/>
              <a:buFont typeface="Wingdings" panose="05000000000000000000" pitchFamily="2" charset="2"/>
              <a:buChar char="§"/>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Participator: Students are encouraged to participate</a:t>
            </a:r>
          </a:p>
          <a:p>
            <a:pPr lvl="1" algn="just">
              <a:buClrTx/>
              <a:buFont typeface="Wingdings" panose="05000000000000000000" pitchFamily="2" charset="2"/>
              <a:buChar char="§"/>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Time duration: two-three hours</a:t>
            </a:r>
          </a:p>
          <a:p>
            <a:pPr marL="0" indent="0">
              <a:buNone/>
            </a:pP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900" dirty="0">
              <a:solidFill>
                <a:srgbClr val="FF0000"/>
              </a:solidFill>
              <a:latin typeface="Times New Roman" panose="02020603050405020304" pitchFamily="18" charset="0"/>
              <a:cs typeface="Times New Roman" panose="02020603050405020304" pitchFamily="18" charset="0"/>
            </a:endParaRPr>
          </a:p>
          <a:p>
            <a:endParaRPr lang="en-US" sz="1500" dirty="0">
              <a:solidFill>
                <a:srgbClr val="FF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047489" y="1464056"/>
            <a:ext cx="4538650" cy="4104639"/>
          </a:xfrm>
          <a:prstGeom prst="rect">
            <a:avLst/>
          </a:prstGeom>
        </p:spPr>
      </p:pic>
      <p:sp>
        <p:nvSpPr>
          <p:cNvPr id="5" name="Rectangle 4"/>
          <p:cNvSpPr/>
          <p:nvPr/>
        </p:nvSpPr>
        <p:spPr>
          <a:xfrm>
            <a:off x="5213412" y="5658547"/>
            <a:ext cx="1742785"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Source: https://mocafi.com/</a:t>
            </a:r>
          </a:p>
        </p:txBody>
      </p:sp>
    </p:spTree>
    <p:extLst>
      <p:ext uri="{BB962C8B-B14F-4D97-AF65-F5344CB8AC3E}">
        <p14:creationId xmlns:p14="http://schemas.microsoft.com/office/powerpoint/2010/main" val="332618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Proposal on student loans</a:t>
            </a:r>
            <a:endParaRPr lang="en-US" sz="3200" dirty="0"/>
          </a:p>
        </p:txBody>
      </p:sp>
      <p:sp>
        <p:nvSpPr>
          <p:cNvPr id="3" name="Content Placeholder 2"/>
          <p:cNvSpPr>
            <a:spLocks noGrp="1"/>
          </p:cNvSpPr>
          <p:nvPr>
            <p:ph idx="1"/>
          </p:nvPr>
        </p:nvSpPr>
        <p:spPr>
          <a:xfrm>
            <a:off x="677334" y="1813117"/>
            <a:ext cx="8596668" cy="3880773"/>
          </a:xfrm>
        </p:spPr>
        <p:txBody>
          <a:bodyPr>
            <a:normAutofit/>
          </a:bodyPr>
          <a:lstStyle/>
          <a:p>
            <a:pPr marL="0" indent="0">
              <a:buNone/>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Through out the financial literacy seminar, the presenter can point out some important steps that help students can make a reasonable students’ loan:</a:t>
            </a:r>
          </a:p>
          <a:p>
            <a:pPr>
              <a:spcBef>
                <a:spcPts val="600"/>
              </a:spcBef>
              <a:spcAft>
                <a:spcPts val="600"/>
              </a:spcAft>
              <a:buClrTx/>
              <a:buFont typeface="Wingdings" panose="05000000000000000000" pitchFamily="2" charset="2"/>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Students should consider federal student loans before taking out private loans as most of students qualify for federal student loans. </a:t>
            </a:r>
          </a:p>
          <a:p>
            <a:pPr>
              <a:spcBef>
                <a:spcPts val="600"/>
              </a:spcBef>
              <a:spcAft>
                <a:spcPts val="600"/>
              </a:spcAft>
              <a:buClrTx/>
              <a:buFont typeface="Wingdings" panose="05000000000000000000" pitchFamily="2" charset="2"/>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Students need to understand how much they owe overall. They should do research by themselves, including salaries, career growth, and loan repayment amounts. </a:t>
            </a:r>
          </a:p>
          <a:p>
            <a:pPr>
              <a:spcBef>
                <a:spcPts val="600"/>
              </a:spcBef>
              <a:spcAft>
                <a:spcPts val="600"/>
              </a:spcAft>
              <a:buClrTx/>
              <a:buFont typeface="Wingdings" panose="05000000000000000000" pitchFamily="2" charset="2"/>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They should only borrow the amount they need for educational expenses and should not borrow more than the first-year salary after graduation. </a:t>
            </a:r>
          </a:p>
          <a:p>
            <a:pPr>
              <a:spcBef>
                <a:spcPts val="600"/>
              </a:spcBef>
              <a:spcAft>
                <a:spcPts val="600"/>
              </a:spcAft>
              <a:buClrTx/>
              <a:buFont typeface="Wingdings" panose="05000000000000000000" pitchFamily="2" charset="2"/>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Their loan payment should be limited to ten percent of the gross monthly income. Allocating too much income toward student loans can face overburden and make it impossible to repay loans in time.</a:t>
            </a:r>
          </a:p>
          <a:p>
            <a:endParaRPr lang="en-US" dirty="0">
              <a:solidFill>
                <a:srgbClr val="FF0000"/>
              </a:solidFill>
            </a:endParaRPr>
          </a:p>
        </p:txBody>
      </p:sp>
    </p:spTree>
    <p:extLst>
      <p:ext uri="{BB962C8B-B14F-4D97-AF65-F5344CB8AC3E}">
        <p14:creationId xmlns:p14="http://schemas.microsoft.com/office/powerpoint/2010/main" val="172386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Proposal on student loans</a:t>
            </a:r>
            <a:endParaRPr lang="en-US" sz="3200" dirty="0"/>
          </a:p>
        </p:txBody>
      </p:sp>
      <p:sp>
        <p:nvSpPr>
          <p:cNvPr id="4" name="Content Placeholder 2"/>
          <p:cNvSpPr>
            <a:spLocks noGrp="1"/>
          </p:cNvSpPr>
          <p:nvPr>
            <p:ph idx="1"/>
          </p:nvPr>
        </p:nvSpPr>
        <p:spPr/>
        <p:txBody>
          <a:bodyPr>
            <a:normAutofit/>
          </a:bodyPr>
          <a:lstStyle/>
          <a:p>
            <a:pPr marL="0" lvl="1" indent="0" algn="just">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The objectives of holding financial literacy seminar</a:t>
            </a:r>
          </a:p>
          <a:p>
            <a:pPr marL="0" lvl="1" indent="0" algn="just">
              <a:buNone/>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1" indent="-342900" algn="just">
              <a:buClrTx/>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By holding this seminar, students can understand how student loan work. For example, they can clearly distinguish federal student loans and private loans. </a:t>
            </a:r>
          </a:p>
          <a:p>
            <a:pPr marL="342900" lvl="1" indent="-342900" algn="just">
              <a:buClrTx/>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Students develop critical thinking on financial issues such as considering whether or not to take out student loans.</a:t>
            </a:r>
          </a:p>
          <a:p>
            <a:pPr marL="342900" lvl="1" indent="-342900" algn="just">
              <a:buClrTx/>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Students’ awareness rises about their financial decisions. For example, they will utilize loans, fill out the Free Application for Federal Student Aid, that will result in less student loan debt after graduation.</a:t>
            </a:r>
          </a:p>
          <a:p>
            <a:pPr marL="342900" lvl="1" indent="-342900" algn="just">
              <a:buClrTx/>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Know how to plan for the future. For example, planning for major expenditures, planning for loan payment and understand their total cost.</a:t>
            </a: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344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965</TotalTime>
  <Words>864</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Trebuchet MS</vt:lpstr>
      <vt:lpstr>Wingdings</vt:lpstr>
      <vt:lpstr>Wingdings 3</vt:lpstr>
      <vt:lpstr>Facet</vt:lpstr>
      <vt:lpstr>Student Loan Proposal</vt:lpstr>
      <vt:lpstr>Introduction: Student Loan Proposal</vt:lpstr>
      <vt:lpstr>Student Loans Overview – Recent Trends</vt:lpstr>
      <vt:lpstr>Student Loans Overview – Cause of the increase in student loan</vt:lpstr>
      <vt:lpstr>Student Loans Overview – Status of repayment</vt:lpstr>
      <vt:lpstr>The Consequences of defaulting on loans</vt:lpstr>
      <vt:lpstr>Proposal on student loans</vt:lpstr>
      <vt:lpstr>Proposal on student loans</vt:lpstr>
      <vt:lpstr>Proposal on student loans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Tran</dc:creator>
  <cp:lastModifiedBy>Tran Nguyen</cp:lastModifiedBy>
  <cp:revision>65</cp:revision>
  <dcterms:created xsi:type="dcterms:W3CDTF">2021-04-24T03:17:19Z</dcterms:created>
  <dcterms:modified xsi:type="dcterms:W3CDTF">2021-04-28T00:23:39Z</dcterms:modified>
</cp:coreProperties>
</file>