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Trebuchet MS"/>
              <a:buNone/>
              <a:defRPr b="0" i="0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hyperlink" Target="http://spark.ba" TargetMode="External"/><Relationship Id="rId5" Type="http://schemas.openxmlformats.org/officeDocument/2006/relationships/hyperlink" Target="http://spark.ba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://www.spark.ba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5673096" y="2078944"/>
            <a:ext cx="3114561" cy="8256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hr-BA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HTML i CSS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hr-BA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Predavanje 1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5352000" y="4462646"/>
            <a:ext cx="4356778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</a:pPr>
            <a:r>
              <a:rPr b="1" lang="hr-BA" sz="1350">
                <a:solidFill>
                  <a:schemeClr val="lt1"/>
                </a:solidFill>
              </a:rPr>
              <a:t>TARIK TUZLAKOVIĆ</a:t>
            </a:r>
            <a:endParaRPr b="1" sz="135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</a:pPr>
            <a:r>
              <a:t/>
            </a:r>
            <a:endParaRPr b="1" sz="13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08025" y="1240550"/>
            <a:ext cx="7110600" cy="28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Unordered list - koriste se za prikaz informacija u specifičnom slijedu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&lt;ul&gt;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&lt;li&gt; item 1 &lt;/li&gt;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&lt;li&gt; item 2 &lt;/li&gt;		-&gt;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&lt;li&gt; item 3 &lt;/li&gt;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&lt;/ul&gt;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 txBox="1"/>
          <p:nvPr>
            <p:ph type="title"/>
          </p:nvPr>
        </p:nvSpPr>
        <p:spPr>
          <a:xfrm>
            <a:off x="608025" y="762000"/>
            <a:ext cx="62499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1400"/>
              <a:buFont typeface="Trebuchet MS"/>
              <a:buNone/>
            </a:pPr>
            <a:r>
              <a:rPr b="0" i="0" lang="hr-BA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Elementi - liste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2775" y="2177875"/>
            <a:ext cx="20574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08025" y="1240550"/>
            <a:ext cx="7110600" cy="28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koriste se za prikazivanje podataka u stupcima 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B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&lt;table border="1"&gt;		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B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&lt;thead&gt;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B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&lt;tr&gt;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B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&lt;th&gt;January&lt;/th&gt;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B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&lt;th&gt;February&lt;/th&gt;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B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&lt;th&gt;...&lt;/th&gt;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B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&lt;/tr&gt;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B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&lt;/thead&gt;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B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 txBox="1"/>
          <p:nvPr>
            <p:ph type="title"/>
          </p:nvPr>
        </p:nvSpPr>
        <p:spPr>
          <a:xfrm>
            <a:off x="608025" y="762000"/>
            <a:ext cx="62499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1400"/>
              <a:buFont typeface="Trebuchet MS"/>
              <a:buNone/>
            </a:pPr>
            <a:r>
              <a:rPr b="0" i="0" lang="hr-BA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Elementi - tablice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2492825" y="1710650"/>
            <a:ext cx="1903200" cy="1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hr-B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&lt;tbody&gt;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hr-B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&lt;tr&gt;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hr-B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&lt;td&gt;31&lt;/td&gt;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hr-B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&lt;td&gt;29&lt;/td&gt;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hr-B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&lt;td&gt;...&lt;/td&gt;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hr-B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&lt;/tr&gt;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hr-B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&lt;/tbody&gt;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hr-B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&lt;/table&gt;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5950" y="2176474"/>
            <a:ext cx="2357425" cy="7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3099057" y="1158443"/>
            <a:ext cx="7110600" cy="28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&lt;img&gt; tag definira sliku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potrebni atributi: src, alt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B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&lt;body bgcolor="gray"&gt;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hr-B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&lt;img src="http://spark.ba/wp-content/uploads/2016/01/spark-white.png" alt="Spark" /&gt;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hr-B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&lt;/body&gt;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BA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 txBox="1"/>
          <p:nvPr>
            <p:ph type="title"/>
          </p:nvPr>
        </p:nvSpPr>
        <p:spPr>
          <a:xfrm>
            <a:off x="608025" y="762000"/>
            <a:ext cx="62499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1400"/>
              <a:buFont typeface="Trebuchet MS"/>
              <a:buNone/>
            </a:pPr>
            <a:r>
              <a:rPr b="0" i="0" lang="hr-BA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Elementi - slike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4813" y="2872600"/>
            <a:ext cx="18573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08025" y="1240550"/>
            <a:ext cx="7110600" cy="28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link - hyperlink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tekst ili slika koji vode na drugi dokument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 href=”url”&gt; link &lt;/a&gt;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primjeri: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&lt;a href=”</a:t>
            </a:r>
            <a:r>
              <a:rPr b="0" i="1" lang="hr-BA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http://spark.ba</a:t>
            </a:r>
            <a:r>
              <a:rPr b="0" i="1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”&gt; Posjetite Spark &lt;/a&gt;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hr-BA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 href=”</a:t>
            </a:r>
            <a:r>
              <a:rPr b="0" i="1" lang="hr-BA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http://spark.ba</a:t>
            </a:r>
            <a:r>
              <a:rPr b="0" i="1" lang="hr-BA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target=”_blank”&gt; Posjetite Spark &lt;/a&gt;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>
            <p:ph type="title"/>
          </p:nvPr>
        </p:nvSpPr>
        <p:spPr>
          <a:xfrm>
            <a:off x="608025" y="762000"/>
            <a:ext cx="62499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1400"/>
              <a:buFont typeface="Trebuchet MS"/>
              <a:buNone/>
            </a:pPr>
            <a:r>
              <a:rPr b="0" i="0" lang="hr-BA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Elementi - linkovi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593221" y="1798361"/>
            <a:ext cx="3067200" cy="3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b="0" i="0" lang="hr-BA" sz="3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Statična 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b="0" i="0" lang="hr-BA" sz="3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web stranica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>
            <p:ph type="title"/>
          </p:nvPr>
        </p:nvSpPr>
        <p:spPr>
          <a:xfrm>
            <a:off x="593221" y="739376"/>
            <a:ext cx="7531499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1400"/>
              <a:buFont typeface="Trebuchet MS"/>
              <a:buNone/>
            </a:pPr>
            <a:r>
              <a:rPr b="1" i="0" lang="hr-BA" sz="4000" u="none" cap="none" strike="noStrik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rPr>
              <a:t>Zadatak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 b="0" l="-1890" r="1890" t="0"/>
          <a:stretch/>
        </p:blipFill>
        <p:spPr>
          <a:xfrm>
            <a:off x="2931224" y="-1"/>
            <a:ext cx="350693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1075500" y="1159403"/>
            <a:ext cx="7044000" cy="3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39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Napraviti 3 linka koji će imati umjesto teksta slike drustvenih mreža. Npr. Prvi link bi bio sadrzavao mali logo facebooka, i kada bi se kliknulo na njega, odveo bi nas na facebook.com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Napraviti tablicu sa 4 reda po 3 kolone u kojoj će se nalaziti informacije o našim linkovima.Prvi red treba da bude header sa poljima "red. br.", "slika", "putanja". U ostalim redovima treba da se nalaze informacije o linku na osnovu datog headera.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Unutar jednog div elementa napraviti 2 razlicite liste i jedan inline element između te dvije liste. Što će liste sadžavati vi odlučite.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" name="Shape 178"/>
          <p:cNvSpPr txBox="1"/>
          <p:nvPr>
            <p:ph type="title"/>
          </p:nvPr>
        </p:nvSpPr>
        <p:spPr>
          <a:xfrm>
            <a:off x="1075500" y="456149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1400"/>
              <a:buFont typeface="Trebuchet MS"/>
              <a:buNone/>
            </a:pPr>
            <a:r>
              <a:rPr b="1" i="0" lang="hr-BA" sz="4000" u="none" cap="none" strike="noStrike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rPr>
              <a:t>Domaća zadaća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6052113" y="1874666"/>
            <a:ext cx="248676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2622"/>
              </a:buClr>
              <a:buSzPts val="2700"/>
              <a:buFont typeface="Calibri"/>
              <a:buNone/>
            </a:pPr>
            <a:r>
              <a:rPr b="0" i="0" lang="hr-BA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That‘s all folks!</a:t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08024" y="1331090"/>
            <a:ext cx="7110600" cy="3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i="0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sintaksa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i="0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struktura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Elementi - block &amp; inline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i="0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i="0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tablice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i="0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slike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i="0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linkovi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608025" y="762000"/>
            <a:ext cx="62499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1400"/>
              <a:buFont typeface="Trebuchet MS"/>
              <a:buNone/>
            </a:pPr>
            <a:r>
              <a:rPr b="0" i="0" lang="hr-BA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Sadržaj: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08025" y="1195151"/>
            <a:ext cx="71106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hr-BA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preglednik - program koji se koristi za prikazivanje web stranica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1" i="0" lang="hr-BA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interpretira tagove i prikazuje sadržaj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hr-BA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stranice - HTML i CSS koji koristimo da kontroliramo i dajemo izgled web stranici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1" i="0" lang="hr-BA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statičke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1" i="0" lang="hr-BA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dinamičke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t/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08025" y="1525075"/>
            <a:ext cx="7110600" cy="30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hr-BA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i="0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yper</a:t>
            </a:r>
            <a:r>
              <a:rPr b="1" i="0" lang="hr-BA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0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 </a:t>
            </a:r>
            <a:r>
              <a:rPr b="1" i="0" lang="hr-BA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i="0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arkup </a:t>
            </a:r>
            <a:r>
              <a:rPr b="1" i="0" lang="hr-BA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i="0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anguage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opisuje sadržaj i format web stranice korištenjem tagova: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&lt;title&gt; Naslov &lt;/title&gt;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608025" y="762000"/>
            <a:ext cx="62499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1400"/>
              <a:buFont typeface="Trebuchet MS"/>
              <a:buNone/>
            </a:pPr>
            <a:r>
              <a:rPr b="0" i="0" lang="hr-BA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08025" y="1423751"/>
            <a:ext cx="71106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hr-BA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dokument sadrži tagove i sadržaj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sadržaj dokumenta - vidljivi dio web stranice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elementi, tagovi, atributi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element:  </a:t>
            </a:r>
            <a:r>
              <a:rPr b="0" i="1" lang="hr-BA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&lt;tag atribut&gt; sadržaj dokumenta &lt;/tag&gt;</a:t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primjeri: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&lt;p&gt; SPARK &lt;/p&gt;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1" lang="hr-BA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 href=”http://spark.ba/”&gt;Spark&lt;/a&gt;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&lt;br /&gt;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&lt;hr /&gt;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x="608025" y="762000"/>
            <a:ext cx="62499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1400"/>
              <a:buFont typeface="Trebuchet MS"/>
              <a:buNone/>
            </a:pPr>
            <a:r>
              <a:rPr b="0" i="0" lang="hr-BA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HTML sintaksa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08025" y="1195151"/>
            <a:ext cx="71106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osnovna struktura web stranice: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&lt;!DOCTYPE 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&lt;title&gt;Naslov&lt;/title&gt;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&lt;/head&gt;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Sadržaj cijele web stranice.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&lt;/html&gt;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608025" y="762000"/>
            <a:ext cx="62499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1400"/>
              <a:buFont typeface="Trebuchet MS"/>
              <a:buNone/>
            </a:pPr>
            <a:r>
              <a:rPr b="0" i="0" lang="hr-BA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HTML struktura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08025" y="1461475"/>
            <a:ext cx="7110600" cy="26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Otvoriti web pretraživač (Chrome ili Firefox)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Otvoriti “</a:t>
            </a:r>
            <a:r>
              <a:rPr b="1" i="0" lang="hr-BA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www.spark.ba</a:t>
            </a:r>
            <a:r>
              <a:rPr b="1" i="0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Desni klik bilo gdje na stranicu, zatim “View page source”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Prikazan je HTML kod</a:t>
            </a:r>
            <a:endParaRPr b="0" i="0" sz="28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608025" y="762000"/>
            <a:ext cx="62499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1400"/>
              <a:buFont typeface="Trebuchet MS"/>
              <a:buNone/>
            </a:pPr>
            <a:r>
              <a:rPr b="0" i="0" lang="hr-BA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Zadatak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08025" y="1240550"/>
            <a:ext cx="7110600" cy="28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 element - uvijek počinje u novom redu i zauzima čitavu širinu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&lt;div&gt; &lt;/div&gt;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&lt;h1&gt;  &lt;/h1&gt;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&lt;p&gt; &lt;/p&gt;                                               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1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Inline element - ne počinje u novom redu i zauzima širine koliko je potrebno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&lt;span&gt; &lt;/span&gt;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&lt;a&gt; &lt;/a&gt;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&lt;img&gt; 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x="608025" y="762000"/>
            <a:ext cx="62499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1400"/>
              <a:buFont typeface="Trebuchet MS"/>
              <a:buNone/>
            </a:pPr>
            <a:r>
              <a:rPr b="0" i="0" lang="hr-BA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Elementi - block &amp; inline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08025" y="1240550"/>
            <a:ext cx="7110600" cy="28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Ordered list - koriste se za prikaz informacija u numeričkom slijedu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&lt;ol&gt;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&lt;li&gt; item 1 &lt;/li&gt;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&lt;li&gt; item 2 &lt;/li&gt;		-&gt;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&lt;li&gt; item 3 &lt;/li&gt;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hr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&lt;/ol&gt;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>
            <p:ph type="title"/>
          </p:nvPr>
        </p:nvSpPr>
        <p:spPr>
          <a:xfrm>
            <a:off x="608025" y="762000"/>
            <a:ext cx="62499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1400"/>
              <a:buFont typeface="Trebuchet MS"/>
              <a:buNone/>
            </a:pPr>
            <a:r>
              <a:rPr b="0" i="0" lang="hr-BA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Elementi - liste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06725" y="2169625"/>
            <a:ext cx="17526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