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4" autoAdjust="0"/>
    <p:restoredTop sz="94675" autoAdjust="0"/>
  </p:normalViewPr>
  <p:slideViewPr>
    <p:cSldViewPr snapToGrid="0">
      <p:cViewPr varScale="1">
        <p:scale>
          <a:sx n="67" d="100"/>
          <a:sy n="67" d="100"/>
        </p:scale>
        <p:origin x="9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C9FC5-82AE-4907-8E74-BEF2F1FD6030}" type="datetimeFigureOut">
              <a:rPr lang="de-CH" smtClean="0"/>
              <a:t>16.12.2013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16D90-A102-48CE-85E2-84969E77052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3612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16D90-A102-48CE-85E2-84969E770527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7887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16D90-A102-48CE-85E2-84969E770527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388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9E29-5BF6-40B7-A36D-106F9BFC2075}" type="datetime1">
              <a:rPr lang="de-CH" smtClean="0"/>
              <a:t>16.12.2013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EF87-0363-4333-9738-C3848C15F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354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F34D-E9F9-44AE-BEAD-A5B3C74ED2F0}" type="datetime1">
              <a:rPr lang="de-CH" smtClean="0"/>
              <a:t>16.12.2013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EF87-0363-4333-9738-C3848C15F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890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A1F1-0D0D-4A09-AEB9-09F4B3FB8B4F}" type="datetime1">
              <a:rPr lang="de-CH" smtClean="0"/>
              <a:t>16.12.2013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EF87-0363-4333-9738-C3848C15F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180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9CA6-3830-40AC-9139-0862EA1AE65A}" type="datetime1">
              <a:rPr lang="de-CH" smtClean="0"/>
              <a:t>16.12.2013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EF87-0363-4333-9738-C3848C15F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798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3748-2985-42A6-ACF6-151151BED71D}" type="datetime1">
              <a:rPr lang="de-CH" smtClean="0"/>
              <a:t>16.12.2013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EF87-0363-4333-9738-C3848C15F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006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5478-0E2C-4113-8143-94173031EAAC}" type="datetime1">
              <a:rPr lang="de-CH" smtClean="0"/>
              <a:t>16.12.2013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EF87-0363-4333-9738-C3848C15F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936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16EC-F3A1-4CD6-A7A0-2A8B9CCC9ADA}" type="datetime1">
              <a:rPr lang="de-CH" smtClean="0"/>
              <a:t>16.12.2013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EF87-0363-4333-9738-C3848C15F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575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4FBF-9485-499D-95EC-6895A9729D10}" type="datetime1">
              <a:rPr lang="de-CH" smtClean="0"/>
              <a:t>16.12.2013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EF87-0363-4333-9738-C3848C15F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31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CB72-A932-4716-8CAE-B707C70D5F86}" type="datetime1">
              <a:rPr lang="de-CH" smtClean="0"/>
              <a:t>16.12.2013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EF87-0363-4333-9738-C3848C15F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12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8730-6F91-4FEF-8148-EFE8E88E6F9E}" type="datetime1">
              <a:rPr lang="de-CH" smtClean="0"/>
              <a:t>16.12.2013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EF87-0363-4333-9738-C3848C15F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474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60B0-DCF0-4E61-BD47-62043608E333}" type="datetime1">
              <a:rPr lang="de-CH" smtClean="0"/>
              <a:t>16.12.2013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EF87-0363-4333-9738-C3848C15F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172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CF6-100D-4CAF-B50A-3441F3C6738A}" type="datetime1">
              <a:rPr lang="de-CH" smtClean="0"/>
              <a:t>16.12.2013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5EF87-0363-4333-9738-C3848C15F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639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CH" b="1" dirty="0" smtClean="0"/>
              <a:t>Shallow water / rigid body simulation</a:t>
            </a:r>
            <a:br>
              <a:rPr lang="de-CH" b="1" dirty="0" smtClean="0"/>
            </a:b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b="1" dirty="0" smtClean="0"/>
              <a:t>Physically-based Simulation course project 2013</a:t>
            </a:r>
          </a:p>
          <a:p>
            <a:r>
              <a:rPr lang="de-CH" b="1" dirty="0" smtClean="0"/>
              <a:t/>
            </a:r>
            <a:br>
              <a:rPr lang="de-CH" b="1" dirty="0" smtClean="0"/>
            </a:br>
            <a:r>
              <a:rPr lang="de-CH" sz="2200" b="1" dirty="0" smtClean="0"/>
              <a:t>Remo Dietlicher</a:t>
            </a:r>
          </a:p>
          <a:p>
            <a:r>
              <a:rPr lang="de-CH" sz="2200" b="1" dirty="0" smtClean="0"/>
              <a:t>Moritz Geilinger</a:t>
            </a:r>
          </a:p>
          <a:p>
            <a:r>
              <a:rPr lang="de-CH" sz="2200" b="1" dirty="0" smtClean="0"/>
              <a:t>Hartmut Kei</a:t>
            </a:r>
            <a:r>
              <a:rPr lang="de-CH" b="1" dirty="0" smtClean="0"/>
              <a:t>l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969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 idea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Shallow water simulation</a:t>
            </a:r>
          </a:p>
          <a:p>
            <a:r>
              <a:rPr lang="de-CH" dirty="0" smtClean="0"/>
              <a:t>Interaction water /  rigid body</a:t>
            </a:r>
          </a:p>
          <a:p>
            <a:r>
              <a:rPr lang="de-CH" dirty="0" smtClean="0"/>
              <a:t>Real time rendering</a:t>
            </a:r>
          </a:p>
          <a:p>
            <a:r>
              <a:rPr lang="de-CH" dirty="0" smtClean="0"/>
              <a:t>User can move the rigid body</a:t>
            </a:r>
          </a:p>
          <a:p>
            <a:r>
              <a:rPr lang="de-CH" dirty="0" smtClean="0"/>
              <a:t>User can influence the water (rain, tsunami,..)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335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Shallow Water Equations (SWE)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572022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de-CH" dirty="0" smtClean="0"/>
                  <a:t>Derived from conservation of mass and momentum</a:t>
                </a:r>
              </a:p>
              <a:p>
                <a:r>
                  <a:rPr lang="de-CH" dirty="0" smtClean="0"/>
                  <a:t>Assumption pressure is hydrostatic implies:</a:t>
                </a:r>
              </a:p>
              <a:p>
                <a:pPr lvl="1"/>
                <a:r>
                  <a:rPr lang="de-CH" sz="2800" dirty="0" smtClean="0"/>
                  <a:t>Fluid surface can be represented by a heightfield</a:t>
                </a:r>
              </a:p>
              <a:p>
                <a:pPr lvl="1"/>
                <a:r>
                  <a:rPr lang="de-CH" sz="2800" dirty="0" smtClean="0"/>
                  <a:t>Velocity </a:t>
                </a:r>
                <a14:m>
                  <m:oMath xmlns:m="http://schemas.openxmlformats.org/officeDocument/2006/math">
                    <m:r>
                      <a:rPr lang="de-CH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de-CH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CH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sz="2800" dirty="0" smtClean="0"/>
                  <a:t> </a:t>
                </a:r>
                <a:endParaRPr lang="de-CH" sz="2800" dirty="0" smtClean="0"/>
              </a:p>
              <a:p>
                <a:pPr lvl="1"/>
                <a:endParaRPr lang="de-CH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CH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de-CH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CH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∇∙</m:t>
                      </m:r>
                      <m:r>
                        <a:rPr lang="de-CH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de-CH" sz="28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CH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>
                            <a:rPr lang="de-C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∙∇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</a:p>
              <a:p>
                <a:pPr marL="0" indent="0">
                  <a:buNone/>
                </a:pPr>
                <a:endParaRPr lang="de-CH" sz="2400" dirty="0" smtClean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572022" cy="4351338"/>
              </a:xfrm>
              <a:blipFill rotWithShape="0">
                <a:blip r:embed="rId2"/>
                <a:stretch>
                  <a:fillRect l="-1288" t="-210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385" y="3452571"/>
            <a:ext cx="4783282" cy="249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7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SWE Solver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247489" cy="4351338"/>
              </a:xfrm>
            </p:spPr>
            <p:txBody>
              <a:bodyPr>
                <a:normAutofit/>
              </a:bodyPr>
              <a:lstStyle/>
              <a:p>
                <a:r>
                  <a:rPr lang="de-CH" dirty="0" smtClean="0"/>
                  <a:t>Explicite time integration</a:t>
                </a:r>
              </a:p>
              <a:p>
                <a:r>
                  <a:rPr lang="de-CH" dirty="0" smtClean="0"/>
                  <a:t>Compute Semi-Lagrangian avection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 smtClean="0"/>
                  <a:t> on staggered grid</a:t>
                </a:r>
                <a:endParaRPr lang="de-CH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CH" dirty="0" smtClean="0"/>
                  <a:t> update velocities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de-CH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CH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de-CH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247489" cy="4351338"/>
              </a:xfrm>
              <a:blipFill rotWithShape="0">
                <a:blip r:embed="rId2"/>
                <a:stretch>
                  <a:fillRect l="-1011" t="-224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943" y="2788864"/>
            <a:ext cx="4163588" cy="35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9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Rigid Body / Water interaction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34263" cy="4351338"/>
          </a:xfrm>
        </p:spPr>
        <p:txBody>
          <a:bodyPr/>
          <a:lstStyle/>
          <a:p>
            <a:r>
              <a:rPr lang="de-CH" dirty="0" smtClean="0"/>
              <a:t>Assumption: Rigid body is much larger then a  grid cell</a:t>
            </a:r>
          </a:p>
          <a:p>
            <a:r>
              <a:rPr lang="de-CH" dirty="0" smtClean="0"/>
              <a:t>Compute water displaced by the box, distribute on neighbor cells</a:t>
            </a:r>
          </a:p>
          <a:p>
            <a:r>
              <a:rPr lang="de-CH" dirty="0"/>
              <a:t>Compute </a:t>
            </a:r>
            <a:r>
              <a:rPr lang="de-CH" dirty="0" smtClean="0"/>
              <a:t>buoyancy forces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279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9139679" y="1323281"/>
            <a:ext cx="2047434" cy="50136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Rectangle 26"/>
          <p:cNvSpPr/>
          <p:nvPr/>
        </p:nvSpPr>
        <p:spPr>
          <a:xfrm>
            <a:off x="6086475" y="1342748"/>
            <a:ext cx="2481136" cy="50136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Overview solution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47816" cy="4351338"/>
          </a:xfrm>
        </p:spPr>
        <p:txBody>
          <a:bodyPr/>
          <a:lstStyle/>
          <a:p>
            <a:r>
              <a:rPr lang="de-CH" dirty="0" smtClean="0"/>
              <a:t>Grid size 50 x 250</a:t>
            </a:r>
          </a:p>
          <a:p>
            <a:r>
              <a:rPr lang="de-CH" dirty="0" smtClean="0"/>
              <a:t>Timestep:realtime</a:t>
            </a:r>
          </a:p>
          <a:p>
            <a:pPr lvl="1"/>
            <a:r>
              <a:rPr lang="de-CH" dirty="0" smtClean="0"/>
              <a:t>get elapsed system time</a:t>
            </a:r>
          </a:p>
          <a:p>
            <a:pPr lvl="1"/>
            <a:r>
              <a:rPr lang="de-CH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w</a:t>
            </a:r>
            <a:r>
              <a:rPr lang="de-CH" sz="1800" dirty="0" smtClean="0">
                <a:latin typeface="Miriam Fixed" panose="020B0509050101010101" pitchFamily="49" charset="-79"/>
                <a:cs typeface="Miriam Fixed" panose="020B0509050101010101" pitchFamily="49" charset="-79"/>
              </a:rPr>
              <a:t>hile(sim_time &lt; elapsed){</a:t>
            </a:r>
            <a:br>
              <a:rPr lang="de-CH" sz="1800" dirty="0" smtClean="0">
                <a:latin typeface="Miriam Fixed" panose="020B0509050101010101" pitchFamily="49" charset="-79"/>
                <a:cs typeface="Miriam Fixed" panose="020B0509050101010101" pitchFamily="49" charset="-79"/>
              </a:rPr>
            </a:br>
            <a:r>
              <a:rPr lang="de-CH" sz="1800" dirty="0" smtClean="0">
                <a:latin typeface="Miriam Fixed" panose="020B0509050101010101" pitchFamily="49" charset="-79"/>
                <a:cs typeface="Miriam Fixed" panose="020B0509050101010101" pitchFamily="49" charset="-79"/>
              </a:rPr>
              <a:t>	advance_timestep(…)</a:t>
            </a:r>
            <a:br>
              <a:rPr lang="de-CH" sz="1800" dirty="0" smtClean="0">
                <a:latin typeface="Miriam Fixed" panose="020B0509050101010101" pitchFamily="49" charset="-79"/>
                <a:cs typeface="Miriam Fixed" panose="020B0509050101010101" pitchFamily="49" charset="-79"/>
              </a:rPr>
            </a:br>
            <a:r>
              <a:rPr lang="de-CH" sz="1800" dirty="0" smtClean="0">
                <a:latin typeface="Miriam Fixed" panose="020B0509050101010101" pitchFamily="49" charset="-79"/>
                <a:cs typeface="Miriam Fixed" panose="020B0509050101010101" pitchFamily="49" charset="-79"/>
              </a:rPr>
              <a:t>}</a:t>
            </a:r>
          </a:p>
          <a:p>
            <a:r>
              <a:rPr lang="de-CH" dirty="0" smtClean="0"/>
              <a:t>~ 60 frames/second</a:t>
            </a:r>
            <a:endParaRPr lang="de-CH" dirty="0"/>
          </a:p>
          <a:p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Shallow water / rigid body simulation Physically-based Simulation course project 2013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6812989" y="1342748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CPU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6440133" y="3460750"/>
            <a:ext cx="18345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c</a:t>
            </a:r>
            <a:r>
              <a:rPr lang="de-CH" dirty="0" smtClean="0"/>
              <a:t>opy buffers</a:t>
            </a:r>
            <a:endParaRPr lang="de-CH" dirty="0"/>
          </a:p>
        </p:txBody>
      </p:sp>
      <p:sp>
        <p:nvSpPr>
          <p:cNvPr id="9" name="Down Arrow 8"/>
          <p:cNvSpPr/>
          <p:nvPr/>
        </p:nvSpPr>
        <p:spPr>
          <a:xfrm>
            <a:off x="7194928" y="3132016"/>
            <a:ext cx="274991" cy="30718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Box 9"/>
          <p:cNvSpPr txBox="1"/>
          <p:nvPr/>
        </p:nvSpPr>
        <p:spPr>
          <a:xfrm>
            <a:off x="6440134" y="2750105"/>
            <a:ext cx="18345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/>
              <a:t>c</a:t>
            </a:r>
            <a:r>
              <a:rPr lang="de-CH" dirty="0" smtClean="0"/>
              <a:t>ompute normals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440134" y="2005012"/>
            <a:ext cx="18449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/>
              <a:t>a</a:t>
            </a:r>
            <a:r>
              <a:rPr lang="de-CH" dirty="0" smtClean="0"/>
              <a:t>dvance timestep</a:t>
            </a:r>
            <a:endParaRPr lang="de-CH" dirty="0"/>
          </a:p>
        </p:txBody>
      </p:sp>
      <p:sp>
        <p:nvSpPr>
          <p:cNvPr id="12" name="Down Arrow 11"/>
          <p:cNvSpPr/>
          <p:nvPr/>
        </p:nvSpPr>
        <p:spPr>
          <a:xfrm>
            <a:off x="7154151" y="2409666"/>
            <a:ext cx="274991" cy="30718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12"/>
          <p:cNvSpPr txBox="1"/>
          <p:nvPr/>
        </p:nvSpPr>
        <p:spPr>
          <a:xfrm>
            <a:off x="9665726" y="1361798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</a:t>
            </a:r>
            <a:r>
              <a:rPr lang="de-CH" dirty="0" smtClean="0"/>
              <a:t>PU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6486893" y="4144406"/>
            <a:ext cx="18345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smtClean="0"/>
              <a:t>render</a:t>
            </a:r>
            <a:endParaRPr lang="de-CH" dirty="0"/>
          </a:p>
        </p:txBody>
      </p:sp>
      <p:sp>
        <p:nvSpPr>
          <p:cNvPr id="15" name="Down Arrow 14"/>
          <p:cNvSpPr/>
          <p:nvPr/>
        </p:nvSpPr>
        <p:spPr>
          <a:xfrm>
            <a:off x="7202165" y="3855878"/>
            <a:ext cx="274991" cy="30718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TextBox 15"/>
          <p:cNvSpPr txBox="1"/>
          <p:nvPr/>
        </p:nvSpPr>
        <p:spPr>
          <a:xfrm>
            <a:off x="9212308" y="4168454"/>
            <a:ext cx="18345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smtClean="0"/>
              <a:t>…</a:t>
            </a:r>
            <a:endParaRPr lang="de-CH" dirty="0"/>
          </a:p>
        </p:txBody>
      </p:sp>
      <p:sp>
        <p:nvSpPr>
          <p:cNvPr id="17" name="TextBox 16"/>
          <p:cNvSpPr txBox="1"/>
          <p:nvPr/>
        </p:nvSpPr>
        <p:spPr>
          <a:xfrm>
            <a:off x="9212308" y="4653994"/>
            <a:ext cx="18345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smtClean="0"/>
              <a:t>vertex shader</a:t>
            </a:r>
            <a:endParaRPr lang="de-CH" dirty="0"/>
          </a:p>
        </p:txBody>
      </p:sp>
      <p:sp>
        <p:nvSpPr>
          <p:cNvPr id="18" name="TextBox 17"/>
          <p:cNvSpPr txBox="1"/>
          <p:nvPr/>
        </p:nvSpPr>
        <p:spPr>
          <a:xfrm>
            <a:off x="9212308" y="5139534"/>
            <a:ext cx="18345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smtClean="0"/>
              <a:t>fragment shader</a:t>
            </a:r>
            <a:endParaRPr lang="de-CH" dirty="0"/>
          </a:p>
        </p:txBody>
      </p:sp>
      <p:sp>
        <p:nvSpPr>
          <p:cNvPr id="19" name="TextBox 18"/>
          <p:cNvSpPr txBox="1"/>
          <p:nvPr/>
        </p:nvSpPr>
        <p:spPr>
          <a:xfrm>
            <a:off x="9212308" y="5625074"/>
            <a:ext cx="18345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smtClean="0"/>
              <a:t>…</a:t>
            </a:r>
            <a:endParaRPr lang="de-CH" dirty="0"/>
          </a:p>
        </p:txBody>
      </p:sp>
      <p:sp>
        <p:nvSpPr>
          <p:cNvPr id="20" name="TextBox 19"/>
          <p:cNvSpPr txBox="1"/>
          <p:nvPr/>
        </p:nvSpPr>
        <p:spPr>
          <a:xfrm>
            <a:off x="6486892" y="5640066"/>
            <a:ext cx="18345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22" name="Right Arrow 21"/>
          <p:cNvSpPr/>
          <p:nvPr/>
        </p:nvSpPr>
        <p:spPr>
          <a:xfrm rot="10800000">
            <a:off x="8572751" y="5653241"/>
            <a:ext cx="514350" cy="30087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ight Arrow 22"/>
          <p:cNvSpPr/>
          <p:nvPr/>
        </p:nvSpPr>
        <p:spPr>
          <a:xfrm>
            <a:off x="8567611" y="4236912"/>
            <a:ext cx="514350" cy="30087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Curved Left Arrow 25"/>
          <p:cNvSpPr/>
          <p:nvPr/>
        </p:nvSpPr>
        <p:spPr>
          <a:xfrm flipH="1" flipV="1">
            <a:off x="5458712" y="2045606"/>
            <a:ext cx="808726" cy="3908510"/>
          </a:xfrm>
          <a:prstGeom prst="curved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69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Challenges / extensions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Interaction Rigid Body / Water</a:t>
            </a:r>
          </a:p>
          <a:p>
            <a:r>
              <a:rPr lang="de-CH" dirty="0" smtClean="0"/>
              <a:t>…</a:t>
            </a:r>
          </a:p>
          <a:p>
            <a:endParaRPr lang="de-CH" dirty="0"/>
          </a:p>
          <a:p>
            <a:r>
              <a:rPr lang="de-CH" dirty="0" smtClean="0"/>
              <a:t>Several Rigid Bodies including collisions</a:t>
            </a:r>
          </a:p>
          <a:p>
            <a:r>
              <a:rPr lang="de-CH" dirty="0" smtClean="0"/>
              <a:t>More ‘water like’ shader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545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Widescreen</PresentationFormat>
  <Paragraphs>58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Miriam Fixed</vt:lpstr>
      <vt:lpstr>Office Theme</vt:lpstr>
      <vt:lpstr>Shallow water / rigid body simulation </vt:lpstr>
      <vt:lpstr>Project idea</vt:lpstr>
      <vt:lpstr>Shallow Water Equations (SWE)</vt:lpstr>
      <vt:lpstr>SWE Solver</vt:lpstr>
      <vt:lpstr>Rigid Body / Water interaction</vt:lpstr>
      <vt:lpstr>Overview solution</vt:lpstr>
      <vt:lpstr>Challenges / extensions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Hartmut Keil</dc:creator>
  <cp:lastModifiedBy>Hartmut Keil</cp:lastModifiedBy>
  <cp:revision>30</cp:revision>
  <dcterms:created xsi:type="dcterms:W3CDTF">2013-12-16T16:40:31Z</dcterms:created>
  <dcterms:modified xsi:type="dcterms:W3CDTF">2013-12-16T21:45:18Z</dcterms:modified>
</cp:coreProperties>
</file>