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65" r:id="rId5"/>
    <p:sldId id="257" r:id="rId6"/>
    <p:sldId id="270" r:id="rId7"/>
    <p:sldId id="271" r:id="rId8"/>
    <p:sldId id="272" r:id="rId9"/>
    <p:sldId id="273" r:id="rId10"/>
    <p:sldId id="274" r:id="rId11"/>
    <p:sldId id="275" r:id="rId12"/>
    <p:sldId id="276" r:id="rId13"/>
    <p:sldId id="277" r:id="rId14"/>
    <p:sldId id="278"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6">
          <p15:clr>
            <a:srgbClr val="A4A3A4"/>
          </p15:clr>
        </p15:guide>
        <p15:guide id="2" pos="7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BEB"/>
    <a:srgbClr val="FFCCCC"/>
    <a:srgbClr val="FFD38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4660"/>
  </p:normalViewPr>
  <p:slideViewPr>
    <p:cSldViewPr>
      <p:cViewPr>
        <p:scale>
          <a:sx n="98" d="100"/>
          <a:sy n="98" d="100"/>
        </p:scale>
        <p:origin x="-1992" y="-360"/>
      </p:cViewPr>
      <p:guideLst>
        <p:guide orient="horz" pos="436"/>
        <p:guide pos="703"/>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718A4F-F7F6-4787-A776-4E05C9FF7FB9}" type="datetimeFigureOut">
              <a:rPr lang="fr-FR" smtClean="0"/>
              <a:pPr/>
              <a:t>07/12/2017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223A4-130A-475E-B674-CBD94651E45D}" type="slidenum">
              <a:rPr lang="fr-FR" smtClean="0"/>
              <a:pPr/>
              <a:t>‹#›</a:t>
            </a:fld>
            <a:endParaRPr lang="fr-FR"/>
          </a:p>
        </p:txBody>
      </p:sp>
    </p:spTree>
    <p:extLst>
      <p:ext uri="{BB962C8B-B14F-4D97-AF65-F5344CB8AC3E}">
        <p14:creationId xmlns:p14="http://schemas.microsoft.com/office/powerpoint/2010/main" xmlns="" val="2045712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CDEFCC-AF9F-4CC5-9DF1-E1E3BC5EB204}" type="datetimeFigureOut">
              <a:rPr lang="fr-FR" smtClean="0"/>
              <a:pPr/>
              <a:t>07/12/2017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F4C20-B9EF-4D22-9BBE-65A59540B3C2}" type="slidenum">
              <a:rPr lang="fr-FR" smtClean="0"/>
              <a:pPr/>
              <a:t>‹#›</a:t>
            </a:fld>
            <a:endParaRPr lang="fr-FR"/>
          </a:p>
        </p:txBody>
      </p:sp>
    </p:spTree>
    <p:extLst>
      <p:ext uri="{BB962C8B-B14F-4D97-AF65-F5344CB8AC3E}">
        <p14:creationId xmlns:p14="http://schemas.microsoft.com/office/powerpoint/2010/main" xmlns="" val="4177410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age de garde">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0" y="9144"/>
            <a:ext cx="9144000" cy="6839712"/>
          </a:xfrm>
          <a:prstGeom prst="rect">
            <a:avLst/>
          </a:prstGeom>
        </p:spPr>
      </p:pic>
      <p:sp>
        <p:nvSpPr>
          <p:cNvPr id="2" name="Titre 1"/>
          <p:cNvSpPr>
            <a:spLocks noGrp="1"/>
          </p:cNvSpPr>
          <p:nvPr>
            <p:ph type="ctrTitle" hasCustomPrompt="1"/>
          </p:nvPr>
        </p:nvSpPr>
        <p:spPr>
          <a:xfrm>
            <a:off x="1764000" y="4894858"/>
            <a:ext cx="7016480" cy="553998"/>
          </a:xfrm>
        </p:spPr>
        <p:txBody>
          <a:bodyPr wrap="square" anchor="b" anchorCtr="0">
            <a:spAutoFit/>
          </a:bodyPr>
          <a:lstStyle>
            <a:lvl1pPr algn="r">
              <a:lnSpc>
                <a:spcPts val="3600"/>
              </a:lnSpc>
              <a:defRPr sz="3200" b="1" cap="all" baseline="0">
                <a:solidFill>
                  <a:schemeClr val="accent2"/>
                </a:solidFill>
              </a:defRPr>
            </a:lvl1pPr>
          </a:lstStyle>
          <a:p>
            <a:r>
              <a:rPr lang="fr-FR" dirty="0"/>
              <a:t>Titre 1 </a:t>
            </a:r>
            <a:r>
              <a:rPr lang="fr-FR" dirty="0" err="1"/>
              <a:t>arial</a:t>
            </a:r>
            <a:r>
              <a:rPr lang="fr-FR" dirty="0"/>
              <a:t> </a:t>
            </a:r>
            <a:r>
              <a:rPr lang="fr-FR" dirty="0" err="1"/>
              <a:t>bold</a:t>
            </a:r>
            <a:r>
              <a:rPr lang="fr-FR" dirty="0"/>
              <a:t> corps 32</a:t>
            </a:r>
          </a:p>
        </p:txBody>
      </p:sp>
      <p:cxnSp>
        <p:nvCxnSpPr>
          <p:cNvPr id="11" name="Connecteur droit 10"/>
          <p:cNvCxnSpPr/>
          <p:nvPr userDrawn="1"/>
        </p:nvCxnSpPr>
        <p:spPr>
          <a:xfrm>
            <a:off x="5004048" y="5562000"/>
            <a:ext cx="3672000" cy="0"/>
          </a:xfrm>
          <a:prstGeom prst="line">
            <a:avLst/>
          </a:prstGeom>
          <a:ln w="1397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Image 11"/>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8172400" y="5949280"/>
            <a:ext cx="622811" cy="648000"/>
          </a:xfrm>
          <a:prstGeom prst="rect">
            <a:avLst/>
          </a:prstGeom>
        </p:spPr>
      </p:pic>
    </p:spTree>
    <p:extLst>
      <p:ext uri="{BB962C8B-B14F-4D97-AF65-F5344CB8AC3E}">
        <p14:creationId xmlns:p14="http://schemas.microsoft.com/office/powerpoint/2010/main" xmlns="" val="8056019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Fond-Contenu-4C-200.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Modifiez les styles du texte du masque</a:t>
            </a:r>
          </a:p>
        </p:txBody>
      </p:sp>
      <p:sp>
        <p:nvSpPr>
          <p:cNvPr id="15" name="Espace réservé du numéro de diapositive 14"/>
          <p:cNvSpPr>
            <a:spLocks noGrp="1"/>
          </p:cNvSpPr>
          <p:nvPr>
            <p:ph type="sldNum" sz="quarter" idx="13"/>
          </p:nvPr>
        </p:nvSpPr>
        <p:spPr/>
        <p:txBody>
          <a:bodyPr/>
          <a:lstStyle/>
          <a:p>
            <a:fld id="{6989B008-39A3-47B5-A9DF-12508EF53D69}" type="slidenum">
              <a:rPr lang="fr-FR" smtClean="0"/>
              <a:pPr/>
              <a:t>‹#›</a:t>
            </a:fld>
            <a:endParaRPr lang="fr-FR"/>
          </a:p>
        </p:txBody>
      </p:sp>
      <p:cxnSp>
        <p:nvCxnSpPr>
          <p:cNvPr id="9" name="Connecteur droit 8"/>
          <p:cNvCxnSpPr/>
          <p:nvPr userDrawn="1"/>
        </p:nvCxnSpPr>
        <p:spPr>
          <a:xfrm>
            <a:off x="7524000" y="6408000"/>
            <a:ext cx="0" cy="360040"/>
          </a:xfrm>
          <a:prstGeom prst="line">
            <a:avLst/>
          </a:prstGeom>
          <a:ln w="15240">
            <a:solidFill>
              <a:schemeClr val="bg2"/>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7704000" y="6390002"/>
            <a:ext cx="998879" cy="360000"/>
          </a:xfrm>
          <a:prstGeom prst="rect">
            <a:avLst/>
          </a:prstGeom>
        </p:spPr>
      </p:pic>
      <p:pic>
        <p:nvPicPr>
          <p:cNvPr id="11" name="Image 10"/>
          <p:cNvPicPr>
            <a:picLocks noChangeAspect="1"/>
          </p:cNvPicPr>
          <p:nvPr userDrawn="1"/>
        </p:nvPicPr>
        <p:blipFill>
          <a:blip r:embed="rId4" cstate="email">
            <a:extLst>
              <a:ext uri="{28A0092B-C50C-407E-A947-70E740481C1C}">
                <a14:useLocalDpi xmlns:a14="http://schemas.microsoft.com/office/drawing/2010/main" xmlns="" val="0"/>
              </a:ext>
            </a:extLst>
          </a:blip>
          <a:stretch>
            <a:fillRect/>
          </a:stretch>
        </p:blipFill>
        <p:spPr>
          <a:xfrm>
            <a:off x="442800" y="6390000"/>
            <a:ext cx="363306" cy="378000"/>
          </a:xfrm>
          <a:prstGeom prst="rect">
            <a:avLst/>
          </a:prstGeom>
        </p:spPr>
      </p:pic>
      <p:sp>
        <p:nvSpPr>
          <p:cNvPr id="5" name="Espace réservé du pied de page 4"/>
          <p:cNvSpPr>
            <a:spLocks noGrp="1"/>
          </p:cNvSpPr>
          <p:nvPr>
            <p:ph type="ftr" sz="quarter" idx="14"/>
          </p:nvPr>
        </p:nvSpPr>
        <p:spPr/>
        <p:txBody>
          <a:bodyPr/>
          <a:lstStyle/>
          <a:p>
            <a:r>
              <a:rPr lang="fr-FR" smtClean="0"/>
              <a:t>Tests on LSTM, Keras</a:t>
            </a:r>
            <a:endParaRPr lang="fr-FR" dirty="0"/>
          </a:p>
        </p:txBody>
      </p:sp>
    </p:spTree>
    <p:extLst>
      <p:ext uri="{BB962C8B-B14F-4D97-AF65-F5344CB8AC3E}">
        <p14:creationId xmlns:p14="http://schemas.microsoft.com/office/powerpoint/2010/main" xmlns="" val="30037212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Page de garde 2">
    <p:bg>
      <p:bgPr>
        <a:solidFill>
          <a:schemeClr val="accent1"/>
        </a:solidFill>
        <a:effectLst/>
      </p:bgPr>
    </p:bg>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0" y="9144"/>
            <a:ext cx="9144000" cy="6839712"/>
          </a:xfrm>
          <a:prstGeom prst="rect">
            <a:avLst/>
          </a:prstGeom>
        </p:spPr>
      </p:pic>
      <p:sp>
        <p:nvSpPr>
          <p:cNvPr id="2" name="Titre 1"/>
          <p:cNvSpPr>
            <a:spLocks noGrp="1"/>
          </p:cNvSpPr>
          <p:nvPr>
            <p:ph type="ctrTitle" hasCustomPrompt="1"/>
          </p:nvPr>
        </p:nvSpPr>
        <p:spPr>
          <a:xfrm>
            <a:off x="3995936" y="3924000"/>
            <a:ext cx="4784464" cy="964367"/>
          </a:xfrm>
        </p:spPr>
        <p:txBody>
          <a:bodyPr/>
          <a:lstStyle>
            <a:lvl1pPr algn="r">
              <a:lnSpc>
                <a:spcPts val="3400"/>
              </a:lnSpc>
              <a:defRPr sz="3200" cap="all" baseline="0">
                <a:solidFill>
                  <a:schemeClr val="accent2"/>
                </a:solidFill>
              </a:defRPr>
            </a:lvl1pPr>
          </a:lstStyle>
          <a:p>
            <a:r>
              <a:rPr lang="fr-FR" dirty="0" smtClean="0"/>
              <a:t>Titre 1 </a:t>
            </a:r>
            <a:r>
              <a:rPr lang="fr-FR" dirty="0" err="1" smtClean="0"/>
              <a:t>arial</a:t>
            </a:r>
            <a:r>
              <a:rPr lang="fr-FR" dirty="0" smtClean="0"/>
              <a:t> bold corps 32 </a:t>
            </a:r>
            <a:endParaRPr lang="fr-FR" dirty="0"/>
          </a:p>
        </p:txBody>
      </p:sp>
      <p:sp>
        <p:nvSpPr>
          <p:cNvPr id="3" name="Sous-titre 2"/>
          <p:cNvSpPr>
            <a:spLocks noGrp="1"/>
          </p:cNvSpPr>
          <p:nvPr>
            <p:ph type="subTitle" idx="1" hasCustomPrompt="1"/>
          </p:nvPr>
        </p:nvSpPr>
        <p:spPr>
          <a:xfrm>
            <a:off x="2559504" y="4770000"/>
            <a:ext cx="6220896" cy="648072"/>
          </a:xfrm>
        </p:spPr>
        <p:txBody>
          <a:bodyPr>
            <a:noAutofit/>
          </a:bodyPr>
          <a:lstStyle>
            <a:lvl1pPr marL="0" indent="0" algn="r">
              <a:lnSpc>
                <a:spcPts val="2800"/>
              </a:lnSpc>
              <a:buNone/>
              <a:defRPr sz="2000" cap="none" baseline="0">
                <a:solidFill>
                  <a:schemeClr val="accent2"/>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err="1" smtClean="0"/>
              <a:t>Sous-Titre</a:t>
            </a:r>
            <a:r>
              <a:rPr lang="fr-FR" dirty="0" smtClean="0"/>
              <a:t> 1 </a:t>
            </a:r>
            <a:r>
              <a:rPr lang="fr-FR" dirty="0" err="1" smtClean="0"/>
              <a:t>arial</a:t>
            </a:r>
            <a:r>
              <a:rPr lang="fr-FR" dirty="0" smtClean="0"/>
              <a:t> bold corps 20 </a:t>
            </a:r>
            <a:br>
              <a:rPr lang="fr-FR" dirty="0" smtClean="0"/>
            </a:br>
            <a:endParaRPr lang="fr-FR" dirty="0" smtClean="0"/>
          </a:p>
        </p:txBody>
      </p:sp>
      <p:cxnSp>
        <p:nvCxnSpPr>
          <p:cNvPr id="7" name="Connecteur droit 6"/>
          <p:cNvCxnSpPr/>
          <p:nvPr userDrawn="1"/>
        </p:nvCxnSpPr>
        <p:spPr>
          <a:xfrm>
            <a:off x="5004048" y="5562000"/>
            <a:ext cx="3672000" cy="0"/>
          </a:xfrm>
          <a:prstGeom prst="line">
            <a:avLst/>
          </a:prstGeom>
          <a:ln w="1397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8172400" y="5949280"/>
            <a:ext cx="622811" cy="648000"/>
          </a:xfrm>
          <a:prstGeom prst="rect">
            <a:avLst/>
          </a:prstGeom>
        </p:spPr>
      </p:pic>
      <p:sp>
        <p:nvSpPr>
          <p:cNvPr id="9" name="Rectangle 8"/>
          <p:cNvSpPr/>
          <p:nvPr userDrawn="1"/>
        </p:nvSpPr>
        <p:spPr>
          <a:xfrm>
            <a:off x="0" y="6598800"/>
            <a:ext cx="7740352" cy="260648"/>
          </a:xfrm>
          <a:prstGeom prst="rect">
            <a:avLst/>
          </a:prstGeom>
          <a:gradFill>
            <a:gsLst>
              <a:gs pos="0">
                <a:schemeClr val="accent2">
                  <a:alpha val="31000"/>
                </a:schemeClr>
              </a:gs>
              <a:gs pos="60000">
                <a:schemeClr val="accent2">
                  <a:alpha val="11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noFill/>
              </a:ln>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4 couleurs">
    <p:bg>
      <p:bgPr>
        <a:solidFill>
          <a:schemeClr val="bg1"/>
        </a:solidFill>
        <a:effectLst/>
      </p:bgPr>
    </p:bg>
    <p:spTree>
      <p:nvGrpSpPr>
        <p:cNvPr id="1" name=""/>
        <p:cNvGrpSpPr/>
        <p:nvPr/>
      </p:nvGrpSpPr>
      <p:grpSpPr>
        <a:xfrm>
          <a:off x="0" y="0"/>
          <a:ext cx="0" cy="0"/>
          <a:chOff x="0" y="0"/>
          <a:chExt cx="0" cy="0"/>
        </a:xfrm>
      </p:grpSpPr>
      <p:pic>
        <p:nvPicPr>
          <p:cNvPr id="6" name="Image 5" descr="Fond-Contenu-4C-200.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re 1"/>
          <p:cNvSpPr>
            <a:spLocks noGrp="1"/>
          </p:cNvSpPr>
          <p:nvPr>
            <p:ph type="title"/>
          </p:nvPr>
        </p:nvSpPr>
        <p:spPr/>
        <p:txBody>
          <a:bodyPr/>
          <a:lstStyle/>
          <a:p>
            <a:r>
              <a:rPr lang="fr-FR"/>
              <a:t>Modifiez le style du titre</a:t>
            </a:r>
          </a:p>
        </p:txBody>
      </p:sp>
      <p:sp>
        <p:nvSpPr>
          <p:cNvPr id="8" name="Espace réservé du numéro de diapositive 7"/>
          <p:cNvSpPr>
            <a:spLocks noGrp="1"/>
          </p:cNvSpPr>
          <p:nvPr>
            <p:ph type="sldNum" sz="quarter" idx="11"/>
          </p:nvPr>
        </p:nvSpPr>
        <p:spPr/>
        <p:txBody>
          <a:bodyPr/>
          <a:lstStyle/>
          <a:p>
            <a:fld id="{6989B008-39A3-47B5-A9DF-12508EF53D69}" type="slidenum">
              <a:rPr lang="fr-FR" smtClean="0"/>
              <a:pPr/>
              <a:t>‹#›</a:t>
            </a:fld>
            <a:endParaRPr lang="fr-FR"/>
          </a:p>
        </p:txBody>
      </p:sp>
      <p:cxnSp>
        <p:nvCxnSpPr>
          <p:cNvPr id="7" name="Connecteur droit 6"/>
          <p:cNvCxnSpPr/>
          <p:nvPr userDrawn="1"/>
        </p:nvCxnSpPr>
        <p:spPr>
          <a:xfrm>
            <a:off x="7524000" y="6408000"/>
            <a:ext cx="0" cy="360040"/>
          </a:xfrm>
          <a:prstGeom prst="line">
            <a:avLst/>
          </a:prstGeom>
          <a:ln w="15240">
            <a:solidFill>
              <a:schemeClr val="bg2"/>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7704000" y="6390002"/>
            <a:ext cx="998879" cy="360000"/>
          </a:xfrm>
          <a:prstGeom prst="rect">
            <a:avLst/>
          </a:prstGeom>
        </p:spPr>
      </p:pic>
      <p:pic>
        <p:nvPicPr>
          <p:cNvPr id="11" name="Image 10"/>
          <p:cNvPicPr>
            <a:picLocks noChangeAspect="1"/>
          </p:cNvPicPr>
          <p:nvPr userDrawn="1"/>
        </p:nvPicPr>
        <p:blipFill>
          <a:blip r:embed="rId4" cstate="email">
            <a:extLst>
              <a:ext uri="{28A0092B-C50C-407E-A947-70E740481C1C}">
                <a14:useLocalDpi xmlns:a14="http://schemas.microsoft.com/office/drawing/2010/main" xmlns="" val="0"/>
              </a:ext>
            </a:extLst>
          </a:blip>
          <a:stretch>
            <a:fillRect/>
          </a:stretch>
        </p:blipFill>
        <p:spPr>
          <a:xfrm>
            <a:off x="442800" y="6390000"/>
            <a:ext cx="363306" cy="378000"/>
          </a:xfrm>
          <a:prstGeom prst="rect">
            <a:avLst/>
          </a:prstGeom>
        </p:spPr>
      </p:pic>
      <p:cxnSp>
        <p:nvCxnSpPr>
          <p:cNvPr id="12" name="Connecteur droit 11"/>
          <p:cNvCxnSpPr/>
          <p:nvPr userDrawn="1"/>
        </p:nvCxnSpPr>
        <p:spPr>
          <a:xfrm>
            <a:off x="467544" y="6307200"/>
            <a:ext cx="8676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Espace réservé du texte 4"/>
          <p:cNvSpPr>
            <a:spLocks noGrp="1"/>
          </p:cNvSpPr>
          <p:nvPr>
            <p:ph type="body" sz="quarter" idx="13"/>
          </p:nvPr>
        </p:nvSpPr>
        <p:spPr>
          <a:xfrm>
            <a:off x="468000" y="1555200"/>
            <a:ext cx="8229600" cy="4525200"/>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3" name="Espace réservé du pied de page 12"/>
          <p:cNvSpPr>
            <a:spLocks noGrp="1"/>
          </p:cNvSpPr>
          <p:nvPr>
            <p:ph type="ftr" sz="quarter" idx="14"/>
          </p:nvPr>
        </p:nvSpPr>
        <p:spPr/>
        <p:txBody>
          <a:bodyPr/>
          <a:lstStyle/>
          <a:p>
            <a:r>
              <a:rPr lang="fr-FR" smtClean="0"/>
              <a:t>Tests on LSTM, Keras</a:t>
            </a:r>
            <a:endParaRPr lang="fr-FR" dirty="0"/>
          </a:p>
        </p:txBody>
      </p:sp>
    </p:spTree>
    <p:extLst>
      <p:ext uri="{BB962C8B-B14F-4D97-AF65-F5344CB8AC3E}">
        <p14:creationId xmlns:p14="http://schemas.microsoft.com/office/powerpoint/2010/main" xmlns="" val="2185035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6" name="Image 5" descr="Fond-Contenu-4C-200.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re 1"/>
          <p:cNvSpPr>
            <a:spLocks noGrp="1"/>
          </p:cNvSpPr>
          <p:nvPr>
            <p:ph type="title"/>
          </p:nvPr>
        </p:nvSpPr>
        <p:spPr>
          <a:xfrm>
            <a:off x="755576" y="3291274"/>
            <a:ext cx="7772400" cy="425758"/>
          </a:xfrm>
        </p:spPr>
        <p:txBody>
          <a:bodyPr anchor="ctr"/>
          <a:lstStyle>
            <a:lvl1pPr algn="l">
              <a:defRPr sz="2800" b="1" cap="all"/>
            </a:lvl1pPr>
          </a:lstStyle>
          <a:p>
            <a:r>
              <a:rPr lang="fr-FR" dirty="0"/>
              <a:t>Modifiez le style du titre</a:t>
            </a:r>
          </a:p>
        </p:txBody>
      </p:sp>
      <p:sp>
        <p:nvSpPr>
          <p:cNvPr id="3" name="Espace réservé du texte 2"/>
          <p:cNvSpPr>
            <a:spLocks noGrp="1"/>
          </p:cNvSpPr>
          <p:nvPr>
            <p:ph type="body" idx="1"/>
          </p:nvPr>
        </p:nvSpPr>
        <p:spPr>
          <a:xfrm>
            <a:off x="760040" y="37290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8" name="Espace réservé du numéro de diapositive 7"/>
          <p:cNvSpPr>
            <a:spLocks noGrp="1"/>
          </p:cNvSpPr>
          <p:nvPr>
            <p:ph type="sldNum" sz="quarter" idx="11"/>
          </p:nvPr>
        </p:nvSpPr>
        <p:spPr/>
        <p:txBody>
          <a:bodyPr/>
          <a:lstStyle/>
          <a:p>
            <a:fld id="{6989B008-39A3-47B5-A9DF-12508EF53D69}" type="slidenum">
              <a:rPr lang="fr-FR" smtClean="0"/>
              <a:pPr/>
              <a:t>‹#›</a:t>
            </a:fld>
            <a:endParaRPr lang="fr-FR"/>
          </a:p>
        </p:txBody>
      </p:sp>
      <p:cxnSp>
        <p:nvCxnSpPr>
          <p:cNvPr id="7" name="Connecteur droit 6"/>
          <p:cNvCxnSpPr/>
          <p:nvPr userDrawn="1"/>
        </p:nvCxnSpPr>
        <p:spPr>
          <a:xfrm>
            <a:off x="7524000" y="6408000"/>
            <a:ext cx="0" cy="360040"/>
          </a:xfrm>
          <a:prstGeom prst="line">
            <a:avLst/>
          </a:prstGeom>
          <a:ln w="15240">
            <a:solidFill>
              <a:schemeClr val="bg2"/>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7704000" y="6390002"/>
            <a:ext cx="998879" cy="360000"/>
          </a:xfrm>
          <a:prstGeom prst="rect">
            <a:avLst/>
          </a:prstGeom>
        </p:spPr>
      </p:pic>
      <p:pic>
        <p:nvPicPr>
          <p:cNvPr id="11" name="Image 10"/>
          <p:cNvPicPr>
            <a:picLocks noChangeAspect="1"/>
          </p:cNvPicPr>
          <p:nvPr userDrawn="1"/>
        </p:nvPicPr>
        <p:blipFill>
          <a:blip r:embed="rId4" cstate="email">
            <a:extLst>
              <a:ext uri="{28A0092B-C50C-407E-A947-70E740481C1C}">
                <a14:useLocalDpi xmlns:a14="http://schemas.microsoft.com/office/drawing/2010/main" xmlns="" val="0"/>
              </a:ext>
            </a:extLst>
          </a:blip>
          <a:stretch>
            <a:fillRect/>
          </a:stretch>
        </p:blipFill>
        <p:spPr>
          <a:xfrm>
            <a:off x="442800" y="6390000"/>
            <a:ext cx="363306" cy="378000"/>
          </a:xfrm>
          <a:prstGeom prst="rect">
            <a:avLst/>
          </a:prstGeom>
        </p:spPr>
      </p:pic>
      <p:sp>
        <p:nvSpPr>
          <p:cNvPr id="4" name="Espace réservé du pied de page 3"/>
          <p:cNvSpPr>
            <a:spLocks noGrp="1"/>
          </p:cNvSpPr>
          <p:nvPr>
            <p:ph type="ftr" sz="quarter" idx="12"/>
          </p:nvPr>
        </p:nvSpPr>
        <p:spPr/>
        <p:txBody>
          <a:bodyPr/>
          <a:lstStyle/>
          <a:p>
            <a:r>
              <a:rPr lang="fr-FR" smtClean="0"/>
              <a:t>Tests on LSTM, Keras</a:t>
            </a:r>
            <a:endParaRPr lang="fr-FR" dirty="0"/>
          </a:p>
        </p:txBody>
      </p:sp>
    </p:spTree>
    <p:extLst>
      <p:ext uri="{BB962C8B-B14F-4D97-AF65-F5344CB8AC3E}">
        <p14:creationId xmlns:p14="http://schemas.microsoft.com/office/powerpoint/2010/main" xmlns="" val="36115426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7" name="Image 6" descr="Fond-Contenu-4C-200.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numéro de diapositive 8"/>
          <p:cNvSpPr>
            <a:spLocks noGrp="1"/>
          </p:cNvSpPr>
          <p:nvPr>
            <p:ph type="sldNum" sz="quarter" idx="11"/>
          </p:nvPr>
        </p:nvSpPr>
        <p:spPr/>
        <p:txBody>
          <a:bodyPr/>
          <a:lstStyle/>
          <a:p>
            <a:fld id="{6989B008-39A3-47B5-A9DF-12508EF53D69}" type="slidenum">
              <a:rPr lang="fr-FR" smtClean="0"/>
              <a:pPr/>
              <a:t>‹#›</a:t>
            </a:fld>
            <a:endParaRPr lang="fr-FR"/>
          </a:p>
        </p:txBody>
      </p:sp>
      <p:sp>
        <p:nvSpPr>
          <p:cNvPr id="5" name="Espace réservé du pied de page 4"/>
          <p:cNvSpPr>
            <a:spLocks noGrp="1"/>
          </p:cNvSpPr>
          <p:nvPr>
            <p:ph type="ftr" sz="quarter" idx="12"/>
          </p:nvPr>
        </p:nvSpPr>
        <p:spPr/>
        <p:txBody>
          <a:bodyPr/>
          <a:lstStyle/>
          <a:p>
            <a:r>
              <a:rPr lang="fr-FR" smtClean="0"/>
              <a:t>Tests on LSTM, Keras</a:t>
            </a:r>
            <a:endParaRPr lang="fr-FR" dirty="0"/>
          </a:p>
        </p:txBody>
      </p:sp>
      <p:cxnSp>
        <p:nvCxnSpPr>
          <p:cNvPr id="11" name="Connecteur droit 10"/>
          <p:cNvCxnSpPr/>
          <p:nvPr userDrawn="1"/>
        </p:nvCxnSpPr>
        <p:spPr>
          <a:xfrm>
            <a:off x="7524000" y="6408000"/>
            <a:ext cx="0" cy="360040"/>
          </a:xfrm>
          <a:prstGeom prst="line">
            <a:avLst/>
          </a:prstGeom>
          <a:ln w="1524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Image 11"/>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7704000" y="6390002"/>
            <a:ext cx="998879" cy="360000"/>
          </a:xfrm>
          <a:prstGeom prst="rect">
            <a:avLst/>
          </a:prstGeom>
        </p:spPr>
      </p:pic>
      <p:pic>
        <p:nvPicPr>
          <p:cNvPr id="13" name="Image 12"/>
          <p:cNvPicPr>
            <a:picLocks noChangeAspect="1"/>
          </p:cNvPicPr>
          <p:nvPr userDrawn="1"/>
        </p:nvPicPr>
        <p:blipFill>
          <a:blip r:embed="rId4" cstate="email">
            <a:extLst>
              <a:ext uri="{28A0092B-C50C-407E-A947-70E740481C1C}">
                <a14:useLocalDpi xmlns:a14="http://schemas.microsoft.com/office/drawing/2010/main" xmlns="" val="0"/>
              </a:ext>
            </a:extLst>
          </a:blip>
          <a:stretch>
            <a:fillRect/>
          </a:stretch>
        </p:blipFill>
        <p:spPr>
          <a:xfrm>
            <a:off x="442800" y="6390000"/>
            <a:ext cx="363306" cy="378000"/>
          </a:xfrm>
          <a:prstGeom prst="rect">
            <a:avLst/>
          </a:prstGeom>
        </p:spPr>
      </p:pic>
    </p:spTree>
    <p:extLst>
      <p:ext uri="{BB962C8B-B14F-4D97-AF65-F5344CB8AC3E}">
        <p14:creationId xmlns:p14="http://schemas.microsoft.com/office/powerpoint/2010/main" xmlns="" val="22858207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9" name="Image 8" descr="Fond-Contenu-4C-200.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Modifiez les styles du texte du masque</a:t>
            </a:r>
          </a:p>
        </p:txBody>
      </p:sp>
      <p:sp>
        <p:nvSpPr>
          <p:cNvPr id="4" name="Espace réservé du contenu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4645025" y="1535113"/>
            <a:ext cx="4041775" cy="63976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13" name="Connecteur droit 12"/>
          <p:cNvCxnSpPr/>
          <p:nvPr userDrawn="1"/>
        </p:nvCxnSpPr>
        <p:spPr>
          <a:xfrm>
            <a:off x="7524000" y="6408000"/>
            <a:ext cx="0" cy="360040"/>
          </a:xfrm>
          <a:prstGeom prst="line">
            <a:avLst/>
          </a:prstGeom>
          <a:ln w="1524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7704000" y="6390002"/>
            <a:ext cx="998879" cy="360000"/>
          </a:xfrm>
          <a:prstGeom prst="rect">
            <a:avLst/>
          </a:prstGeom>
        </p:spPr>
      </p:pic>
      <p:pic>
        <p:nvPicPr>
          <p:cNvPr id="15" name="Image 14"/>
          <p:cNvPicPr>
            <a:picLocks noChangeAspect="1"/>
          </p:cNvPicPr>
          <p:nvPr userDrawn="1"/>
        </p:nvPicPr>
        <p:blipFill>
          <a:blip r:embed="rId4" cstate="email">
            <a:extLst>
              <a:ext uri="{28A0092B-C50C-407E-A947-70E740481C1C}">
                <a14:useLocalDpi xmlns:a14="http://schemas.microsoft.com/office/drawing/2010/main" xmlns="" val="0"/>
              </a:ext>
            </a:extLst>
          </a:blip>
          <a:stretch>
            <a:fillRect/>
          </a:stretch>
        </p:blipFill>
        <p:spPr>
          <a:xfrm>
            <a:off x="442800" y="6390000"/>
            <a:ext cx="363306" cy="378000"/>
          </a:xfrm>
          <a:prstGeom prst="rect">
            <a:avLst/>
          </a:prstGeom>
        </p:spPr>
      </p:pic>
      <p:sp>
        <p:nvSpPr>
          <p:cNvPr id="16" name="Espace réservé du numéro de diapositive 15"/>
          <p:cNvSpPr>
            <a:spLocks noGrp="1"/>
          </p:cNvSpPr>
          <p:nvPr>
            <p:ph type="sldNum" sz="quarter" idx="11"/>
          </p:nvPr>
        </p:nvSpPr>
        <p:spPr/>
        <p:txBody>
          <a:bodyPr/>
          <a:lstStyle/>
          <a:p>
            <a:fld id="{6989B008-39A3-47B5-A9DF-12508EF53D69}" type="slidenum">
              <a:rPr lang="fr-FR" smtClean="0"/>
              <a:pPr/>
              <a:t>‹#›</a:t>
            </a:fld>
            <a:endParaRPr lang="fr-FR"/>
          </a:p>
        </p:txBody>
      </p:sp>
      <p:sp>
        <p:nvSpPr>
          <p:cNvPr id="17" name="Espace réservé du pied de page 16"/>
          <p:cNvSpPr>
            <a:spLocks noGrp="1"/>
          </p:cNvSpPr>
          <p:nvPr>
            <p:ph type="ftr" sz="quarter" idx="12"/>
          </p:nvPr>
        </p:nvSpPr>
        <p:spPr/>
        <p:txBody>
          <a:bodyPr/>
          <a:lstStyle/>
          <a:p>
            <a:r>
              <a:rPr lang="fr-FR" smtClean="0"/>
              <a:t>Tests on LSTM, Keras</a:t>
            </a:r>
            <a:endParaRPr lang="fr-FR" dirty="0"/>
          </a:p>
        </p:txBody>
      </p:sp>
    </p:spTree>
    <p:extLst>
      <p:ext uri="{BB962C8B-B14F-4D97-AF65-F5344CB8AC3E}">
        <p14:creationId xmlns:p14="http://schemas.microsoft.com/office/powerpoint/2010/main" xmlns="" val="2256900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re et contenu 4 couleurs">
    <p:bg>
      <p:bgPr>
        <a:solidFill>
          <a:schemeClr val="bg1"/>
        </a:solidFill>
        <a:effectLst/>
      </p:bgPr>
    </p:bg>
    <p:spTree>
      <p:nvGrpSpPr>
        <p:cNvPr id="1" name=""/>
        <p:cNvGrpSpPr/>
        <p:nvPr/>
      </p:nvGrpSpPr>
      <p:grpSpPr>
        <a:xfrm>
          <a:off x="0" y="0"/>
          <a:ext cx="0" cy="0"/>
          <a:chOff x="0" y="0"/>
          <a:chExt cx="0" cy="0"/>
        </a:xfrm>
      </p:grpSpPr>
      <p:pic>
        <p:nvPicPr>
          <p:cNvPr id="6" name="Image 5" descr="Fond-Contenu-4C-200.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re 1"/>
          <p:cNvSpPr>
            <a:spLocks noGrp="1"/>
          </p:cNvSpPr>
          <p:nvPr>
            <p:ph type="title"/>
          </p:nvPr>
        </p:nvSpPr>
        <p:spPr/>
        <p:txBody>
          <a:bodyPr/>
          <a:lstStyle/>
          <a:p>
            <a:r>
              <a:rPr lang="fr-FR"/>
              <a:t>Modifiez le style du titre</a:t>
            </a:r>
          </a:p>
        </p:txBody>
      </p:sp>
      <p:sp>
        <p:nvSpPr>
          <p:cNvPr id="8" name="Espace réservé du numéro de diapositive 7"/>
          <p:cNvSpPr>
            <a:spLocks noGrp="1"/>
          </p:cNvSpPr>
          <p:nvPr>
            <p:ph type="sldNum" sz="quarter" idx="11"/>
          </p:nvPr>
        </p:nvSpPr>
        <p:spPr/>
        <p:txBody>
          <a:bodyPr/>
          <a:lstStyle/>
          <a:p>
            <a:fld id="{6989B008-39A3-47B5-A9DF-12508EF53D69}" type="slidenum">
              <a:rPr lang="fr-FR" smtClean="0"/>
              <a:pPr/>
              <a:t>‹#›</a:t>
            </a:fld>
            <a:endParaRPr lang="fr-FR"/>
          </a:p>
        </p:txBody>
      </p:sp>
      <p:cxnSp>
        <p:nvCxnSpPr>
          <p:cNvPr id="7" name="Connecteur droit 6"/>
          <p:cNvCxnSpPr/>
          <p:nvPr userDrawn="1"/>
        </p:nvCxnSpPr>
        <p:spPr>
          <a:xfrm>
            <a:off x="7524000" y="6408000"/>
            <a:ext cx="0" cy="360040"/>
          </a:xfrm>
          <a:prstGeom prst="line">
            <a:avLst/>
          </a:prstGeom>
          <a:ln w="15240">
            <a:solidFill>
              <a:schemeClr val="bg2"/>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7704000" y="6390002"/>
            <a:ext cx="998879" cy="360000"/>
          </a:xfrm>
          <a:prstGeom prst="rect">
            <a:avLst/>
          </a:prstGeom>
        </p:spPr>
      </p:pic>
      <p:pic>
        <p:nvPicPr>
          <p:cNvPr id="11" name="Image 10"/>
          <p:cNvPicPr>
            <a:picLocks noChangeAspect="1"/>
          </p:cNvPicPr>
          <p:nvPr userDrawn="1"/>
        </p:nvPicPr>
        <p:blipFill>
          <a:blip r:embed="rId4" cstate="email">
            <a:extLst>
              <a:ext uri="{28A0092B-C50C-407E-A947-70E740481C1C}">
                <a14:useLocalDpi xmlns:a14="http://schemas.microsoft.com/office/drawing/2010/main" xmlns="" val="0"/>
              </a:ext>
            </a:extLst>
          </a:blip>
          <a:stretch>
            <a:fillRect/>
          </a:stretch>
        </p:blipFill>
        <p:spPr>
          <a:xfrm>
            <a:off x="442800" y="6390000"/>
            <a:ext cx="363306" cy="378000"/>
          </a:xfrm>
          <a:prstGeom prst="rect">
            <a:avLst/>
          </a:prstGeom>
        </p:spPr>
      </p:pic>
      <p:cxnSp>
        <p:nvCxnSpPr>
          <p:cNvPr id="12" name="Connecteur droit 11"/>
          <p:cNvCxnSpPr/>
          <p:nvPr userDrawn="1"/>
        </p:nvCxnSpPr>
        <p:spPr>
          <a:xfrm>
            <a:off x="467544" y="6307200"/>
            <a:ext cx="8676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ce réservé du pied de page 2"/>
          <p:cNvSpPr>
            <a:spLocks noGrp="1"/>
          </p:cNvSpPr>
          <p:nvPr>
            <p:ph type="ftr" sz="quarter" idx="12"/>
          </p:nvPr>
        </p:nvSpPr>
        <p:spPr/>
        <p:txBody>
          <a:bodyPr/>
          <a:lstStyle/>
          <a:p>
            <a:r>
              <a:rPr lang="fr-FR" smtClean="0"/>
              <a:t>Tests on LSTM, Keras</a:t>
            </a:r>
            <a:endParaRPr lang="fr-FR" dirty="0"/>
          </a:p>
        </p:txBody>
      </p:sp>
    </p:spTree>
    <p:extLst>
      <p:ext uri="{BB962C8B-B14F-4D97-AF65-F5344CB8AC3E}">
        <p14:creationId xmlns:p14="http://schemas.microsoft.com/office/powerpoint/2010/main" xmlns="" val="218503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re et contenu 4 couleurs">
    <p:bg>
      <p:bgPr>
        <a:solidFill>
          <a:schemeClr val="bg1"/>
        </a:solidFill>
        <a:effectLst/>
      </p:bgPr>
    </p:bg>
    <p:spTree>
      <p:nvGrpSpPr>
        <p:cNvPr id="1" name=""/>
        <p:cNvGrpSpPr/>
        <p:nvPr/>
      </p:nvGrpSpPr>
      <p:grpSpPr>
        <a:xfrm>
          <a:off x="0" y="0"/>
          <a:ext cx="0" cy="0"/>
          <a:chOff x="0" y="0"/>
          <a:chExt cx="0" cy="0"/>
        </a:xfrm>
      </p:grpSpPr>
      <p:pic>
        <p:nvPicPr>
          <p:cNvPr id="6" name="Image 5" descr="Fond-Contenu-4C-200.jpg"/>
          <p:cNvPicPr>
            <a:picLocks noChangeAspect="1"/>
          </p:cNvPicPr>
          <p:nvPr userDrawn="1"/>
        </p:nvPicPr>
        <p:blipFill>
          <a:blip r:embed="rId2" cstate="email"/>
          <a:stretch>
            <a:fillRect/>
          </a:stretch>
        </p:blipFill>
        <p:spPr>
          <a:xfrm>
            <a:off x="0" y="0"/>
            <a:ext cx="9144000" cy="6858000"/>
          </a:xfrm>
          <a:prstGeom prst="rect">
            <a:avLst/>
          </a:prstGeom>
        </p:spPr>
      </p:pic>
      <p:sp>
        <p:nvSpPr>
          <p:cNvPr id="8" name="Espace réservé du numéro de diapositive 7"/>
          <p:cNvSpPr>
            <a:spLocks noGrp="1"/>
          </p:cNvSpPr>
          <p:nvPr>
            <p:ph type="sldNum" sz="quarter" idx="11"/>
          </p:nvPr>
        </p:nvSpPr>
        <p:spPr/>
        <p:txBody>
          <a:bodyPr/>
          <a:lstStyle/>
          <a:p>
            <a:fld id="{6989B008-39A3-47B5-A9DF-12508EF53D69}" type="slidenum">
              <a:rPr lang="fr-FR" smtClean="0"/>
              <a:pPr/>
              <a:t>‹#›</a:t>
            </a:fld>
            <a:endParaRPr lang="fr-FR"/>
          </a:p>
        </p:txBody>
      </p:sp>
      <p:cxnSp>
        <p:nvCxnSpPr>
          <p:cNvPr id="7" name="Connecteur droit 6"/>
          <p:cNvCxnSpPr/>
          <p:nvPr userDrawn="1"/>
        </p:nvCxnSpPr>
        <p:spPr>
          <a:xfrm>
            <a:off x="7524000" y="6408000"/>
            <a:ext cx="0" cy="360040"/>
          </a:xfrm>
          <a:prstGeom prst="line">
            <a:avLst/>
          </a:prstGeom>
          <a:ln w="15240">
            <a:solidFill>
              <a:schemeClr val="bg2"/>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7704000" y="6390002"/>
            <a:ext cx="998879" cy="360000"/>
          </a:xfrm>
          <a:prstGeom prst="rect">
            <a:avLst/>
          </a:prstGeom>
        </p:spPr>
      </p:pic>
      <p:pic>
        <p:nvPicPr>
          <p:cNvPr id="11" name="Image 10"/>
          <p:cNvPicPr>
            <a:picLocks noChangeAspect="1"/>
          </p:cNvPicPr>
          <p:nvPr userDrawn="1"/>
        </p:nvPicPr>
        <p:blipFill>
          <a:blip r:embed="rId4" cstate="email">
            <a:extLst>
              <a:ext uri="{28A0092B-C50C-407E-A947-70E740481C1C}">
                <a14:useLocalDpi xmlns:a14="http://schemas.microsoft.com/office/drawing/2010/main" xmlns="" val="0"/>
              </a:ext>
            </a:extLst>
          </a:blip>
          <a:stretch>
            <a:fillRect/>
          </a:stretch>
        </p:blipFill>
        <p:spPr>
          <a:xfrm>
            <a:off x="442800" y="6390000"/>
            <a:ext cx="363306" cy="378000"/>
          </a:xfrm>
          <a:prstGeom prst="rect">
            <a:avLst/>
          </a:prstGeom>
        </p:spPr>
      </p:pic>
      <p:cxnSp>
        <p:nvCxnSpPr>
          <p:cNvPr id="12" name="Connecteur droit 11"/>
          <p:cNvCxnSpPr/>
          <p:nvPr userDrawn="1"/>
        </p:nvCxnSpPr>
        <p:spPr>
          <a:xfrm>
            <a:off x="467544" y="6307200"/>
            <a:ext cx="8676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ce réservé du pied de page 2"/>
          <p:cNvSpPr>
            <a:spLocks noGrp="1"/>
          </p:cNvSpPr>
          <p:nvPr>
            <p:ph type="ftr" sz="quarter" idx="12"/>
          </p:nvPr>
        </p:nvSpPr>
        <p:spPr/>
        <p:txBody>
          <a:bodyPr/>
          <a:lstStyle/>
          <a:p>
            <a:r>
              <a:rPr lang="fr-FR" smtClean="0"/>
              <a:t>Tests on LSTM, Keras</a:t>
            </a:r>
            <a:endParaRPr lang="fr-FR" dirty="0"/>
          </a:p>
        </p:txBody>
      </p:sp>
    </p:spTree>
    <p:extLst>
      <p:ext uri="{BB962C8B-B14F-4D97-AF65-F5344CB8AC3E}">
        <p14:creationId xmlns:p14="http://schemas.microsoft.com/office/powerpoint/2010/main" xmlns="" val="2185035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7" name="Image 6" descr="Fond-Contenu-4C-200.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9" name="Espace réservé du numéro de diapositive 8"/>
          <p:cNvSpPr>
            <a:spLocks noGrp="1"/>
          </p:cNvSpPr>
          <p:nvPr>
            <p:ph type="sldNum" sz="quarter" idx="11"/>
          </p:nvPr>
        </p:nvSpPr>
        <p:spPr/>
        <p:txBody>
          <a:bodyPr/>
          <a:lstStyle/>
          <a:p>
            <a:fld id="{6989B008-39A3-47B5-A9DF-12508EF53D69}" type="slidenum">
              <a:rPr lang="fr-FR" smtClean="0"/>
              <a:pPr/>
              <a:t>‹#›</a:t>
            </a:fld>
            <a:endParaRPr lang="fr-FR"/>
          </a:p>
        </p:txBody>
      </p:sp>
      <p:cxnSp>
        <p:nvCxnSpPr>
          <p:cNvPr id="8" name="Connecteur droit 7"/>
          <p:cNvCxnSpPr/>
          <p:nvPr userDrawn="1"/>
        </p:nvCxnSpPr>
        <p:spPr>
          <a:xfrm>
            <a:off x="7524000" y="6408000"/>
            <a:ext cx="0" cy="360040"/>
          </a:xfrm>
          <a:prstGeom prst="line">
            <a:avLst/>
          </a:prstGeom>
          <a:ln w="15240">
            <a:solidFill>
              <a:schemeClr val="bg2"/>
            </a:solidFill>
          </a:ln>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7704000" y="6390002"/>
            <a:ext cx="998879" cy="360000"/>
          </a:xfrm>
          <a:prstGeom prst="rect">
            <a:avLst/>
          </a:prstGeom>
        </p:spPr>
      </p:pic>
      <p:pic>
        <p:nvPicPr>
          <p:cNvPr id="12" name="Image 11"/>
          <p:cNvPicPr>
            <a:picLocks noChangeAspect="1"/>
          </p:cNvPicPr>
          <p:nvPr userDrawn="1"/>
        </p:nvPicPr>
        <p:blipFill>
          <a:blip r:embed="rId4" cstate="email">
            <a:extLst>
              <a:ext uri="{28A0092B-C50C-407E-A947-70E740481C1C}">
                <a14:useLocalDpi xmlns:a14="http://schemas.microsoft.com/office/drawing/2010/main" xmlns="" val="0"/>
              </a:ext>
            </a:extLst>
          </a:blip>
          <a:stretch>
            <a:fillRect/>
          </a:stretch>
        </p:blipFill>
        <p:spPr>
          <a:xfrm>
            <a:off x="442800" y="6390000"/>
            <a:ext cx="363306" cy="378000"/>
          </a:xfrm>
          <a:prstGeom prst="rect">
            <a:avLst/>
          </a:prstGeom>
        </p:spPr>
      </p:pic>
      <p:sp>
        <p:nvSpPr>
          <p:cNvPr id="5" name="Espace réservé du pied de page 4"/>
          <p:cNvSpPr>
            <a:spLocks noGrp="1"/>
          </p:cNvSpPr>
          <p:nvPr>
            <p:ph type="ftr" sz="quarter" idx="12"/>
          </p:nvPr>
        </p:nvSpPr>
        <p:spPr/>
        <p:txBody>
          <a:bodyPr/>
          <a:lstStyle/>
          <a:p>
            <a:r>
              <a:rPr lang="fr-FR" smtClean="0"/>
              <a:t>Tests on LSTM, Keras</a:t>
            </a:r>
            <a:endParaRPr lang="fr-FR" dirty="0"/>
          </a:p>
        </p:txBody>
      </p:sp>
    </p:spTree>
    <p:extLst>
      <p:ext uri="{BB962C8B-B14F-4D97-AF65-F5344CB8AC3E}">
        <p14:creationId xmlns:p14="http://schemas.microsoft.com/office/powerpoint/2010/main" xmlns="" val="36027070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396000"/>
            <a:ext cx="8229600" cy="425758"/>
          </a:xfrm>
          <a:prstGeom prst="rect">
            <a:avLst/>
          </a:prstGeom>
        </p:spPr>
        <p:txBody>
          <a:bodyPr vert="horz" lIns="91440" tIns="45720" rIns="91440" bIns="45720" rtlCol="0" anchor="t" anchorCtr="0">
            <a:spAutoFit/>
          </a:bodyPr>
          <a:lstStyle/>
          <a:p>
            <a:r>
              <a:rPr lang="fr-FR" dirty="0"/>
              <a:t>Titre de la slide Arial corps 24 </a:t>
            </a:r>
            <a:r>
              <a:rPr lang="fr-FR" dirty="0" err="1"/>
              <a:t>bold</a:t>
            </a:r>
            <a:endParaRPr lang="fr-FR" dirty="0"/>
          </a:p>
        </p:txBody>
      </p:sp>
      <p:sp>
        <p:nvSpPr>
          <p:cNvPr id="3" name="Espace réservé du texte 2"/>
          <p:cNvSpPr>
            <a:spLocks noGrp="1"/>
          </p:cNvSpPr>
          <p:nvPr>
            <p:ph type="body" idx="1"/>
          </p:nvPr>
        </p:nvSpPr>
        <p:spPr>
          <a:xfrm>
            <a:off x="467544" y="1556792"/>
            <a:ext cx="8229600" cy="4525963"/>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smtClean="0"/>
              <a:t>Troisième niveau</a:t>
            </a:r>
            <a:endParaRPr lang="fr-FR" dirty="0"/>
          </a:p>
          <a:p>
            <a:pPr lvl="3"/>
            <a:r>
              <a:rPr lang="fr-FR" dirty="0" smtClean="0"/>
              <a:t>Quatrième niveau</a:t>
            </a:r>
            <a:endParaRPr lang="fr-FR" dirty="0"/>
          </a:p>
          <a:p>
            <a:pPr lvl="4"/>
            <a:r>
              <a:rPr lang="fr-FR" dirty="0" smtClean="0"/>
              <a:t>Cinquième niveau</a:t>
            </a:r>
          </a:p>
          <a:p>
            <a:pPr lvl="5"/>
            <a:r>
              <a:rPr lang="fr-FR" dirty="0" smtClean="0"/>
              <a:t>Sixième niveau</a:t>
            </a:r>
          </a:p>
          <a:p>
            <a:pPr lvl="6"/>
            <a:r>
              <a:rPr lang="fr-FR" dirty="0" smtClean="0"/>
              <a:t>Septième niveau</a:t>
            </a:r>
          </a:p>
          <a:p>
            <a:pPr lvl="7"/>
            <a:r>
              <a:rPr lang="fr-FR" dirty="0" smtClean="0"/>
              <a:t>Huitième niveau</a:t>
            </a:r>
          </a:p>
          <a:p>
            <a:pPr lvl="8"/>
            <a:r>
              <a:rPr lang="fr-FR" dirty="0" smtClean="0"/>
              <a:t>Neuvième niveau</a:t>
            </a:r>
            <a:endParaRPr lang="fr-FR" dirty="0"/>
          </a:p>
        </p:txBody>
      </p:sp>
      <p:sp>
        <p:nvSpPr>
          <p:cNvPr id="5" name="Espace réservé du pied de page 4"/>
          <p:cNvSpPr>
            <a:spLocks noGrp="1"/>
          </p:cNvSpPr>
          <p:nvPr>
            <p:ph type="ftr" sz="quarter" idx="3"/>
          </p:nvPr>
        </p:nvSpPr>
        <p:spPr>
          <a:xfrm>
            <a:off x="864000" y="6408000"/>
            <a:ext cx="5508200" cy="365125"/>
          </a:xfrm>
          <a:prstGeom prst="rect">
            <a:avLst/>
          </a:prstGeom>
        </p:spPr>
        <p:txBody>
          <a:bodyPr vert="horz" lIns="91440" tIns="45720" rIns="91440" bIns="45720" rtlCol="0" anchor="ctr"/>
          <a:lstStyle>
            <a:lvl1pPr algn="l">
              <a:defRPr sz="900" baseline="0">
                <a:solidFill>
                  <a:schemeClr val="tx1"/>
                </a:solidFill>
                <a:latin typeface="Arial" panose="020B0604020202020204" pitchFamily="34" charset="0"/>
                <a:cs typeface="Arial" panose="020B0604020202020204" pitchFamily="34" charset="0"/>
              </a:defRPr>
            </a:lvl1pPr>
          </a:lstStyle>
          <a:p>
            <a:r>
              <a:rPr lang="fr-FR" smtClean="0"/>
              <a:t>Tests on LSTM, Keras</a:t>
            </a:r>
            <a:endParaRPr lang="fr-FR" dirty="0"/>
          </a:p>
        </p:txBody>
      </p:sp>
      <p:sp>
        <p:nvSpPr>
          <p:cNvPr id="6" name="Espace réservé du numéro de diapositive 5"/>
          <p:cNvSpPr>
            <a:spLocks noGrp="1"/>
          </p:cNvSpPr>
          <p:nvPr>
            <p:ph type="sldNum" sz="quarter" idx="4"/>
          </p:nvPr>
        </p:nvSpPr>
        <p:spPr>
          <a:xfrm>
            <a:off x="6912000" y="6390000"/>
            <a:ext cx="478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9B008-39A3-47B5-A9DF-12508EF53D69}" type="slidenum">
              <a:rPr lang="fr-FR" smtClean="0"/>
              <a:pPr/>
              <a:t>‹#›</a:t>
            </a:fld>
            <a:endParaRPr lang="fr-FR"/>
          </a:p>
        </p:txBody>
      </p:sp>
      <p:cxnSp>
        <p:nvCxnSpPr>
          <p:cNvPr id="7" name="Connecteur droit 6"/>
          <p:cNvCxnSpPr/>
          <p:nvPr userDrawn="1"/>
        </p:nvCxnSpPr>
        <p:spPr>
          <a:xfrm>
            <a:off x="7524000" y="6408000"/>
            <a:ext cx="0" cy="360040"/>
          </a:xfrm>
          <a:prstGeom prst="line">
            <a:avLst/>
          </a:prstGeom>
          <a:ln w="15240">
            <a:solidFill>
              <a:schemeClr val="bg2"/>
            </a:solidFill>
          </a:ln>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userDrawn="1"/>
        </p:nvPicPr>
        <p:blipFill>
          <a:blip r:embed="rId12" cstate="email">
            <a:extLst>
              <a:ext uri="{28A0092B-C50C-407E-A947-70E740481C1C}">
                <a14:useLocalDpi xmlns:a14="http://schemas.microsoft.com/office/drawing/2010/main" xmlns="" val="0"/>
              </a:ext>
            </a:extLst>
          </a:blip>
          <a:stretch>
            <a:fillRect/>
          </a:stretch>
        </p:blipFill>
        <p:spPr>
          <a:xfrm>
            <a:off x="7704000" y="6390002"/>
            <a:ext cx="998879" cy="360000"/>
          </a:xfrm>
          <a:prstGeom prst="rect">
            <a:avLst/>
          </a:prstGeom>
        </p:spPr>
      </p:pic>
      <p:pic>
        <p:nvPicPr>
          <p:cNvPr id="9" name="Image 8"/>
          <p:cNvPicPr>
            <a:picLocks noChangeAspect="1"/>
          </p:cNvPicPr>
          <p:nvPr userDrawn="1"/>
        </p:nvPicPr>
        <p:blipFill>
          <a:blip r:embed="rId13" cstate="email">
            <a:extLst>
              <a:ext uri="{28A0092B-C50C-407E-A947-70E740481C1C}">
                <a14:useLocalDpi xmlns:a14="http://schemas.microsoft.com/office/drawing/2010/main" xmlns="" val="0"/>
              </a:ext>
            </a:extLst>
          </a:blip>
          <a:stretch>
            <a:fillRect/>
          </a:stretch>
        </p:blipFill>
        <p:spPr>
          <a:xfrm>
            <a:off x="442800" y="6390000"/>
            <a:ext cx="363306" cy="378000"/>
          </a:xfrm>
          <a:prstGeom prst="rect">
            <a:avLst/>
          </a:prstGeom>
        </p:spPr>
      </p:pic>
      <p:cxnSp>
        <p:nvCxnSpPr>
          <p:cNvPr id="10" name="Connecteur droit 9"/>
          <p:cNvCxnSpPr/>
          <p:nvPr userDrawn="1"/>
        </p:nvCxnSpPr>
        <p:spPr>
          <a:xfrm>
            <a:off x="467544" y="6307200"/>
            <a:ext cx="8676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30018823"/>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51" r:id="rId4"/>
    <p:sldLayoutId id="2147483652" r:id="rId5"/>
    <p:sldLayoutId id="2147483653" r:id="rId6"/>
    <p:sldLayoutId id="2147483667" r:id="rId7"/>
    <p:sldLayoutId id="2147483666" r:id="rId8"/>
    <p:sldLayoutId id="2147483656" r:id="rId9"/>
    <p:sldLayoutId id="2147483657" r:id="rId10"/>
  </p:sldLayoutIdLst>
  <p:timing>
    <p:tnLst>
      <p:par>
        <p:cTn id="1" dur="indefinite" restart="never" nodeType="tmRoot"/>
      </p:par>
    </p:tnLst>
  </p:timing>
  <p:hf hdr="0" dt="0"/>
  <p:txStyles>
    <p:titleStyle>
      <a:lvl1pPr algn="ctr" defTabSz="914400" rtl="0" eaLnBrk="1" latinLnBrk="0" hangingPunct="1">
        <a:lnSpc>
          <a:spcPts val="2600"/>
        </a:lnSpc>
        <a:spcBef>
          <a:spcPct val="0"/>
        </a:spcBef>
        <a:buNone/>
        <a:defRPr sz="2400" b="1" kern="1200" baseline="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200" b="1" kern="1200" cap="none" baseline="0">
          <a:solidFill>
            <a:schemeClr val="tx2"/>
          </a:solidFill>
          <a:latin typeface="+mn-lt"/>
          <a:ea typeface="+mn-ea"/>
          <a:cs typeface="+mn-cs"/>
        </a:defRPr>
      </a:lvl1pPr>
      <a:lvl2pPr marL="0" indent="0" algn="l" defTabSz="914400" rtl="0" eaLnBrk="1" latinLnBrk="0" hangingPunct="1">
        <a:spcBef>
          <a:spcPct val="20000"/>
        </a:spcBef>
        <a:buFontTx/>
        <a:buNone/>
        <a:defRPr sz="1200" b="1" i="0" kern="1200" baseline="0">
          <a:solidFill>
            <a:schemeClr val="accent1"/>
          </a:solidFill>
          <a:latin typeface="+mn-lt"/>
          <a:ea typeface="+mn-ea"/>
          <a:cs typeface="+mn-cs"/>
        </a:defRPr>
      </a:lvl2pPr>
      <a:lvl3pPr marL="0" indent="0" algn="l" defTabSz="914400" rtl="0" eaLnBrk="1" latinLnBrk="0" hangingPunct="1">
        <a:spcBef>
          <a:spcPct val="20000"/>
        </a:spcBef>
        <a:buFontTx/>
        <a:buNone/>
        <a:defRPr sz="1200" b="1" kern="1200">
          <a:solidFill>
            <a:schemeClr val="accent3"/>
          </a:solidFill>
          <a:latin typeface="+mn-lt"/>
          <a:ea typeface="+mn-ea"/>
          <a:cs typeface="+mn-cs"/>
        </a:defRPr>
      </a:lvl3pPr>
      <a:lvl4pPr marL="0" indent="0" algn="l" defTabSz="914400" rtl="0" eaLnBrk="1" latinLnBrk="0" hangingPunct="1">
        <a:spcBef>
          <a:spcPct val="20000"/>
        </a:spcBef>
        <a:buFontTx/>
        <a:buNone/>
        <a:defRPr sz="1200" b="1" kern="1200">
          <a:solidFill>
            <a:schemeClr val="accent2"/>
          </a:solidFill>
          <a:latin typeface="+mn-lt"/>
          <a:ea typeface="+mn-ea"/>
          <a:cs typeface="+mn-cs"/>
        </a:defRPr>
      </a:lvl4pPr>
      <a:lvl5pPr marL="0" indent="0" algn="l" defTabSz="914400" rtl="0" eaLnBrk="1" latinLnBrk="0" hangingPunct="1">
        <a:spcBef>
          <a:spcPct val="20000"/>
        </a:spcBef>
        <a:buFontTx/>
        <a:buNone/>
        <a:defRPr sz="1200" kern="1200" baseline="0">
          <a:solidFill>
            <a:schemeClr val="tx1"/>
          </a:solidFill>
          <a:latin typeface="+mn-lt"/>
          <a:ea typeface="+mn-ea"/>
          <a:cs typeface="+mn-cs"/>
        </a:defRPr>
      </a:lvl5pPr>
      <a:lvl6pPr marL="0" indent="0" algn="l" defTabSz="914400" rtl="0" eaLnBrk="1" latinLnBrk="0" hangingPunct="1">
        <a:spcBef>
          <a:spcPct val="20000"/>
        </a:spcBef>
        <a:buFontTx/>
        <a:buNone/>
        <a:defRPr sz="1200" b="0" kern="1200">
          <a:solidFill>
            <a:schemeClr val="tx1"/>
          </a:solidFill>
          <a:latin typeface="+mn-lt"/>
          <a:ea typeface="+mn-ea"/>
          <a:cs typeface="+mn-cs"/>
        </a:defRPr>
      </a:lvl6pPr>
      <a:lvl7pPr marL="0" indent="0" algn="l" defTabSz="914400" rtl="0" eaLnBrk="1" latinLnBrk="0" hangingPunct="1">
        <a:spcBef>
          <a:spcPct val="20000"/>
        </a:spcBef>
        <a:buFontTx/>
        <a:buNone/>
        <a:defRPr sz="1200" kern="1200" baseline="0">
          <a:solidFill>
            <a:schemeClr val="tx1"/>
          </a:solidFill>
          <a:latin typeface="+mn-lt"/>
          <a:ea typeface="+mn-ea"/>
          <a:cs typeface="+mn-cs"/>
        </a:defRPr>
      </a:lvl7pPr>
      <a:lvl8pPr marL="0" indent="0" algn="l" defTabSz="914400" rtl="0" eaLnBrk="1" latinLnBrk="0" hangingPunct="1">
        <a:spcBef>
          <a:spcPct val="20000"/>
        </a:spcBef>
        <a:buFontTx/>
        <a:buNone/>
        <a:defRPr sz="1200" b="0" kern="1200">
          <a:solidFill>
            <a:schemeClr val="tx1"/>
          </a:solidFill>
          <a:latin typeface="+mn-lt"/>
          <a:ea typeface="+mn-ea"/>
          <a:cs typeface="+mn-cs"/>
        </a:defRPr>
      </a:lvl8pPr>
      <a:lvl9pPr marL="0" indent="0" algn="l" defTabSz="914400" rtl="0" eaLnBrk="1" latinLnBrk="0" hangingPunct="1">
        <a:spcBef>
          <a:spcPct val="20000"/>
        </a:spcBef>
        <a:buFontTx/>
        <a:buNone/>
        <a:defRPr sz="1200" kern="1200" baseline="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43808" y="4077072"/>
            <a:ext cx="6080608" cy="1400383"/>
          </a:xfrm>
        </p:spPr>
        <p:txBody>
          <a:bodyPr/>
          <a:lstStyle/>
          <a:p>
            <a:r>
              <a:rPr lang="fr-FR" dirty="0" err="1" smtClean="0"/>
              <a:t>Reseaux</a:t>
            </a:r>
            <a:r>
              <a:rPr lang="fr-FR" dirty="0" smtClean="0"/>
              <a:t> neuronaux:</a:t>
            </a:r>
            <a:br>
              <a:rPr lang="fr-FR" dirty="0" smtClean="0"/>
            </a:br>
            <a:r>
              <a:rPr lang="fr-FR" dirty="0" smtClean="0"/>
              <a:t>LSTM sous </a:t>
            </a:r>
            <a:r>
              <a:rPr lang="fr-FR" dirty="0" err="1" smtClean="0"/>
              <a:t>Keras</a:t>
            </a:r>
            <a:r>
              <a:rPr lang="fr-FR" dirty="0" smtClean="0"/>
              <a:t/>
            </a:r>
            <a:br>
              <a:rPr lang="fr-FR" dirty="0" smtClean="0"/>
            </a:br>
            <a:endParaRPr lang="fr-FR" dirty="0"/>
          </a:p>
        </p:txBody>
      </p:sp>
      <p:sp>
        <p:nvSpPr>
          <p:cNvPr id="3" name="Sous-titre 2"/>
          <p:cNvSpPr>
            <a:spLocks noGrp="1"/>
          </p:cNvSpPr>
          <p:nvPr>
            <p:ph type="subTitle" idx="1"/>
          </p:nvPr>
        </p:nvSpPr>
        <p:spPr>
          <a:xfrm>
            <a:off x="2555776" y="5085184"/>
            <a:ext cx="6220896" cy="648072"/>
          </a:xfrm>
        </p:spPr>
        <p:txBody>
          <a:bodyPr/>
          <a:lstStyle/>
          <a:p>
            <a:pPr>
              <a:lnSpc>
                <a:spcPct val="100000"/>
              </a:lnSpc>
              <a:spcBef>
                <a:spcPts val="0"/>
              </a:spcBef>
            </a:pPr>
            <a:r>
              <a:rPr lang="fr-FR" dirty="0" smtClean="0"/>
              <a:t>Prévisions de séries temporelles</a:t>
            </a:r>
          </a:p>
        </p:txBody>
      </p:sp>
      <p:sp>
        <p:nvSpPr>
          <p:cNvPr id="6" name="ZoneTexte 5"/>
          <p:cNvSpPr txBox="1"/>
          <p:nvPr/>
        </p:nvSpPr>
        <p:spPr>
          <a:xfrm>
            <a:off x="0" y="6619954"/>
            <a:ext cx="6696744" cy="215444"/>
          </a:xfrm>
          <a:prstGeom prst="rect">
            <a:avLst/>
          </a:prstGeom>
          <a:noFill/>
          <a:ln>
            <a:noFill/>
          </a:ln>
        </p:spPr>
        <p:txBody>
          <a:bodyPr wrap="square" rtlCol="0" anchor="ctr">
            <a:spAutoFit/>
          </a:bodyPr>
          <a:lstStyle/>
          <a:p>
            <a:r>
              <a:rPr lang="fr-FR" sz="800" dirty="0" smtClean="0"/>
              <a:t>Réf. : XXXXXXXXX – Titre de la présentation – Nom de l’auteur – Nom du </a:t>
            </a:r>
            <a:r>
              <a:rPr lang="fr-FR" sz="800" dirty="0" err="1" smtClean="0"/>
              <a:t>valideur</a:t>
            </a:r>
            <a:r>
              <a:rPr lang="fr-FR" sz="800" dirty="0" smtClean="0"/>
              <a:t> – Date - Version</a:t>
            </a:r>
            <a:endParaRPr lang="fr-FR" sz="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 2, autre Zoom</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10</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a:xfrm>
            <a:off x="467544" y="908720"/>
            <a:ext cx="8229600" cy="4525200"/>
          </a:xfrm>
        </p:spPr>
        <p:txBody>
          <a:bodyPr/>
          <a:lstStyle/>
          <a:p>
            <a:r>
              <a:rPr lang="fr-CH" dirty="0" smtClean="0">
                <a:solidFill>
                  <a:schemeClr val="tx1"/>
                </a:solidFill>
              </a:rPr>
              <a:t>Dans cet </a:t>
            </a:r>
            <a:r>
              <a:rPr lang="fr-CH" dirty="0" err="1" smtClean="0">
                <a:solidFill>
                  <a:schemeClr val="tx1"/>
                </a:solidFill>
              </a:rPr>
              <a:t>example</a:t>
            </a:r>
            <a:r>
              <a:rPr lang="fr-CH" dirty="0" smtClean="0">
                <a:solidFill>
                  <a:schemeClr val="tx1"/>
                </a:solidFill>
              </a:rPr>
              <a:t>, les prédictions sont </a:t>
            </a:r>
            <a:r>
              <a:rPr lang="fr-CH" dirty="0" err="1" smtClean="0">
                <a:solidFill>
                  <a:schemeClr val="tx1"/>
                </a:solidFill>
              </a:rPr>
              <a:t>presques</a:t>
            </a:r>
            <a:r>
              <a:rPr lang="fr-CH" dirty="0" smtClean="0">
                <a:solidFill>
                  <a:schemeClr val="tx1"/>
                </a:solidFill>
              </a:rPr>
              <a:t> parfaites, avec toutefois une caractéristique troublante: les oscillations fortes avant et après les sauts. La raison de ce phénomène m’est inconnue</a:t>
            </a:r>
            <a:endParaRPr lang="fr-CH" dirty="0" smtClean="0">
              <a:solidFill>
                <a:schemeClr val="tx1"/>
              </a:solidFill>
            </a:endParaRPr>
          </a:p>
          <a:p>
            <a:pPr marL="228600" indent="-228600"/>
            <a:r>
              <a:rPr lang="fr-CH" dirty="0" smtClean="0">
                <a:solidFill>
                  <a:schemeClr val="tx1"/>
                </a:solidFill>
              </a:rPr>
              <a:t> </a:t>
            </a:r>
          </a:p>
          <a:p>
            <a:endParaRPr lang="fr-CH" dirty="0" smtClean="0">
              <a:solidFill>
                <a:schemeClr val="tx1"/>
              </a:solidFill>
            </a:endParaRPr>
          </a:p>
          <a:p>
            <a:endParaRPr lang="fr-FR" dirty="0" smtClean="0">
              <a:solidFill>
                <a:schemeClr val="tx1"/>
              </a:solidFill>
            </a:endParaRPr>
          </a:p>
          <a:p>
            <a:pPr>
              <a:lnSpc>
                <a:spcPct val="150000"/>
              </a:lnSpc>
            </a:pPr>
            <a:endParaRPr lang="fr-FR" dirty="0" smtClean="0"/>
          </a:p>
          <a:p>
            <a:endParaRPr lang="fr-FR" dirty="0" smtClean="0"/>
          </a:p>
          <a:p>
            <a:endParaRPr lang="fr-FR" dirty="0"/>
          </a:p>
        </p:txBody>
      </p:sp>
      <p:pic>
        <p:nvPicPr>
          <p:cNvPr id="7" name="Picture 6" descr="predictions50.png"/>
          <p:cNvPicPr>
            <a:picLocks noChangeAspect="1"/>
          </p:cNvPicPr>
          <p:nvPr/>
        </p:nvPicPr>
        <p:blipFill>
          <a:blip r:embed="rId2" cstate="print"/>
          <a:stretch>
            <a:fillRect/>
          </a:stretch>
        </p:blipFill>
        <p:spPr>
          <a:xfrm>
            <a:off x="395536" y="1556792"/>
            <a:ext cx="8493250" cy="4678982"/>
          </a:xfrm>
          <a:prstGeom prst="rect">
            <a:avLst/>
          </a:prstGeom>
        </p:spPr>
      </p:pic>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11</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a:xfrm>
            <a:off x="467544" y="908720"/>
            <a:ext cx="8229600" cy="4525200"/>
          </a:xfrm>
        </p:spPr>
        <p:txBody>
          <a:bodyPr/>
          <a:lstStyle/>
          <a:p>
            <a:r>
              <a:rPr lang="fr-CH" dirty="0" smtClean="0">
                <a:solidFill>
                  <a:schemeClr val="tx1"/>
                </a:solidFill>
              </a:rPr>
              <a:t>Les tests effectués ont été très utiles et m’ont permis de:</a:t>
            </a:r>
          </a:p>
          <a:p>
            <a:endParaRPr lang="fr-CH" dirty="0" smtClean="0">
              <a:solidFill>
                <a:schemeClr val="tx1"/>
              </a:solidFill>
            </a:endParaRPr>
          </a:p>
          <a:p>
            <a:pPr marL="228600" indent="-228600">
              <a:buFont typeface="+mj-lt"/>
              <a:buAutoNum type="arabicPeriod"/>
            </a:pPr>
            <a:r>
              <a:rPr lang="fr-CH" dirty="0" smtClean="0">
                <a:solidFill>
                  <a:schemeClr val="tx1"/>
                </a:solidFill>
              </a:rPr>
              <a:t>Prendre </a:t>
            </a:r>
            <a:r>
              <a:rPr lang="fr-CH" dirty="0" err="1" smtClean="0">
                <a:solidFill>
                  <a:schemeClr val="tx1"/>
                </a:solidFill>
              </a:rPr>
              <a:t>Keras</a:t>
            </a:r>
            <a:r>
              <a:rPr lang="fr-CH" dirty="0" smtClean="0">
                <a:solidFill>
                  <a:schemeClr val="tx1"/>
                </a:solidFill>
              </a:rPr>
              <a:t> en main</a:t>
            </a:r>
          </a:p>
          <a:p>
            <a:pPr marL="228600" indent="-228600">
              <a:buFont typeface="+mj-lt"/>
              <a:buAutoNum type="arabicPeriod"/>
            </a:pPr>
            <a:r>
              <a:rPr lang="fr-CH" dirty="0" smtClean="0">
                <a:solidFill>
                  <a:schemeClr val="tx1"/>
                </a:solidFill>
              </a:rPr>
              <a:t>Avoir une première approche des LSTM</a:t>
            </a:r>
          </a:p>
          <a:p>
            <a:pPr marL="228600" indent="-228600">
              <a:buFont typeface="+mj-lt"/>
              <a:buAutoNum type="arabicPeriod"/>
            </a:pPr>
            <a:r>
              <a:rPr lang="fr-CH" dirty="0" smtClean="0">
                <a:solidFill>
                  <a:schemeClr val="tx1"/>
                </a:solidFill>
              </a:rPr>
              <a:t>Utiliser un ordinateur puissant et exploiter la carte graphique: l’installation des programmes, drivers et autres ne sont pas si faciles pour les débutants comme moi. C’est une partie importante de la formation. J’ai utilisé des algorithmes différents, un utilisant le GPU (carte graphique), l’autre pas. Le gain de vitesse est flagrant, même si les LSTM, étant séquentiels, ne sont que partiellement </a:t>
            </a:r>
            <a:r>
              <a:rPr lang="fr-CH" dirty="0" err="1" smtClean="0">
                <a:solidFill>
                  <a:schemeClr val="tx1"/>
                </a:solidFill>
              </a:rPr>
              <a:t>parallélisables</a:t>
            </a:r>
            <a:r>
              <a:rPr lang="fr-CH" dirty="0" smtClean="0">
                <a:solidFill>
                  <a:schemeClr val="tx1"/>
                </a:solidFill>
              </a:rPr>
              <a:t>.</a:t>
            </a:r>
          </a:p>
          <a:p>
            <a:pPr marL="228600" indent="-228600">
              <a:buFont typeface="+mj-lt"/>
              <a:buAutoNum type="arabicPeriod"/>
            </a:pPr>
            <a:r>
              <a:rPr lang="fr-CH" dirty="0" smtClean="0">
                <a:solidFill>
                  <a:schemeClr val="tx1"/>
                </a:solidFill>
              </a:rPr>
              <a:t>Produire des résultats encourageants.</a:t>
            </a:r>
          </a:p>
          <a:p>
            <a:pPr marL="228600" indent="-228600"/>
            <a:endParaRPr lang="fr-CH" dirty="0" smtClean="0">
              <a:solidFill>
                <a:schemeClr val="tx1"/>
              </a:solidFill>
            </a:endParaRPr>
          </a:p>
          <a:p>
            <a:pPr marL="228600" indent="-228600"/>
            <a:r>
              <a:rPr lang="fr-CH" dirty="0" smtClean="0">
                <a:solidFill>
                  <a:schemeClr val="tx1"/>
                </a:solidFill>
              </a:rPr>
              <a:t>Questions :</a:t>
            </a:r>
          </a:p>
          <a:p>
            <a:pPr marL="228600" indent="-228600"/>
            <a:endParaRPr lang="fr-CH" dirty="0" smtClean="0">
              <a:solidFill>
                <a:schemeClr val="tx1"/>
              </a:solidFill>
            </a:endParaRPr>
          </a:p>
          <a:p>
            <a:pPr marL="228600" indent="-228600">
              <a:buFont typeface="+mj-lt"/>
              <a:buAutoNum type="arabicPeriod"/>
            </a:pPr>
            <a:r>
              <a:rPr lang="fr-CH" dirty="0" smtClean="0">
                <a:solidFill>
                  <a:schemeClr val="tx1"/>
                </a:solidFill>
              </a:rPr>
              <a:t>Comment améliorer les performances des LSTM</a:t>
            </a:r>
          </a:p>
          <a:p>
            <a:pPr marL="228600" indent="-228600">
              <a:buFont typeface="+mj-lt"/>
              <a:buAutoNum type="arabicPeriod"/>
            </a:pPr>
            <a:r>
              <a:rPr lang="fr-CH" dirty="0" smtClean="0">
                <a:solidFill>
                  <a:schemeClr val="tx1"/>
                </a:solidFill>
              </a:rPr>
              <a:t>Comment se </a:t>
            </a:r>
            <a:r>
              <a:rPr lang="fr-CH" dirty="0" err="1" smtClean="0">
                <a:solidFill>
                  <a:schemeClr val="tx1"/>
                </a:solidFill>
              </a:rPr>
              <a:t>débarasser</a:t>
            </a:r>
            <a:r>
              <a:rPr lang="fr-CH" dirty="0" smtClean="0">
                <a:solidFill>
                  <a:schemeClr val="tx1"/>
                </a:solidFill>
              </a:rPr>
              <a:t> des oscillations constatées dans les prévisions</a:t>
            </a:r>
          </a:p>
          <a:p>
            <a:pPr marL="228600" indent="-228600"/>
            <a:endParaRPr lang="fr-CH" dirty="0" smtClean="0">
              <a:solidFill>
                <a:schemeClr val="tx1"/>
              </a:solidFill>
            </a:endParaRPr>
          </a:p>
          <a:p>
            <a:pPr marL="228600" indent="-228600"/>
            <a:r>
              <a:rPr lang="fr-CH" dirty="0" smtClean="0">
                <a:solidFill>
                  <a:schemeClr val="tx1"/>
                </a:solidFill>
              </a:rPr>
              <a:t>Pour le future, une expérimentation sur des données réelles et stochastiques celles-ci serait intéressante</a:t>
            </a:r>
          </a:p>
          <a:p>
            <a:pPr marL="228600" indent="-228600">
              <a:buFont typeface="+mj-lt"/>
              <a:buAutoNum type="arabicPeriod"/>
            </a:pPr>
            <a:endParaRPr lang="fr-CH" dirty="0" smtClean="0">
              <a:solidFill>
                <a:schemeClr val="tx1"/>
              </a:solidFill>
            </a:endParaRPr>
          </a:p>
          <a:p>
            <a:pPr marL="228600" indent="-228600"/>
            <a:endParaRPr lang="fr-CH" dirty="0" smtClean="0">
              <a:solidFill>
                <a:schemeClr val="tx1"/>
              </a:solidFill>
            </a:endParaRPr>
          </a:p>
          <a:p>
            <a:pPr marL="228600" indent="-228600"/>
            <a:endParaRPr lang="fr-FR" dirty="0" smtClean="0">
              <a:solidFill>
                <a:schemeClr val="tx1"/>
              </a:solidFill>
            </a:endParaRPr>
          </a:p>
          <a:p>
            <a:pPr>
              <a:lnSpc>
                <a:spcPct val="150000"/>
              </a:lnSpc>
            </a:pPr>
            <a:endParaRPr lang="fr-FR" dirty="0" smtClean="0"/>
          </a:p>
          <a:p>
            <a:endParaRPr lang="fr-FR" dirty="0" smtClean="0"/>
          </a:p>
          <a:p>
            <a:endParaRPr lang="fr-FR" dirty="0"/>
          </a:p>
        </p:txBody>
      </p:sp>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Motivation</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2</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p:txBody>
          <a:bodyPr/>
          <a:lstStyle/>
          <a:p>
            <a:r>
              <a:rPr lang="fr-FR" dirty="0" smtClean="0">
                <a:solidFill>
                  <a:schemeClr val="tx1"/>
                </a:solidFill>
              </a:rPr>
              <a:t>La raison </a:t>
            </a:r>
            <a:r>
              <a:rPr lang="fr-FR" dirty="0" err="1" smtClean="0">
                <a:solidFill>
                  <a:schemeClr val="tx1"/>
                </a:solidFill>
              </a:rPr>
              <a:t>premi</a:t>
            </a:r>
            <a:r>
              <a:rPr lang="fr-CH" dirty="0" smtClean="0">
                <a:solidFill>
                  <a:schemeClr val="tx1"/>
                </a:solidFill>
              </a:rPr>
              <a:t>ère était de découvrir les réseaux neuronaux. Le domaine étant vaste,  je me suis restreint et me suis décidé pour l’étude suivante:</a:t>
            </a:r>
          </a:p>
          <a:p>
            <a:endParaRPr lang="fr-CH" dirty="0" smtClean="0">
              <a:solidFill>
                <a:schemeClr val="tx1"/>
              </a:solidFill>
            </a:endParaRPr>
          </a:p>
          <a:p>
            <a:pPr marL="228600" indent="-228600">
              <a:buFont typeface="+mj-lt"/>
              <a:buAutoNum type="arabicPeriod"/>
            </a:pPr>
            <a:r>
              <a:rPr lang="fr-CH" dirty="0" smtClean="0">
                <a:solidFill>
                  <a:schemeClr val="tx1"/>
                </a:solidFill>
              </a:rPr>
              <a:t>Étude sur une série temporelle factice, afin de mesurer la faculté des réseaux neuronaux à découvrir les caractéristiques de la série. Pour ceci ont été utilisés:</a:t>
            </a:r>
          </a:p>
          <a:p>
            <a:pPr marL="228600" indent="-228600">
              <a:buFont typeface="+mj-lt"/>
              <a:buAutoNum type="arabicPeriod"/>
            </a:pPr>
            <a:r>
              <a:rPr lang="fr-CH" dirty="0" smtClean="0">
                <a:solidFill>
                  <a:schemeClr val="tx1"/>
                </a:solidFill>
              </a:rPr>
              <a:t>Réseaux récurrent </a:t>
            </a:r>
            <a:r>
              <a:rPr lang="fr-CH" dirty="0" err="1" smtClean="0">
                <a:solidFill>
                  <a:schemeClr val="tx1"/>
                </a:solidFill>
              </a:rPr>
              <a:t>sLSTM</a:t>
            </a:r>
            <a:r>
              <a:rPr lang="fr-CH" dirty="0" smtClean="0">
                <a:solidFill>
                  <a:schemeClr val="tx1"/>
                </a:solidFill>
              </a:rPr>
              <a:t> (Long Short </a:t>
            </a:r>
            <a:r>
              <a:rPr lang="fr-CH" dirty="0" err="1" smtClean="0">
                <a:solidFill>
                  <a:schemeClr val="tx1"/>
                </a:solidFill>
              </a:rPr>
              <a:t>Term</a:t>
            </a:r>
            <a:r>
              <a:rPr lang="fr-CH" dirty="0" smtClean="0">
                <a:solidFill>
                  <a:schemeClr val="tx1"/>
                </a:solidFill>
              </a:rPr>
              <a:t> Memory): </a:t>
            </a:r>
            <a:br>
              <a:rPr lang="fr-CH" dirty="0" smtClean="0">
                <a:solidFill>
                  <a:schemeClr val="tx1"/>
                </a:solidFill>
              </a:rPr>
            </a:br>
            <a:r>
              <a:rPr lang="fr-CH" dirty="0" smtClean="0">
                <a:solidFill>
                  <a:schemeClr val="tx1"/>
                </a:solidFill>
              </a:rPr>
              <a:t>type de réseau utilisé dans le cas de série ou l’ordre d’apparition est importante. Mis au point afin de remédier aux point faible des RNN (</a:t>
            </a:r>
            <a:r>
              <a:rPr lang="fr-CH" dirty="0" err="1" smtClean="0">
                <a:solidFill>
                  <a:schemeClr val="tx1"/>
                </a:solidFill>
              </a:rPr>
              <a:t>Recurrent</a:t>
            </a:r>
            <a:r>
              <a:rPr lang="fr-CH" dirty="0" smtClean="0">
                <a:solidFill>
                  <a:schemeClr val="tx1"/>
                </a:solidFill>
              </a:rPr>
              <a:t> Neural Networks) classiques (disparitions ou explosion des pondérations). Très utilisé dans les systèmes d’apprentissage du langage naturel et des séries temporelles. Chez Total, ce type de réseau pourrait être utilisé pour toute sorte de prédiction allant des ventes aux consommation et prix de l’électricité.</a:t>
            </a:r>
          </a:p>
          <a:p>
            <a:pPr marL="228600" indent="-228600">
              <a:buFont typeface="+mj-lt"/>
              <a:buAutoNum type="arabicPeriod"/>
            </a:pPr>
            <a:r>
              <a:rPr lang="fr-CH" dirty="0" smtClean="0">
                <a:solidFill>
                  <a:schemeClr val="tx1"/>
                </a:solidFill>
              </a:rPr>
              <a:t>Outil: </a:t>
            </a:r>
            <a:r>
              <a:rPr lang="fr-CH" dirty="0" err="1" smtClean="0">
                <a:solidFill>
                  <a:schemeClr val="tx1"/>
                </a:solidFill>
              </a:rPr>
              <a:t>keras</a:t>
            </a:r>
            <a:r>
              <a:rPr lang="fr-CH" dirty="0" smtClean="0">
                <a:solidFill>
                  <a:schemeClr val="tx1"/>
                </a:solidFill>
              </a:rPr>
              <a:t>. </a:t>
            </a:r>
            <a:br>
              <a:rPr lang="fr-CH" dirty="0" smtClean="0">
                <a:solidFill>
                  <a:schemeClr val="tx1"/>
                </a:solidFill>
              </a:rPr>
            </a:br>
            <a:r>
              <a:rPr lang="fr-CH" dirty="0" smtClean="0">
                <a:solidFill>
                  <a:schemeClr val="tx1"/>
                </a:solidFill>
              </a:rPr>
              <a:t>Pour une introduction, et même pour aller un peu plus loin, cela me semble le meilleur choix. Librairie python de très haut niveau, elle permet de créer rapidement des réseaux en un minimum de lignes de codes. </a:t>
            </a:r>
            <a:r>
              <a:rPr lang="fr-CH" dirty="0" err="1" smtClean="0">
                <a:solidFill>
                  <a:schemeClr val="tx1"/>
                </a:solidFill>
              </a:rPr>
              <a:t>Keras</a:t>
            </a:r>
            <a:r>
              <a:rPr lang="fr-CH" dirty="0" smtClean="0">
                <a:solidFill>
                  <a:schemeClr val="tx1"/>
                </a:solidFill>
              </a:rPr>
              <a:t> est une couche supérieure à </a:t>
            </a:r>
            <a:r>
              <a:rPr lang="fr-CH" dirty="0" err="1" smtClean="0">
                <a:solidFill>
                  <a:schemeClr val="tx1"/>
                </a:solidFill>
              </a:rPr>
              <a:t>tensorflow</a:t>
            </a:r>
            <a:r>
              <a:rPr lang="fr-CH" dirty="0" smtClean="0">
                <a:solidFill>
                  <a:schemeClr val="tx1"/>
                </a:solidFill>
              </a:rPr>
              <a:t> ou </a:t>
            </a:r>
            <a:r>
              <a:rPr lang="fr-CH" dirty="0" err="1" smtClean="0">
                <a:solidFill>
                  <a:schemeClr val="tx1"/>
                </a:solidFill>
              </a:rPr>
              <a:t>theano</a:t>
            </a:r>
            <a:r>
              <a:rPr lang="fr-CH" dirty="0" smtClean="0">
                <a:solidFill>
                  <a:schemeClr val="tx1"/>
                </a:solidFill>
              </a:rPr>
              <a:t>, et peut donc utiliser les avantages de ces derniers, notamment au niveau de la </a:t>
            </a:r>
            <a:r>
              <a:rPr lang="fr-CH" dirty="0" err="1" smtClean="0">
                <a:solidFill>
                  <a:schemeClr val="tx1"/>
                </a:solidFill>
              </a:rPr>
              <a:t>parallélisation</a:t>
            </a:r>
            <a:r>
              <a:rPr lang="fr-CH" dirty="0" smtClean="0">
                <a:solidFill>
                  <a:schemeClr val="tx1"/>
                </a:solidFill>
              </a:rPr>
              <a:t> des calculs et l’utilisation des GPU (cartes graphiques).</a:t>
            </a:r>
          </a:p>
          <a:p>
            <a:endParaRPr lang="fr-CH" dirty="0" smtClean="0">
              <a:solidFill>
                <a:schemeClr val="tx1"/>
              </a:solidFill>
            </a:endParaRPr>
          </a:p>
          <a:p>
            <a:endParaRPr lang="fr-FR" dirty="0" smtClean="0">
              <a:solidFill>
                <a:schemeClr val="tx1"/>
              </a:solidFill>
            </a:endParaRPr>
          </a:p>
          <a:p>
            <a:pPr>
              <a:lnSpc>
                <a:spcPct val="150000"/>
              </a:lnSpc>
            </a:pPr>
            <a:endParaRPr lang="fr-FR" dirty="0" smtClean="0"/>
          </a:p>
          <a:p>
            <a:endParaRPr lang="fr-FR" dirty="0" smtClean="0"/>
          </a:p>
          <a:p>
            <a:endParaRPr lang="fr-FR" dirty="0"/>
          </a:p>
        </p:txBody>
      </p:sp>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Etudes de séries temporelles</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3</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p:txBody>
          <a:bodyPr/>
          <a:lstStyle/>
          <a:p>
            <a:r>
              <a:rPr lang="fr-CH" dirty="0" smtClean="0">
                <a:solidFill>
                  <a:schemeClr val="tx1"/>
                </a:solidFill>
              </a:rPr>
              <a:t>Traditionnellement, les séries temporelles sont décortiquées par couches, le différentes </a:t>
            </a:r>
            <a:r>
              <a:rPr lang="fr-CH" dirty="0" err="1" smtClean="0">
                <a:solidFill>
                  <a:schemeClr val="tx1"/>
                </a:solidFill>
              </a:rPr>
              <a:t>features</a:t>
            </a:r>
            <a:r>
              <a:rPr lang="fr-CH" dirty="0" smtClean="0">
                <a:solidFill>
                  <a:schemeClr val="tx1"/>
                </a:solidFill>
              </a:rPr>
              <a:t> étant identifiées est déduites de la série afin de ne rester à la fin avec uniquement un bruit. Les </a:t>
            </a:r>
            <a:r>
              <a:rPr lang="fr-CH" dirty="0" err="1" smtClean="0">
                <a:solidFill>
                  <a:schemeClr val="tx1"/>
                </a:solidFill>
              </a:rPr>
              <a:t>features</a:t>
            </a:r>
            <a:r>
              <a:rPr lang="fr-CH" dirty="0" smtClean="0">
                <a:solidFill>
                  <a:schemeClr val="tx1"/>
                </a:solidFill>
              </a:rPr>
              <a:t> sont:</a:t>
            </a:r>
          </a:p>
          <a:p>
            <a:pPr marL="228600" indent="-228600">
              <a:buFont typeface="+mj-lt"/>
              <a:buAutoNum type="arabicPeriod"/>
            </a:pPr>
            <a:r>
              <a:rPr lang="fr-CH" dirty="0" smtClean="0">
                <a:solidFill>
                  <a:schemeClr val="tx1"/>
                </a:solidFill>
              </a:rPr>
              <a:t>Les trends</a:t>
            </a:r>
          </a:p>
          <a:p>
            <a:pPr marL="228600" indent="-228600">
              <a:buFont typeface="+mj-lt"/>
              <a:buAutoNum type="arabicPeriod"/>
            </a:pPr>
            <a:r>
              <a:rPr lang="fr-CH" dirty="0" smtClean="0">
                <a:solidFill>
                  <a:schemeClr val="tx1"/>
                </a:solidFill>
              </a:rPr>
              <a:t>Les saisonnalités</a:t>
            </a:r>
          </a:p>
          <a:p>
            <a:pPr marL="228600" indent="-228600">
              <a:buFont typeface="+mj-lt"/>
              <a:buAutoNum type="arabicPeriod"/>
            </a:pPr>
            <a:r>
              <a:rPr lang="fr-CH" dirty="0" smtClean="0">
                <a:solidFill>
                  <a:schemeClr val="tx1"/>
                </a:solidFill>
              </a:rPr>
              <a:t>L’</a:t>
            </a:r>
            <a:r>
              <a:rPr lang="fr-CH" dirty="0" err="1" smtClean="0">
                <a:solidFill>
                  <a:schemeClr val="tx1"/>
                </a:solidFill>
              </a:rPr>
              <a:t>autocorréaltion</a:t>
            </a:r>
            <a:endParaRPr lang="fr-CH" dirty="0" smtClean="0">
              <a:solidFill>
                <a:schemeClr val="tx1"/>
              </a:solidFill>
            </a:endParaRPr>
          </a:p>
          <a:p>
            <a:pPr marL="228600" indent="-228600"/>
            <a:endParaRPr lang="fr-CH" dirty="0" smtClean="0">
              <a:solidFill>
                <a:schemeClr val="tx1"/>
              </a:solidFill>
            </a:endParaRPr>
          </a:p>
          <a:p>
            <a:r>
              <a:rPr lang="fr-CH" dirty="0" smtClean="0">
                <a:solidFill>
                  <a:schemeClr val="tx1"/>
                </a:solidFill>
              </a:rPr>
              <a:t>D’autre types d’analyse partent d’hypothèses sur les modèles sous jacents, et utilisent des technique pour affiner ces modèles. Sont ici utilisés les modèles d’inférence </a:t>
            </a:r>
            <a:r>
              <a:rPr lang="fr-CH" dirty="0" err="1" smtClean="0">
                <a:solidFill>
                  <a:schemeClr val="tx1"/>
                </a:solidFill>
              </a:rPr>
              <a:t>bayésiens</a:t>
            </a:r>
            <a:r>
              <a:rPr lang="fr-CH" dirty="0" smtClean="0">
                <a:solidFill>
                  <a:schemeClr val="tx1"/>
                </a:solidFill>
              </a:rPr>
              <a:t>, les modèles de Markov. Les </a:t>
            </a:r>
            <a:r>
              <a:rPr lang="fr-CH" dirty="0" err="1" smtClean="0">
                <a:solidFill>
                  <a:schemeClr val="tx1"/>
                </a:solidFill>
              </a:rPr>
              <a:t>métaheuristiques</a:t>
            </a:r>
            <a:r>
              <a:rPr lang="fr-CH" dirty="0" smtClean="0">
                <a:solidFill>
                  <a:schemeClr val="tx1"/>
                </a:solidFill>
              </a:rPr>
              <a:t> (algorithmes génétiques, particule </a:t>
            </a:r>
            <a:r>
              <a:rPr lang="fr-CH" dirty="0" err="1" smtClean="0">
                <a:solidFill>
                  <a:schemeClr val="tx1"/>
                </a:solidFill>
              </a:rPr>
              <a:t>swarms</a:t>
            </a:r>
            <a:r>
              <a:rPr lang="fr-CH" dirty="0" smtClean="0">
                <a:solidFill>
                  <a:schemeClr val="tx1"/>
                </a:solidFill>
              </a:rPr>
              <a:t> et autres) peuvent déterminer l’existence de </a:t>
            </a:r>
            <a:r>
              <a:rPr lang="fr-CH" dirty="0" err="1" smtClean="0">
                <a:solidFill>
                  <a:schemeClr val="tx1"/>
                </a:solidFill>
              </a:rPr>
              <a:t>features</a:t>
            </a:r>
            <a:r>
              <a:rPr lang="fr-CH" dirty="0" smtClean="0">
                <a:solidFill>
                  <a:schemeClr val="tx1"/>
                </a:solidFill>
              </a:rPr>
              <a:t> dans une série et en déterminer les paramètres.</a:t>
            </a:r>
          </a:p>
          <a:p>
            <a:pPr marL="228600" indent="-228600"/>
            <a:endParaRPr lang="fr-CH" dirty="0" smtClean="0">
              <a:solidFill>
                <a:schemeClr val="tx1"/>
              </a:solidFill>
            </a:endParaRPr>
          </a:p>
          <a:p>
            <a:r>
              <a:rPr lang="fr-CH" dirty="0" smtClean="0">
                <a:solidFill>
                  <a:schemeClr val="tx1"/>
                </a:solidFill>
              </a:rPr>
              <a:t>Dans notre cas, la volonté de départ à été de volontairement  passer par une seul étape. La série temporelle à été soumise telle quelle au LSTM, sans aucun traitement, de-</a:t>
            </a:r>
            <a:r>
              <a:rPr lang="fr-CH" dirty="0" err="1" smtClean="0">
                <a:solidFill>
                  <a:schemeClr val="tx1"/>
                </a:solidFill>
              </a:rPr>
              <a:t>trending</a:t>
            </a:r>
            <a:r>
              <a:rPr lang="fr-CH" dirty="0" smtClean="0">
                <a:solidFill>
                  <a:schemeClr val="tx1"/>
                </a:solidFill>
              </a:rPr>
              <a:t> ou dé-</a:t>
            </a:r>
            <a:r>
              <a:rPr lang="fr-CH" dirty="0" err="1" smtClean="0">
                <a:solidFill>
                  <a:schemeClr val="tx1"/>
                </a:solidFill>
              </a:rPr>
              <a:t>saisonnalisation</a:t>
            </a:r>
            <a:r>
              <a:rPr lang="fr-CH" dirty="0" smtClean="0">
                <a:solidFill>
                  <a:schemeClr val="tx1"/>
                </a:solidFill>
              </a:rPr>
              <a:t>, et ce en dépit des recommandations de la littérature. </a:t>
            </a:r>
          </a:p>
          <a:p>
            <a:endParaRPr lang="fr-CH" dirty="0" smtClean="0">
              <a:solidFill>
                <a:schemeClr val="tx1"/>
              </a:solidFill>
            </a:endParaRPr>
          </a:p>
          <a:p>
            <a:pPr marL="228600" indent="-228600"/>
            <a:r>
              <a:rPr lang="fr-CH" dirty="0" smtClean="0">
                <a:solidFill>
                  <a:schemeClr val="tx1"/>
                </a:solidFill>
              </a:rPr>
              <a:t>Le but est de tester le LSTM en tant que système permettant la prévision de façon entièrement automatisée. </a:t>
            </a:r>
          </a:p>
          <a:p>
            <a:endParaRPr lang="fr-FR" dirty="0" smtClean="0">
              <a:solidFill>
                <a:schemeClr val="tx1"/>
              </a:solidFill>
            </a:endParaRPr>
          </a:p>
          <a:p>
            <a:pPr>
              <a:lnSpc>
                <a:spcPct val="150000"/>
              </a:lnSpc>
            </a:pPr>
            <a:endParaRPr lang="fr-FR" dirty="0" smtClean="0"/>
          </a:p>
          <a:p>
            <a:endParaRPr lang="fr-FR" dirty="0" smtClean="0"/>
          </a:p>
          <a:p>
            <a:endParaRPr lang="fr-FR" dirty="0"/>
          </a:p>
        </p:txBody>
      </p:sp>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temporelle utilisée</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4</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a:xfrm>
            <a:off x="467544" y="908720"/>
            <a:ext cx="8229600" cy="4525200"/>
          </a:xfrm>
        </p:spPr>
        <p:txBody>
          <a:bodyPr/>
          <a:lstStyle/>
          <a:p>
            <a:r>
              <a:rPr lang="fr-CH" dirty="0" smtClean="0">
                <a:solidFill>
                  <a:schemeClr val="tx1"/>
                </a:solidFill>
              </a:rPr>
              <a:t>La série temporelle fabriquée est entièrement déterministe. Elle combine trend, 3 </a:t>
            </a:r>
            <a:r>
              <a:rPr lang="fr-CH" dirty="0" err="1" smtClean="0">
                <a:solidFill>
                  <a:schemeClr val="tx1"/>
                </a:solidFill>
              </a:rPr>
              <a:t>sinusoides</a:t>
            </a:r>
            <a:r>
              <a:rPr lang="fr-CH" dirty="0" smtClean="0">
                <a:solidFill>
                  <a:schemeClr val="tx1"/>
                </a:solidFill>
              </a:rPr>
              <a:t>, un saut binaire. En voici la représentation graphique: les premiers graphs sont les composantes, le dernier leur combinaison, la série temporelle </a:t>
            </a:r>
            <a:r>
              <a:rPr lang="fr-CH" dirty="0" smtClean="0">
                <a:solidFill>
                  <a:schemeClr val="tx1"/>
                </a:solidFill>
              </a:rPr>
              <a:t>finale qui est envoyée dans le LSTM.</a:t>
            </a:r>
            <a:endParaRPr lang="fr-CH" dirty="0" smtClean="0">
              <a:solidFill>
                <a:schemeClr val="tx1"/>
              </a:solidFill>
            </a:endParaRPr>
          </a:p>
          <a:p>
            <a:endParaRPr lang="fr-CH" dirty="0" smtClean="0">
              <a:solidFill>
                <a:schemeClr val="tx1"/>
              </a:solidFill>
            </a:endParaRPr>
          </a:p>
          <a:p>
            <a:endParaRPr lang="fr-FR" dirty="0" smtClean="0">
              <a:solidFill>
                <a:schemeClr val="tx1"/>
              </a:solidFill>
            </a:endParaRPr>
          </a:p>
          <a:p>
            <a:pPr>
              <a:lnSpc>
                <a:spcPct val="150000"/>
              </a:lnSpc>
            </a:pPr>
            <a:endParaRPr lang="fr-FR" dirty="0" smtClean="0"/>
          </a:p>
          <a:p>
            <a:endParaRPr lang="fr-FR" dirty="0" smtClean="0"/>
          </a:p>
          <a:p>
            <a:endParaRPr lang="fr-FR" dirty="0"/>
          </a:p>
        </p:txBody>
      </p:sp>
      <p:pic>
        <p:nvPicPr>
          <p:cNvPr id="6" name="Picture 5" descr="simul components 2.png"/>
          <p:cNvPicPr>
            <a:picLocks noChangeAspect="1"/>
          </p:cNvPicPr>
          <p:nvPr/>
        </p:nvPicPr>
        <p:blipFill>
          <a:blip r:embed="rId2" cstate="print"/>
          <a:stretch>
            <a:fillRect/>
          </a:stretch>
        </p:blipFill>
        <p:spPr>
          <a:xfrm>
            <a:off x="395536" y="1556792"/>
            <a:ext cx="8626751" cy="4752528"/>
          </a:xfrm>
          <a:prstGeom prst="rect">
            <a:avLst/>
          </a:prstGeom>
        </p:spPr>
      </p:pic>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Résumé des tests effectués</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5</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a:xfrm>
            <a:off x="467544" y="908720"/>
            <a:ext cx="8229600" cy="4525200"/>
          </a:xfrm>
        </p:spPr>
        <p:txBody>
          <a:bodyPr/>
          <a:lstStyle/>
          <a:p>
            <a:r>
              <a:rPr lang="fr-CH" dirty="0" smtClean="0">
                <a:solidFill>
                  <a:schemeClr val="tx1"/>
                </a:solidFill>
              </a:rPr>
              <a:t>Nous entrons dans la partie laboratoire, ou bac à sable.  C’est la partie ou j’ai découvert les LSTM et </a:t>
            </a:r>
            <a:r>
              <a:rPr lang="fr-CH" dirty="0" err="1" smtClean="0">
                <a:solidFill>
                  <a:schemeClr val="tx1"/>
                </a:solidFill>
              </a:rPr>
              <a:t>Keras</a:t>
            </a:r>
            <a:r>
              <a:rPr lang="fr-CH" dirty="0" smtClean="0">
                <a:solidFill>
                  <a:schemeClr val="tx1"/>
                </a:solidFill>
              </a:rPr>
              <a:t> en jouant avec les outils. Voici une description des étapes suivies.</a:t>
            </a:r>
          </a:p>
          <a:p>
            <a:endParaRPr lang="fr-CH" dirty="0" smtClean="0">
              <a:solidFill>
                <a:schemeClr val="tx1"/>
              </a:solidFill>
            </a:endParaRPr>
          </a:p>
          <a:p>
            <a:pPr marL="228600" indent="-228600">
              <a:buFont typeface="+mj-lt"/>
              <a:buAutoNum type="arabicPeriod"/>
            </a:pPr>
            <a:r>
              <a:rPr lang="fr-CH" dirty="0" smtClean="0">
                <a:solidFill>
                  <a:schemeClr val="tx1"/>
                </a:solidFill>
              </a:rPr>
              <a:t>Données en entrée.  Les LSTM acceptent une série historique en entrée. Je me suis contenté d’un nombre fixe.  Une série ABCDEFGH  est décomposé comme suit pour un historique de 4 élément entré dans les LSTM</a:t>
            </a:r>
            <a:r>
              <a:rPr lang="fr-CH" dirty="0" smtClean="0">
                <a:solidFill>
                  <a:schemeClr val="tx1"/>
                </a:solidFill>
              </a:rPr>
              <a:t>.</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r>
              <a:rPr lang="fr-CH" dirty="0" smtClean="0">
                <a:solidFill>
                  <a:schemeClr val="tx1"/>
                </a:solidFill>
              </a:rPr>
              <a:t/>
            </a:r>
            <a:br>
              <a:rPr lang="fr-CH" dirty="0" smtClean="0">
                <a:solidFill>
                  <a:schemeClr val="tx1"/>
                </a:solidFill>
              </a:rPr>
            </a:br>
            <a:endParaRPr lang="fr-CH" dirty="0" smtClean="0">
              <a:solidFill>
                <a:schemeClr val="tx1"/>
              </a:solidFill>
            </a:endParaRPr>
          </a:p>
          <a:p>
            <a:pPr marL="228600" indent="-228600">
              <a:buFont typeface="+mj-lt"/>
              <a:buAutoNum type="arabicPeriod"/>
            </a:pPr>
            <a:r>
              <a:rPr lang="fr-CH" dirty="0" smtClean="0">
                <a:solidFill>
                  <a:schemeClr val="tx1"/>
                </a:solidFill>
              </a:rPr>
              <a:t>La normalisation. Les données dans les réseaux neuronaux doivent être </a:t>
            </a:r>
            <a:r>
              <a:rPr lang="fr-CH" dirty="0" err="1" smtClean="0">
                <a:solidFill>
                  <a:schemeClr val="tx1"/>
                </a:solidFill>
              </a:rPr>
              <a:t>érduites</a:t>
            </a:r>
            <a:r>
              <a:rPr lang="fr-CH" dirty="0" smtClean="0">
                <a:solidFill>
                  <a:schemeClr val="tx1"/>
                </a:solidFill>
              </a:rPr>
              <a:t> entre 0 et 1 out </a:t>
            </a:r>
            <a:r>
              <a:rPr lang="en-US" dirty="0" smtClean="0">
                <a:solidFill>
                  <a:schemeClr val="tx1"/>
                </a:solidFill>
              </a:rPr>
              <a:t>-</a:t>
            </a:r>
            <a:r>
              <a:rPr lang="fr-CH" dirty="0" smtClean="0">
                <a:solidFill>
                  <a:schemeClr val="tx1"/>
                </a:solidFill>
              </a:rPr>
              <a:t>1 et 1 afin que la back propagation fonctionne bien. La commande </a:t>
            </a:r>
            <a:r>
              <a:rPr lang="fr-CH" dirty="0" err="1" smtClean="0">
                <a:solidFill>
                  <a:schemeClr val="tx1"/>
                </a:solidFill>
              </a:rPr>
              <a:t>scikit</a:t>
            </a:r>
            <a:r>
              <a:rPr lang="fr-CH" dirty="0" smtClean="0">
                <a:solidFill>
                  <a:schemeClr val="tx1"/>
                </a:solidFill>
              </a:rPr>
              <a:t> </a:t>
            </a:r>
            <a:r>
              <a:rPr lang="fr-CH" dirty="0" err="1" smtClean="0">
                <a:solidFill>
                  <a:schemeClr val="tx1"/>
                </a:solidFill>
              </a:rPr>
              <a:t>learn</a:t>
            </a:r>
            <a:r>
              <a:rPr lang="fr-CH" dirty="0" smtClean="0">
                <a:solidFill>
                  <a:schemeClr val="tx1"/>
                </a:solidFill>
              </a:rPr>
              <a:t> </a:t>
            </a:r>
            <a:r>
              <a:rPr lang="fr-CH" dirty="0" err="1" smtClean="0">
                <a:solidFill>
                  <a:schemeClr val="tx1"/>
                </a:solidFill>
              </a:rPr>
              <a:t>minmaxscaler</a:t>
            </a:r>
            <a:r>
              <a:rPr lang="fr-CH" dirty="0" smtClean="0">
                <a:solidFill>
                  <a:schemeClr val="tx1"/>
                </a:solidFill>
              </a:rPr>
              <a:t> à été utilisée pour l’occasion.</a:t>
            </a:r>
            <a:endParaRPr lang="fr-CH" dirty="0" smtClean="0">
              <a:solidFill>
                <a:schemeClr val="tx1"/>
              </a:solidFill>
            </a:endParaRPr>
          </a:p>
          <a:p>
            <a:endParaRPr lang="fr-CH" dirty="0" smtClean="0">
              <a:solidFill>
                <a:schemeClr val="tx1"/>
              </a:solidFill>
            </a:endParaRPr>
          </a:p>
          <a:p>
            <a:endParaRPr lang="fr-FR" dirty="0" smtClean="0">
              <a:solidFill>
                <a:schemeClr val="tx1"/>
              </a:solidFill>
            </a:endParaRPr>
          </a:p>
          <a:p>
            <a:pPr>
              <a:lnSpc>
                <a:spcPct val="150000"/>
              </a:lnSpc>
            </a:pPr>
            <a:endParaRPr lang="fr-FR" dirty="0" smtClean="0"/>
          </a:p>
          <a:p>
            <a:endParaRPr lang="fr-FR" dirty="0" smtClean="0"/>
          </a:p>
          <a:p>
            <a:endParaRPr lang="fr-FR" dirty="0"/>
          </a:p>
        </p:txBody>
      </p:sp>
      <p:graphicFrame>
        <p:nvGraphicFramePr>
          <p:cNvPr id="7" name="Table 6"/>
          <p:cNvGraphicFramePr>
            <a:graphicFrameLocks noGrp="1"/>
          </p:cNvGraphicFramePr>
          <p:nvPr/>
        </p:nvGraphicFramePr>
        <p:xfrm>
          <a:off x="1403648" y="2132856"/>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algn="l" defTabSz="914400" rtl="0" eaLnBrk="1" latinLnBrk="0" hangingPunct="1"/>
                      <a:r>
                        <a:rPr lang="fr-CH" sz="1800" b="0" kern="1200" dirty="0" smtClean="0">
                          <a:solidFill>
                            <a:schemeClr val="dk1"/>
                          </a:solidFill>
                          <a:latin typeface="+mn-lt"/>
                          <a:ea typeface="+mn-ea"/>
                          <a:cs typeface="+mn-cs"/>
                        </a:rPr>
                        <a:t>A</a:t>
                      </a:r>
                      <a:endParaRPr lang="en-GB" sz="1800" b="0" kern="1200" dirty="0" smtClean="0">
                        <a:solidFill>
                          <a:schemeClr val="dk1"/>
                        </a:solidFill>
                        <a:latin typeface="+mn-lt"/>
                        <a:ea typeface="+mn-ea"/>
                        <a:cs typeface="+mn-cs"/>
                      </a:endParaRPr>
                    </a:p>
                  </a:txBody>
                  <a:tcPr>
                    <a:solidFill>
                      <a:srgbClr val="FFEBEB"/>
                    </a:solidFill>
                  </a:tcPr>
                </a:tc>
                <a:tc>
                  <a:txBody>
                    <a:bodyPr/>
                    <a:lstStyle/>
                    <a:p>
                      <a:pPr marL="0" algn="l" defTabSz="914400" rtl="0" eaLnBrk="1" latinLnBrk="0" hangingPunct="1"/>
                      <a:r>
                        <a:rPr lang="fr-CH" sz="1800" b="0" kern="1200" dirty="0" smtClean="0">
                          <a:solidFill>
                            <a:schemeClr val="dk1"/>
                          </a:solidFill>
                          <a:latin typeface="+mn-lt"/>
                          <a:ea typeface="+mn-ea"/>
                          <a:cs typeface="+mn-cs"/>
                        </a:rPr>
                        <a:t>B</a:t>
                      </a:r>
                      <a:endParaRPr lang="en-GB" sz="1800" b="0" kern="1200" dirty="0" smtClean="0">
                        <a:solidFill>
                          <a:schemeClr val="dk1"/>
                        </a:solidFill>
                        <a:latin typeface="+mn-lt"/>
                        <a:ea typeface="+mn-ea"/>
                        <a:cs typeface="+mn-cs"/>
                      </a:endParaRPr>
                    </a:p>
                  </a:txBody>
                  <a:tcPr>
                    <a:solidFill>
                      <a:srgbClr val="FFEBEB"/>
                    </a:solidFill>
                  </a:tcPr>
                </a:tc>
                <a:tc>
                  <a:txBody>
                    <a:bodyPr/>
                    <a:lstStyle/>
                    <a:p>
                      <a:pPr marL="0" algn="l" defTabSz="914400" rtl="0" eaLnBrk="1" latinLnBrk="0" hangingPunct="1"/>
                      <a:r>
                        <a:rPr lang="fr-CH" sz="1800" b="0" kern="1200" dirty="0" smtClean="0">
                          <a:solidFill>
                            <a:schemeClr val="dk1"/>
                          </a:solidFill>
                          <a:latin typeface="+mn-lt"/>
                          <a:ea typeface="+mn-ea"/>
                          <a:cs typeface="+mn-cs"/>
                        </a:rPr>
                        <a:t>C</a:t>
                      </a:r>
                      <a:endParaRPr lang="en-GB" sz="1800" b="0" kern="1200" dirty="0" smtClean="0">
                        <a:solidFill>
                          <a:schemeClr val="dk1"/>
                        </a:solidFill>
                        <a:latin typeface="+mn-lt"/>
                        <a:ea typeface="+mn-ea"/>
                        <a:cs typeface="+mn-cs"/>
                      </a:endParaRPr>
                    </a:p>
                  </a:txBody>
                  <a:tcPr>
                    <a:solidFill>
                      <a:srgbClr val="FFEBEB"/>
                    </a:solidFill>
                  </a:tcPr>
                </a:tc>
                <a:tc>
                  <a:txBody>
                    <a:bodyPr/>
                    <a:lstStyle/>
                    <a:p>
                      <a:pPr marL="0" algn="l" defTabSz="914400" rtl="0" eaLnBrk="1" latinLnBrk="0" hangingPunct="1"/>
                      <a:r>
                        <a:rPr lang="fr-CH" sz="1800" b="0" kern="1200" dirty="0" smtClean="0">
                          <a:solidFill>
                            <a:schemeClr val="dk1"/>
                          </a:solidFill>
                          <a:latin typeface="+mn-lt"/>
                          <a:ea typeface="+mn-ea"/>
                          <a:cs typeface="+mn-cs"/>
                        </a:rPr>
                        <a:t>D</a:t>
                      </a:r>
                      <a:endParaRPr lang="en-GB" sz="1800" b="0" kern="1200" dirty="0" smtClean="0">
                        <a:solidFill>
                          <a:schemeClr val="dk1"/>
                        </a:solidFill>
                        <a:latin typeface="+mn-lt"/>
                        <a:ea typeface="+mn-ea"/>
                        <a:cs typeface="+mn-cs"/>
                      </a:endParaRPr>
                    </a:p>
                  </a:txBody>
                  <a:tcPr>
                    <a:solidFill>
                      <a:srgbClr val="FFEBEB"/>
                    </a:solidFill>
                  </a:tcPr>
                </a:tc>
              </a:tr>
              <a:tr h="370840">
                <a:tc>
                  <a:txBody>
                    <a:bodyPr/>
                    <a:lstStyle/>
                    <a:p>
                      <a:pPr marL="0" algn="l" defTabSz="914400" rtl="0" eaLnBrk="1" latinLnBrk="0" hangingPunct="1"/>
                      <a:r>
                        <a:rPr lang="fr-CH" sz="1800" kern="1200" dirty="0" smtClean="0">
                          <a:solidFill>
                            <a:schemeClr val="dk1"/>
                          </a:solidFill>
                          <a:latin typeface="+mn-lt"/>
                          <a:ea typeface="+mn-ea"/>
                          <a:cs typeface="+mn-cs"/>
                        </a:rPr>
                        <a:t>B</a:t>
                      </a:r>
                      <a:endParaRPr lang="en-GB" sz="1800" kern="1200" dirty="0" smtClean="0">
                        <a:solidFill>
                          <a:schemeClr val="dk1"/>
                        </a:solidFill>
                        <a:latin typeface="+mn-lt"/>
                        <a:ea typeface="+mn-ea"/>
                        <a:cs typeface="+mn-cs"/>
                      </a:endParaRPr>
                    </a:p>
                  </a:txBody>
                  <a:tcPr/>
                </a:tc>
                <a:tc>
                  <a:txBody>
                    <a:bodyPr/>
                    <a:lstStyle/>
                    <a:p>
                      <a:pPr marL="0" algn="l" defTabSz="914400" rtl="0" eaLnBrk="1" latinLnBrk="0" hangingPunct="1"/>
                      <a:r>
                        <a:rPr lang="fr-CH" sz="1800" kern="1200" dirty="0" smtClean="0">
                          <a:solidFill>
                            <a:schemeClr val="dk1"/>
                          </a:solidFill>
                          <a:latin typeface="+mn-lt"/>
                          <a:ea typeface="+mn-ea"/>
                          <a:cs typeface="+mn-cs"/>
                        </a:rPr>
                        <a:t>C</a:t>
                      </a:r>
                      <a:endParaRPr lang="en-GB" sz="1800" kern="1200" dirty="0" smtClean="0">
                        <a:solidFill>
                          <a:schemeClr val="dk1"/>
                        </a:solidFill>
                        <a:latin typeface="+mn-lt"/>
                        <a:ea typeface="+mn-ea"/>
                        <a:cs typeface="+mn-cs"/>
                      </a:endParaRPr>
                    </a:p>
                  </a:txBody>
                  <a:tcPr/>
                </a:tc>
                <a:tc>
                  <a:txBody>
                    <a:bodyPr/>
                    <a:lstStyle/>
                    <a:p>
                      <a:pPr marL="0" algn="l" defTabSz="914400" rtl="0" eaLnBrk="1" latinLnBrk="0" hangingPunct="1"/>
                      <a:r>
                        <a:rPr lang="fr-CH" sz="1800" kern="1200" dirty="0" smtClean="0">
                          <a:solidFill>
                            <a:schemeClr val="dk1"/>
                          </a:solidFill>
                          <a:latin typeface="+mn-lt"/>
                          <a:ea typeface="+mn-ea"/>
                          <a:cs typeface="+mn-cs"/>
                        </a:rPr>
                        <a:t>D</a:t>
                      </a:r>
                      <a:endParaRPr lang="en-GB" sz="1800" kern="1200" dirty="0" smtClean="0">
                        <a:solidFill>
                          <a:schemeClr val="dk1"/>
                        </a:solidFill>
                        <a:latin typeface="+mn-lt"/>
                        <a:ea typeface="+mn-ea"/>
                        <a:cs typeface="+mn-cs"/>
                      </a:endParaRPr>
                    </a:p>
                  </a:txBody>
                  <a:tcPr/>
                </a:tc>
                <a:tc>
                  <a:txBody>
                    <a:bodyPr/>
                    <a:lstStyle/>
                    <a:p>
                      <a:pPr marL="0" algn="l" defTabSz="914400" rtl="0" eaLnBrk="1" latinLnBrk="0" hangingPunct="1"/>
                      <a:r>
                        <a:rPr lang="fr-CH" sz="1800" kern="1200" dirty="0" smtClean="0">
                          <a:solidFill>
                            <a:schemeClr val="dk1"/>
                          </a:solidFill>
                          <a:latin typeface="+mn-lt"/>
                          <a:ea typeface="+mn-ea"/>
                          <a:cs typeface="+mn-cs"/>
                        </a:rPr>
                        <a:t>E</a:t>
                      </a:r>
                      <a:endParaRPr lang="en-GB" sz="1800" kern="1200" dirty="0" smtClean="0">
                        <a:solidFill>
                          <a:schemeClr val="dk1"/>
                        </a:solidFill>
                        <a:latin typeface="+mn-lt"/>
                        <a:ea typeface="+mn-ea"/>
                        <a:cs typeface="+mn-cs"/>
                      </a:endParaRPr>
                    </a:p>
                  </a:txBody>
                  <a:tcPr/>
                </a:tc>
              </a:tr>
              <a:tr h="370840">
                <a:tc>
                  <a:txBody>
                    <a:bodyPr/>
                    <a:lstStyle/>
                    <a:p>
                      <a:r>
                        <a:rPr lang="fr-CH" dirty="0" smtClean="0"/>
                        <a:t>C</a:t>
                      </a:r>
                      <a:endParaRPr lang="en-GB" dirty="0"/>
                    </a:p>
                  </a:txBody>
                  <a:tcPr/>
                </a:tc>
                <a:tc>
                  <a:txBody>
                    <a:bodyPr/>
                    <a:lstStyle/>
                    <a:p>
                      <a:r>
                        <a:rPr lang="fr-CH" dirty="0" smtClean="0"/>
                        <a:t>D</a:t>
                      </a:r>
                      <a:endParaRPr lang="en-GB" dirty="0"/>
                    </a:p>
                  </a:txBody>
                  <a:tcPr/>
                </a:tc>
                <a:tc>
                  <a:txBody>
                    <a:bodyPr/>
                    <a:lstStyle/>
                    <a:p>
                      <a:r>
                        <a:rPr lang="fr-CH" dirty="0" smtClean="0"/>
                        <a:t>E</a:t>
                      </a:r>
                      <a:endParaRPr lang="en-GB" dirty="0"/>
                    </a:p>
                  </a:txBody>
                  <a:tcPr/>
                </a:tc>
                <a:tc>
                  <a:txBody>
                    <a:bodyPr/>
                    <a:lstStyle/>
                    <a:p>
                      <a:r>
                        <a:rPr lang="fr-CH" dirty="0" smtClean="0"/>
                        <a:t>F</a:t>
                      </a:r>
                      <a:endParaRPr lang="en-GB" dirty="0"/>
                    </a:p>
                  </a:txBody>
                  <a:tcPr/>
                </a:tc>
              </a:tr>
              <a:tr h="370840">
                <a:tc>
                  <a:txBody>
                    <a:bodyPr/>
                    <a:lstStyle/>
                    <a:p>
                      <a:r>
                        <a:rPr lang="fr-CH" dirty="0" smtClean="0"/>
                        <a:t>D</a:t>
                      </a:r>
                      <a:endParaRPr lang="en-GB" dirty="0"/>
                    </a:p>
                  </a:txBody>
                  <a:tcPr/>
                </a:tc>
                <a:tc>
                  <a:txBody>
                    <a:bodyPr/>
                    <a:lstStyle/>
                    <a:p>
                      <a:r>
                        <a:rPr lang="fr-CH" dirty="0" smtClean="0"/>
                        <a:t>E</a:t>
                      </a:r>
                      <a:endParaRPr lang="en-GB" dirty="0"/>
                    </a:p>
                  </a:txBody>
                  <a:tcPr/>
                </a:tc>
                <a:tc>
                  <a:txBody>
                    <a:bodyPr/>
                    <a:lstStyle/>
                    <a:p>
                      <a:r>
                        <a:rPr lang="fr-CH" dirty="0" smtClean="0"/>
                        <a:t>F</a:t>
                      </a:r>
                      <a:endParaRPr lang="en-GB" dirty="0"/>
                    </a:p>
                  </a:txBody>
                  <a:tcPr/>
                </a:tc>
                <a:tc>
                  <a:txBody>
                    <a:bodyPr/>
                    <a:lstStyle/>
                    <a:p>
                      <a:r>
                        <a:rPr lang="fr-CH" dirty="0" smtClean="0"/>
                        <a:t>G</a:t>
                      </a:r>
                      <a:endParaRPr lang="en-GB" dirty="0"/>
                    </a:p>
                  </a:txBody>
                  <a:tcPr/>
                </a:tc>
              </a:tr>
              <a:tr h="370840">
                <a:tc>
                  <a:txBody>
                    <a:bodyPr/>
                    <a:lstStyle/>
                    <a:p>
                      <a:r>
                        <a:rPr lang="fr-CH" dirty="0" smtClean="0"/>
                        <a:t>E</a:t>
                      </a:r>
                      <a:endParaRPr lang="en-GB" dirty="0"/>
                    </a:p>
                  </a:txBody>
                  <a:tcPr/>
                </a:tc>
                <a:tc>
                  <a:txBody>
                    <a:bodyPr/>
                    <a:lstStyle/>
                    <a:p>
                      <a:r>
                        <a:rPr lang="fr-CH" dirty="0" smtClean="0"/>
                        <a:t>F</a:t>
                      </a:r>
                      <a:endParaRPr lang="en-GB" dirty="0"/>
                    </a:p>
                  </a:txBody>
                  <a:tcPr/>
                </a:tc>
                <a:tc>
                  <a:txBody>
                    <a:bodyPr/>
                    <a:lstStyle/>
                    <a:p>
                      <a:r>
                        <a:rPr lang="fr-CH" dirty="0" smtClean="0"/>
                        <a:t>G</a:t>
                      </a:r>
                      <a:endParaRPr lang="en-GB" dirty="0"/>
                    </a:p>
                  </a:txBody>
                  <a:tcPr/>
                </a:tc>
                <a:tc>
                  <a:txBody>
                    <a:bodyPr/>
                    <a:lstStyle/>
                    <a:p>
                      <a:r>
                        <a:rPr lang="fr-CH" dirty="0" smtClean="0"/>
                        <a:t>H</a:t>
                      </a:r>
                      <a:endParaRPr lang="en-GB" dirty="0"/>
                    </a:p>
                  </a:txBody>
                  <a:tcPr/>
                </a:tc>
              </a:tr>
            </a:tbl>
          </a:graphicData>
        </a:graphic>
      </p:graphicFrame>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Résumé des tests effectués</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6</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a:xfrm>
            <a:off x="467544" y="908720"/>
            <a:ext cx="8229600" cy="4525200"/>
          </a:xfrm>
        </p:spPr>
        <p:txBody>
          <a:bodyPr/>
          <a:lstStyle/>
          <a:p>
            <a:pPr marL="228600" indent="-228600">
              <a:buFont typeface="+mj-lt"/>
              <a:buAutoNum type="arabicPeriod" startAt="3"/>
            </a:pPr>
            <a:r>
              <a:rPr lang="fr-CH" dirty="0" smtClean="0">
                <a:solidFill>
                  <a:schemeClr val="tx1"/>
                </a:solidFill>
              </a:rPr>
              <a:t>Le </a:t>
            </a:r>
            <a:r>
              <a:rPr lang="fr-CH" dirty="0" err="1" smtClean="0">
                <a:solidFill>
                  <a:schemeClr val="tx1"/>
                </a:solidFill>
              </a:rPr>
              <a:t>stacking</a:t>
            </a:r>
            <a:r>
              <a:rPr lang="fr-CH" dirty="0" smtClean="0">
                <a:solidFill>
                  <a:schemeClr val="tx1"/>
                </a:solidFill>
              </a:rPr>
              <a:t> à été testé: plusieurs couche de LSTM on été empilés afin de permettre au système un niveau d’abstraction supérieur.  </a:t>
            </a:r>
          </a:p>
          <a:p>
            <a:pPr marL="228600" indent="-228600">
              <a:buFont typeface="+mj-lt"/>
              <a:buAutoNum type="arabicPeriod" startAt="3"/>
            </a:pPr>
            <a:r>
              <a:rPr lang="fr-CH" dirty="0" smtClean="0">
                <a:solidFill>
                  <a:schemeClr val="tx1"/>
                </a:solidFill>
              </a:rPr>
              <a:t>Le nombre de neurones à été modifié. Par couche,  les structure suivantes on donné de bons résultats:</a:t>
            </a:r>
            <a:br>
              <a:rPr lang="fr-CH" dirty="0" smtClean="0">
                <a:solidFill>
                  <a:schemeClr val="tx1"/>
                </a:solidFill>
              </a:rPr>
            </a:br>
            <a:r>
              <a:rPr lang="fr-CH" dirty="0" smtClean="0">
                <a:solidFill>
                  <a:schemeClr val="tx1"/>
                </a:solidFill>
              </a:rPr>
              <a:t>100 – 70- 50 – 30 – 1 </a:t>
            </a:r>
            <a:br>
              <a:rPr lang="fr-CH" dirty="0" smtClean="0">
                <a:solidFill>
                  <a:schemeClr val="tx1"/>
                </a:solidFill>
              </a:rPr>
            </a:br>
            <a:r>
              <a:rPr lang="fr-CH" dirty="0" smtClean="0">
                <a:solidFill>
                  <a:schemeClr val="tx1"/>
                </a:solidFill>
              </a:rPr>
              <a:t>30 – 30 – 30</a:t>
            </a:r>
          </a:p>
          <a:p>
            <a:pPr marL="228600" indent="-228600">
              <a:buFont typeface="+mj-lt"/>
              <a:buAutoNum type="arabicPeriod" startAt="3"/>
            </a:pPr>
            <a:r>
              <a:rPr lang="fr-CH" dirty="0" smtClean="0">
                <a:solidFill>
                  <a:schemeClr val="tx1"/>
                </a:solidFill>
              </a:rPr>
              <a:t>Le nombre de variables en entrée a été modifié: pour ce faire, non seulement les valeurs de la série temporelle sont données, mais aussi le différentiel d’une valeur à l’autre (x</a:t>
            </a:r>
            <a:r>
              <a:rPr lang="fr-CH" baseline="-25000" dirty="0" smtClean="0">
                <a:solidFill>
                  <a:schemeClr val="tx1"/>
                </a:solidFill>
              </a:rPr>
              <a:t>i</a:t>
            </a:r>
            <a:r>
              <a:rPr lang="fr-CH" dirty="0" smtClean="0">
                <a:solidFill>
                  <a:schemeClr val="tx1"/>
                </a:solidFill>
              </a:rPr>
              <a:t> – x</a:t>
            </a:r>
            <a:r>
              <a:rPr lang="fr-CH" baseline="-25000" dirty="0" smtClean="0">
                <a:solidFill>
                  <a:schemeClr val="tx1"/>
                </a:solidFill>
              </a:rPr>
              <a:t>i</a:t>
            </a:r>
            <a:r>
              <a:rPr lang="en-US" baseline="-25000" dirty="0" smtClean="0">
                <a:solidFill>
                  <a:schemeClr val="tx1"/>
                </a:solidFill>
              </a:rPr>
              <a:t>-1</a:t>
            </a:r>
            <a:r>
              <a:rPr lang="fr-CH" dirty="0" smtClean="0">
                <a:solidFill>
                  <a:schemeClr val="tx1"/>
                </a:solidFill>
              </a:rPr>
              <a:t>) ainsi que la valeur cumulative de ces différentiels. Ceci à permis de tester l’input en cas de plusieurs séries temporelles en entrée, qui se fait sous forme de matrice en trois dimensions. Dans notre cas, pas  de gain d’efficacité notable à été observé.</a:t>
            </a:r>
          </a:p>
          <a:p>
            <a:pPr marL="228600" indent="-228600">
              <a:buFont typeface="+mj-lt"/>
              <a:buAutoNum type="arabicPeriod" startAt="3"/>
            </a:pPr>
            <a:r>
              <a:rPr lang="fr-CH" dirty="0" smtClean="0">
                <a:solidFill>
                  <a:schemeClr val="tx1"/>
                </a:solidFill>
              </a:rPr>
              <a:t>Utilisation de </a:t>
            </a:r>
            <a:r>
              <a:rPr lang="fr-CH" dirty="0" err="1" smtClean="0">
                <a:solidFill>
                  <a:schemeClr val="tx1"/>
                </a:solidFill>
              </a:rPr>
              <a:t>stateful</a:t>
            </a:r>
            <a:r>
              <a:rPr lang="fr-CH" dirty="0" smtClean="0">
                <a:solidFill>
                  <a:schemeClr val="tx1"/>
                </a:solidFill>
              </a:rPr>
              <a:t> network</a:t>
            </a:r>
            <a:r>
              <a:rPr lang="fr-CH" dirty="0" smtClean="0">
                <a:solidFill>
                  <a:schemeClr val="tx1"/>
                </a:solidFill>
              </a:rPr>
              <a:t>. Par défaut, </a:t>
            </a:r>
            <a:r>
              <a:rPr lang="fr-CH" dirty="0" err="1" smtClean="0">
                <a:solidFill>
                  <a:schemeClr val="tx1"/>
                </a:solidFill>
              </a:rPr>
              <a:t>Keras</a:t>
            </a:r>
            <a:r>
              <a:rPr lang="fr-CH" dirty="0" smtClean="0">
                <a:solidFill>
                  <a:schemeClr val="tx1"/>
                </a:solidFill>
              </a:rPr>
              <a:t> mélanges les périodes avant de faire l’entrainement, et remet son état initial à </a:t>
            </a:r>
            <a:r>
              <a:rPr lang="fr-CH" dirty="0" err="1" smtClean="0">
                <a:solidFill>
                  <a:schemeClr val="tx1"/>
                </a:solidFill>
              </a:rPr>
              <a:t>zero</a:t>
            </a:r>
            <a:r>
              <a:rPr lang="fr-CH" dirty="0" smtClean="0">
                <a:solidFill>
                  <a:schemeClr val="tx1"/>
                </a:solidFill>
              </a:rPr>
              <a:t> après estimation, cela aide à apprendre les structures se retrouvant dans les périodes courtes néanmoins, pour des structures plus grandes que la tailles des entrées fournies au LSTM, il est plus efficace de fournir les données dans l’ordre et de ne </a:t>
            </a:r>
            <a:r>
              <a:rPr lang="fr-CH" dirty="0" err="1" smtClean="0">
                <a:solidFill>
                  <a:schemeClr val="tx1"/>
                </a:solidFill>
              </a:rPr>
              <a:t>ré-initialiser</a:t>
            </a:r>
            <a:r>
              <a:rPr lang="fr-CH" dirty="0" smtClean="0">
                <a:solidFill>
                  <a:schemeClr val="tx1"/>
                </a:solidFill>
              </a:rPr>
              <a:t> sont état en début de chaque </a:t>
            </a:r>
            <a:r>
              <a:rPr lang="fr-CH" dirty="0" err="1" smtClean="0">
                <a:solidFill>
                  <a:schemeClr val="tx1"/>
                </a:solidFill>
              </a:rPr>
              <a:t>epoch</a:t>
            </a:r>
            <a:r>
              <a:rPr lang="fr-CH" dirty="0" smtClean="0">
                <a:solidFill>
                  <a:schemeClr val="tx1"/>
                </a:solidFill>
              </a:rPr>
              <a:t> uniquement.  L’utilisation de </a:t>
            </a:r>
            <a:r>
              <a:rPr lang="fr-CH" dirty="0" err="1" smtClean="0">
                <a:solidFill>
                  <a:schemeClr val="tx1"/>
                </a:solidFill>
              </a:rPr>
              <a:t>stateful</a:t>
            </a:r>
            <a:r>
              <a:rPr lang="fr-CH" dirty="0" smtClean="0">
                <a:solidFill>
                  <a:schemeClr val="tx1"/>
                </a:solidFill>
              </a:rPr>
              <a:t> à permis d’augmenter la performance du LSTM. Ceci est plus compliqué car il faut fournir des </a:t>
            </a:r>
            <a:r>
              <a:rPr lang="fr-CH" dirty="0" err="1" smtClean="0">
                <a:solidFill>
                  <a:schemeClr val="tx1"/>
                </a:solidFill>
              </a:rPr>
              <a:t>longeurs</a:t>
            </a:r>
            <a:r>
              <a:rPr lang="fr-CH" dirty="0" smtClean="0">
                <a:solidFill>
                  <a:schemeClr val="tx1"/>
                </a:solidFill>
              </a:rPr>
              <a:t> des données train, test étant des multiples de la taille du batch renseignée dans le LSTM.</a:t>
            </a:r>
          </a:p>
          <a:p>
            <a:pPr marL="228600" indent="-228600">
              <a:buFont typeface="+mj-lt"/>
              <a:buAutoNum type="arabicPeriod" startAt="3"/>
            </a:pPr>
            <a:endParaRPr lang="fr-CH" dirty="0" smtClean="0">
              <a:solidFill>
                <a:schemeClr val="tx1"/>
              </a:solidFill>
            </a:endParaRPr>
          </a:p>
          <a:p>
            <a:pPr marL="228600" indent="-228600"/>
            <a:endParaRPr lang="fr-CH" dirty="0" smtClean="0">
              <a:solidFill>
                <a:schemeClr val="tx1"/>
              </a:solidFill>
            </a:endParaRPr>
          </a:p>
          <a:p>
            <a:pPr marL="228600" indent="-228600">
              <a:buFont typeface="+mj-lt"/>
              <a:buAutoNum type="arabicPeriod"/>
            </a:pPr>
            <a:endParaRPr lang="fr-CH" dirty="0" smtClean="0">
              <a:solidFill>
                <a:schemeClr val="tx1"/>
              </a:solidFill>
            </a:endParaRPr>
          </a:p>
          <a:p>
            <a:pPr marL="228600" indent="-228600"/>
            <a:r>
              <a:rPr lang="fr-CH" dirty="0" smtClean="0">
                <a:solidFill>
                  <a:schemeClr val="tx1"/>
                </a:solidFill>
              </a:rPr>
              <a:t> </a:t>
            </a:r>
          </a:p>
          <a:p>
            <a:endParaRPr lang="fr-CH" dirty="0" smtClean="0">
              <a:solidFill>
                <a:schemeClr val="tx1"/>
              </a:solidFill>
            </a:endParaRPr>
          </a:p>
          <a:p>
            <a:endParaRPr lang="fr-FR" dirty="0" smtClean="0">
              <a:solidFill>
                <a:schemeClr val="tx1"/>
              </a:solidFill>
            </a:endParaRPr>
          </a:p>
          <a:p>
            <a:pPr>
              <a:lnSpc>
                <a:spcPct val="150000"/>
              </a:lnSpc>
            </a:pPr>
            <a:endParaRPr lang="fr-FR" dirty="0" smtClean="0"/>
          </a:p>
          <a:p>
            <a:endParaRPr lang="fr-FR" dirty="0" smtClean="0"/>
          </a:p>
          <a:p>
            <a:endParaRPr lang="fr-FR" dirty="0"/>
          </a:p>
        </p:txBody>
      </p:sp>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 1, prévision de la prochaine donnée </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7</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a:xfrm>
            <a:off x="467544" y="908720"/>
            <a:ext cx="8229600" cy="4525200"/>
          </a:xfrm>
        </p:spPr>
        <p:txBody>
          <a:bodyPr/>
          <a:lstStyle/>
          <a:p>
            <a:r>
              <a:rPr lang="fr-CH" dirty="0" smtClean="0">
                <a:solidFill>
                  <a:schemeClr val="tx1"/>
                </a:solidFill>
              </a:rPr>
              <a:t>Les premiers testes ont été très difficiles. Les résultats n’étaient même pas capables de prédire 1 </a:t>
            </a:r>
            <a:r>
              <a:rPr lang="fr-CH" dirty="0" err="1" smtClean="0">
                <a:solidFill>
                  <a:schemeClr val="tx1"/>
                </a:solidFill>
              </a:rPr>
              <a:t>sinusoide</a:t>
            </a:r>
            <a:r>
              <a:rPr lang="fr-CH" dirty="0" smtClean="0">
                <a:solidFill>
                  <a:schemeClr val="tx1"/>
                </a:solidFill>
              </a:rPr>
              <a:t>. </a:t>
            </a:r>
            <a:r>
              <a:rPr lang="fr-CH" dirty="0" smtClean="0">
                <a:solidFill>
                  <a:schemeClr val="tx1"/>
                </a:solidFill>
              </a:rPr>
              <a:t>Après </a:t>
            </a:r>
            <a:r>
              <a:rPr lang="fr-CH" dirty="0" smtClean="0">
                <a:solidFill>
                  <a:schemeClr val="tx1"/>
                </a:solidFill>
              </a:rPr>
              <a:t>des tâtonnements successifs,  des améliorations on été constatées.  Un essai de prédire le pas suivant en </a:t>
            </a:r>
            <a:r>
              <a:rPr lang="fr-CH" dirty="0" err="1" smtClean="0">
                <a:solidFill>
                  <a:schemeClr val="tx1"/>
                </a:solidFill>
              </a:rPr>
              <a:t>feedant</a:t>
            </a:r>
            <a:r>
              <a:rPr lang="fr-CH" dirty="0" smtClean="0">
                <a:solidFill>
                  <a:schemeClr val="tx1"/>
                </a:solidFill>
              </a:rPr>
              <a:t> les 45 dernières donnée à montré l’efficacité du LSTM . Nous voyons dans le graphique ci-dessous que les données teste et les prédictions  </a:t>
            </a:r>
            <a:r>
              <a:rPr lang="fr-CH" dirty="0" err="1" smtClean="0">
                <a:solidFill>
                  <a:schemeClr val="tx1"/>
                </a:solidFill>
              </a:rPr>
              <a:t>coincident</a:t>
            </a:r>
            <a:r>
              <a:rPr lang="fr-CH" dirty="0" smtClean="0">
                <a:solidFill>
                  <a:schemeClr val="tx1"/>
                </a:solidFill>
              </a:rPr>
              <a:t>.</a:t>
            </a:r>
            <a:endParaRPr lang="fr-CH" dirty="0" smtClean="0">
              <a:solidFill>
                <a:schemeClr val="tx1"/>
              </a:solidFill>
            </a:endParaRPr>
          </a:p>
          <a:p>
            <a:pPr marL="228600" indent="-228600"/>
            <a:r>
              <a:rPr lang="fr-CH" dirty="0" smtClean="0">
                <a:solidFill>
                  <a:schemeClr val="tx1"/>
                </a:solidFill>
              </a:rPr>
              <a:t> </a:t>
            </a:r>
          </a:p>
          <a:p>
            <a:endParaRPr lang="fr-CH" dirty="0" smtClean="0">
              <a:solidFill>
                <a:schemeClr val="tx1"/>
              </a:solidFill>
            </a:endParaRPr>
          </a:p>
          <a:p>
            <a:endParaRPr lang="fr-FR" dirty="0" smtClean="0">
              <a:solidFill>
                <a:schemeClr val="tx1"/>
              </a:solidFill>
            </a:endParaRPr>
          </a:p>
          <a:p>
            <a:pPr>
              <a:lnSpc>
                <a:spcPct val="150000"/>
              </a:lnSpc>
            </a:pPr>
            <a:endParaRPr lang="fr-FR" dirty="0" smtClean="0"/>
          </a:p>
          <a:p>
            <a:endParaRPr lang="fr-FR" dirty="0" smtClean="0"/>
          </a:p>
          <a:p>
            <a:endParaRPr lang="fr-FR" dirty="0"/>
          </a:p>
        </p:txBody>
      </p:sp>
      <p:pic>
        <p:nvPicPr>
          <p:cNvPr id="6" name="Picture 5" descr="figure_2.png"/>
          <p:cNvPicPr>
            <a:picLocks noChangeAspect="1"/>
          </p:cNvPicPr>
          <p:nvPr/>
        </p:nvPicPr>
        <p:blipFill>
          <a:blip r:embed="rId2" cstate="print"/>
          <a:stretch>
            <a:fillRect/>
          </a:stretch>
        </p:blipFill>
        <p:spPr>
          <a:xfrm>
            <a:off x="1547664" y="1772816"/>
            <a:ext cx="5841850" cy="4381387"/>
          </a:xfrm>
          <a:prstGeom prst="rect">
            <a:avLst/>
          </a:prstGeom>
        </p:spPr>
      </p:pic>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 2, prévision à plus long terme</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8</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a:xfrm>
            <a:off x="467544" y="908720"/>
            <a:ext cx="8229600" cy="4525200"/>
          </a:xfrm>
        </p:spPr>
        <p:txBody>
          <a:bodyPr/>
          <a:lstStyle/>
          <a:p>
            <a:r>
              <a:rPr lang="fr-CH" dirty="0" smtClean="0">
                <a:solidFill>
                  <a:schemeClr val="tx1"/>
                </a:solidFill>
              </a:rPr>
              <a:t>Encouragé par le premier résultat encourageant, j’ai essayé de faire des prédictions sur plusieurs pas en utilisant le même réseau. Je me suis dit qu’il suffisait d’avancer dans le temps en utilisant les prédictions successives. Le résultat est désastreux, sans que je comprenne la raison. </a:t>
            </a:r>
          </a:p>
          <a:p>
            <a:endParaRPr lang="fr-CH" dirty="0" smtClean="0">
              <a:solidFill>
                <a:schemeClr val="tx1"/>
              </a:solidFill>
            </a:endParaRPr>
          </a:p>
          <a:p>
            <a:r>
              <a:rPr lang="fr-CH" dirty="0" smtClean="0">
                <a:solidFill>
                  <a:schemeClr val="tx1"/>
                </a:solidFill>
              </a:rPr>
              <a:t>J’ai changé de stratégie, et créé un réseau différent. Au lieu d’un input d’un vecteur de x pas dans le passé et un output de la prochaine valeur y de la série, j’ai demandé en output la prévision des 50 prochains y.   Les premiers essais on été infructueux. J’ai ensuite augmenté la période d’entrainement du LSTM à 5000 </a:t>
            </a:r>
            <a:r>
              <a:rPr lang="fr-CH" dirty="0" err="1" smtClean="0">
                <a:solidFill>
                  <a:schemeClr val="tx1"/>
                </a:solidFill>
              </a:rPr>
              <a:t>epoch</a:t>
            </a:r>
            <a:r>
              <a:rPr lang="fr-CH" dirty="0" smtClean="0">
                <a:solidFill>
                  <a:schemeClr val="tx1"/>
                </a:solidFill>
              </a:rPr>
              <a:t>. Le résultat est encourageant.</a:t>
            </a:r>
            <a:endParaRPr lang="fr-CH" dirty="0" smtClean="0">
              <a:solidFill>
                <a:schemeClr val="tx1"/>
              </a:solidFill>
            </a:endParaRPr>
          </a:p>
          <a:p>
            <a:pPr marL="228600" indent="-228600"/>
            <a:r>
              <a:rPr lang="fr-CH" dirty="0" smtClean="0">
                <a:solidFill>
                  <a:schemeClr val="tx1"/>
                </a:solidFill>
              </a:rPr>
              <a:t> </a:t>
            </a:r>
          </a:p>
          <a:p>
            <a:endParaRPr lang="fr-CH" dirty="0" smtClean="0">
              <a:solidFill>
                <a:schemeClr val="tx1"/>
              </a:solidFill>
            </a:endParaRPr>
          </a:p>
          <a:p>
            <a:endParaRPr lang="fr-FR" dirty="0" smtClean="0">
              <a:solidFill>
                <a:schemeClr val="tx1"/>
              </a:solidFill>
            </a:endParaRPr>
          </a:p>
          <a:p>
            <a:pPr>
              <a:lnSpc>
                <a:spcPct val="150000"/>
              </a:lnSpc>
            </a:pPr>
            <a:endParaRPr lang="fr-FR" dirty="0" smtClean="0"/>
          </a:p>
          <a:p>
            <a:endParaRPr lang="fr-FR" dirty="0" smtClean="0"/>
          </a:p>
          <a:p>
            <a:endParaRPr lang="fr-FR" dirty="0"/>
          </a:p>
        </p:txBody>
      </p:sp>
      <p:pic>
        <p:nvPicPr>
          <p:cNvPr id="7" name="Picture 6" descr="predictions50global.png"/>
          <p:cNvPicPr>
            <a:picLocks noChangeAspect="1"/>
          </p:cNvPicPr>
          <p:nvPr/>
        </p:nvPicPr>
        <p:blipFill>
          <a:blip r:embed="rId2" cstate="print"/>
          <a:stretch>
            <a:fillRect/>
          </a:stretch>
        </p:blipFill>
        <p:spPr>
          <a:xfrm>
            <a:off x="971600" y="2564904"/>
            <a:ext cx="7380312" cy="4065858"/>
          </a:xfrm>
          <a:prstGeom prst="rect">
            <a:avLst/>
          </a:prstGeom>
        </p:spPr>
      </p:pic>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 2, Zoom</a:t>
            </a:r>
            <a:endParaRPr lang="fr-FR" dirty="0"/>
          </a:p>
        </p:txBody>
      </p:sp>
      <p:sp>
        <p:nvSpPr>
          <p:cNvPr id="5" name="Espace réservé du numéro de diapositive 4"/>
          <p:cNvSpPr>
            <a:spLocks noGrp="1"/>
          </p:cNvSpPr>
          <p:nvPr>
            <p:ph type="sldNum" sz="quarter" idx="11"/>
          </p:nvPr>
        </p:nvSpPr>
        <p:spPr/>
        <p:txBody>
          <a:bodyPr/>
          <a:lstStyle/>
          <a:p>
            <a:fld id="{6989B008-39A3-47B5-A9DF-12508EF53D69}" type="slidenum">
              <a:rPr lang="fr-FR" smtClean="0"/>
              <a:pPr/>
              <a:t>9</a:t>
            </a:fld>
            <a:endParaRPr lang="fr-FR"/>
          </a:p>
        </p:txBody>
      </p:sp>
      <p:sp>
        <p:nvSpPr>
          <p:cNvPr id="4" name="Espace réservé du pied de page 3"/>
          <p:cNvSpPr>
            <a:spLocks noGrp="1"/>
          </p:cNvSpPr>
          <p:nvPr>
            <p:ph type="ftr" sz="quarter" idx="14"/>
          </p:nvPr>
        </p:nvSpPr>
        <p:spPr>
          <a:xfrm>
            <a:off x="864000" y="6408000"/>
            <a:ext cx="5508200" cy="365125"/>
          </a:xfrm>
        </p:spPr>
        <p:txBody>
          <a:bodyPr/>
          <a:lstStyle/>
          <a:p>
            <a:r>
              <a:rPr lang="fr-FR" smtClean="0"/>
              <a:t>Tests on LSTM, Keras</a:t>
            </a:r>
            <a:endParaRPr lang="fr-FR" dirty="0"/>
          </a:p>
        </p:txBody>
      </p:sp>
      <p:sp>
        <p:nvSpPr>
          <p:cNvPr id="3" name="Espace réservé du contenu 2"/>
          <p:cNvSpPr>
            <a:spLocks noGrp="1"/>
          </p:cNvSpPr>
          <p:nvPr>
            <p:ph type="body" sz="quarter" idx="13"/>
          </p:nvPr>
        </p:nvSpPr>
        <p:spPr>
          <a:xfrm>
            <a:off x="467544" y="908720"/>
            <a:ext cx="8229600" cy="4525200"/>
          </a:xfrm>
        </p:spPr>
        <p:txBody>
          <a:bodyPr/>
          <a:lstStyle/>
          <a:p>
            <a:r>
              <a:rPr lang="fr-CH" dirty="0" smtClean="0">
                <a:solidFill>
                  <a:schemeClr val="tx1"/>
                </a:solidFill>
              </a:rPr>
              <a:t>Le </a:t>
            </a:r>
            <a:r>
              <a:rPr lang="fr-CH" dirty="0" err="1" smtClean="0">
                <a:solidFill>
                  <a:schemeClr val="tx1"/>
                </a:solidFill>
              </a:rPr>
              <a:t>slide</a:t>
            </a:r>
            <a:r>
              <a:rPr lang="fr-CH" dirty="0" smtClean="0">
                <a:solidFill>
                  <a:schemeClr val="tx1"/>
                </a:solidFill>
              </a:rPr>
              <a:t> précédent montre de bonnes approximations. Voyons a zoom sur un région ou le réseau n’a pas bien fonctionné. Les courbes arrondies correspondent au donnée Y a trouver, les lignes dentelées aux prédictions du LSTM. Nous voyons que les structures des </a:t>
            </a:r>
            <a:r>
              <a:rPr lang="fr-CH" dirty="0" err="1" smtClean="0">
                <a:solidFill>
                  <a:schemeClr val="tx1"/>
                </a:solidFill>
              </a:rPr>
              <a:t>sinusoides</a:t>
            </a:r>
            <a:r>
              <a:rPr lang="fr-CH" dirty="0" smtClean="0">
                <a:solidFill>
                  <a:schemeClr val="tx1"/>
                </a:solidFill>
              </a:rPr>
              <a:t> et </a:t>
            </a:r>
            <a:r>
              <a:rPr lang="fr-CH" dirty="0" smtClean="0">
                <a:solidFill>
                  <a:schemeClr val="tx1"/>
                </a:solidFill>
              </a:rPr>
              <a:t>d</a:t>
            </a:r>
            <a:r>
              <a:rPr lang="fr-CH" dirty="0" smtClean="0">
                <a:solidFill>
                  <a:schemeClr val="tx1"/>
                </a:solidFill>
              </a:rPr>
              <a:t>es sauts sont bien intégrées, avec des amplitudes parfois erronées.</a:t>
            </a:r>
            <a:endParaRPr lang="fr-CH" dirty="0" smtClean="0">
              <a:solidFill>
                <a:schemeClr val="tx1"/>
              </a:solidFill>
            </a:endParaRPr>
          </a:p>
          <a:p>
            <a:pPr marL="228600" indent="-228600"/>
            <a:r>
              <a:rPr lang="fr-CH" dirty="0" smtClean="0">
                <a:solidFill>
                  <a:schemeClr val="tx1"/>
                </a:solidFill>
              </a:rPr>
              <a:t> </a:t>
            </a:r>
          </a:p>
          <a:p>
            <a:endParaRPr lang="fr-CH" dirty="0" smtClean="0">
              <a:solidFill>
                <a:schemeClr val="tx1"/>
              </a:solidFill>
            </a:endParaRPr>
          </a:p>
          <a:p>
            <a:endParaRPr lang="fr-FR" dirty="0" smtClean="0">
              <a:solidFill>
                <a:schemeClr val="tx1"/>
              </a:solidFill>
            </a:endParaRPr>
          </a:p>
          <a:p>
            <a:pPr>
              <a:lnSpc>
                <a:spcPct val="150000"/>
              </a:lnSpc>
            </a:pPr>
            <a:endParaRPr lang="fr-FR" dirty="0" smtClean="0"/>
          </a:p>
          <a:p>
            <a:endParaRPr lang="fr-FR" dirty="0" smtClean="0"/>
          </a:p>
          <a:p>
            <a:endParaRPr lang="fr-FR" dirty="0"/>
          </a:p>
        </p:txBody>
      </p:sp>
      <p:pic>
        <p:nvPicPr>
          <p:cNvPr id="8" name="Picture 7" descr="prediction50wrong.png"/>
          <p:cNvPicPr>
            <a:picLocks noChangeAspect="1"/>
          </p:cNvPicPr>
          <p:nvPr/>
        </p:nvPicPr>
        <p:blipFill>
          <a:blip r:embed="rId2" cstate="print"/>
          <a:stretch>
            <a:fillRect/>
          </a:stretch>
        </p:blipFill>
        <p:spPr>
          <a:xfrm>
            <a:off x="611560" y="1772816"/>
            <a:ext cx="8103916" cy="4464496"/>
          </a:xfrm>
          <a:prstGeom prst="rect">
            <a:avLst/>
          </a:prstGeom>
        </p:spPr>
      </p:pic>
    </p:spTree>
    <p:extLst>
      <p:ext uri="{BB962C8B-B14F-4D97-AF65-F5344CB8AC3E}">
        <p14:creationId xmlns:p14="http://schemas.microsoft.com/office/powerpoint/2010/main" xmlns="" val="1740805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OTAL PRISM">
      <a:dk1>
        <a:sysClr val="windowText" lastClr="000000"/>
      </a:dk1>
      <a:lt1>
        <a:sysClr val="window" lastClr="FFFFFF"/>
      </a:lt1>
      <a:dk2>
        <a:srgbClr val="E10032"/>
      </a:dk2>
      <a:lt2>
        <a:srgbClr val="727272"/>
      </a:lt2>
      <a:accent1>
        <a:srgbClr val="F59600"/>
      </a:accent1>
      <a:accent2>
        <a:srgbClr val="004196"/>
      </a:accent2>
      <a:accent3>
        <a:srgbClr val="4B96CD"/>
      </a:accent3>
      <a:accent4>
        <a:srgbClr val="83786F"/>
      </a:accent4>
      <a:accent5>
        <a:srgbClr val="9D2235"/>
      </a:accent5>
      <a:accent6>
        <a:srgbClr val="DA1884"/>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461346596C444A87186F34B1E91EA0" ma:contentTypeVersion="4" ma:contentTypeDescription="Crée un document." ma:contentTypeScope="" ma:versionID="c855c560cc0e02ee188d5875838d0b73">
  <xsd:schema xmlns:xsd="http://www.w3.org/2001/XMLSchema" xmlns:xs="http://www.w3.org/2001/XMLSchema" xmlns:p="http://schemas.microsoft.com/office/2006/metadata/properties" xmlns:ns2="e9cfc9ca-82a0-45ee-aa02-87aa12385b8e" targetNamespace="http://schemas.microsoft.com/office/2006/metadata/properties" ma:root="true" ma:fieldsID="988755ce67a2dfd763f03408edf90f23" ns2:_="">
    <xsd:import namespace="e9cfc9ca-82a0-45ee-aa02-87aa12385b8e"/>
    <xsd:element name="properties">
      <xsd:complexType>
        <xsd:sequence>
          <xsd:element name="documentManagement">
            <xsd:complexType>
              <xsd:all>
                <xsd:element ref="ns2:Th_x00e8_me"/>
                <xsd:element ref="ns2:Th_x00e8_me0"/>
                <xsd:element ref="ns2:Type_x0020_de_x0020_document"/>
                <xsd:element ref="ns2:Statu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fc9ca-82a0-45ee-aa02-87aa12385b8e" elementFormDefault="qualified">
    <xsd:import namespace="http://schemas.microsoft.com/office/2006/documentManagement/types"/>
    <xsd:import namespace="http://schemas.microsoft.com/office/infopath/2007/PartnerControls"/>
    <xsd:element name="Th_x00e8_me" ma:index="8" ma:displayName="Type de ressource" ma:format="Dropdown" ma:internalName="Th_x00e8_me">
      <xsd:simpleType>
        <xsd:restriction base="dms:Choice">
          <xsd:enumeration value="Fiche pratique"/>
          <xsd:enumeration value="Grille de maturité"/>
          <xsd:enumeration value="Guide d'utilisation"/>
          <xsd:enumeration value="Kit de diagnostic"/>
          <xsd:enumeration value="Outil de communication"/>
          <xsd:enumeration value="Plan d'action"/>
          <xsd:enumeration value="Support de formation"/>
          <xsd:enumeration value="Template"/>
          <xsd:enumeration value="Archives"/>
          <xsd:enumeration value="Autre"/>
        </xsd:restriction>
      </xsd:simpleType>
    </xsd:element>
    <xsd:element name="Th_x00e8_me0" ma:index="9" ma:displayName="Thème" ma:format="Dropdown" ma:internalName="Th_x00e8_me0">
      <xsd:simpleType>
        <xsd:restriction base="dms:Choice">
          <xsd:enumeration value="Business Model"/>
          <xsd:enumeration value="Gestion des risques"/>
          <xsd:enumeration value="Finance"/>
          <xsd:enumeration value="SI"/>
          <xsd:enumeration value="Gestion de projet"/>
          <xsd:enumeration value="Transverse"/>
        </xsd:restriction>
      </xsd:simpleType>
    </xsd:element>
    <xsd:element name="Type_x0020_de_x0020_document" ma:index="10" ma:displayName="Type de document" ma:format="Dropdown" ma:internalName="Type_x0020_de_x0020_document">
      <xsd:simpleType>
        <xsd:restriction base="dms:Choice">
          <xsd:enumeration value="Déroulé type"/>
          <xsd:enumeration value="Didacticiel"/>
          <xsd:enumeration value="Mémo"/>
          <xsd:enumeration value="Note"/>
          <xsd:enumeration value="Planning"/>
          <xsd:enumeration value="Process"/>
          <xsd:enumeration value="Présentation"/>
          <xsd:enumeration value="Vidéo"/>
          <xsd:enumeration value="Visuel"/>
          <xsd:enumeration value="Autre"/>
        </xsd:restriction>
      </xsd:simpleType>
    </xsd:element>
    <xsd:element name="Statut" ma:index="11" ma:displayName="Statut" ma:format="Dropdown" ma:internalName="Statut">
      <xsd:simpleType>
        <xsd:restriction base="dms:Choice">
          <xsd:enumeration value="Work in progress"/>
          <xsd:enumeration value="Final"/>
          <xsd:enumeration value="Archived"/>
          <xsd:enumeration value="Document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ma:readOnly="true"/>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tatut xmlns="e9cfc9ca-82a0-45ee-aa02-87aa12385b8e">Final</Statut>
    <Type_x0020_de_x0020_document xmlns="e9cfc9ca-82a0-45ee-aa02-87aa12385b8e">Présentation</Type_x0020_de_x0020_document>
    <Th_x00e8_me0 xmlns="e9cfc9ca-82a0-45ee-aa02-87aa12385b8e">Transverse</Th_x00e8_me0>
    <Th_x00e8_me xmlns="e9cfc9ca-82a0-45ee-aa02-87aa12385b8e">Outil de communication</Th_x00e8_m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4BFF8C-F68B-4DD0-846A-301153EE01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cfc9ca-82a0-45ee-aa02-87aa12385b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8F8C65-4AA9-4BD5-BE09-CD63E2559981}">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e9cfc9ca-82a0-45ee-aa02-87aa12385b8e"/>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3DFF725A-7245-46F9-8710-878A611806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1586</TotalTime>
  <Words>959</Words>
  <Application>Microsoft Office PowerPoint</Application>
  <PresentationFormat>On-screen Show (4:3)</PresentationFormat>
  <Paragraphs>134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Thème Office</vt:lpstr>
      <vt:lpstr>Reseaux neuronaux: LSTM sous Keras </vt:lpstr>
      <vt:lpstr>Motivation</vt:lpstr>
      <vt:lpstr>Etudes de séries temporelles</vt:lpstr>
      <vt:lpstr>Série temporelle utilisée</vt:lpstr>
      <vt:lpstr>Résumé des tests effectués</vt:lpstr>
      <vt:lpstr>Résumé des tests effectués</vt:lpstr>
      <vt:lpstr>Résultat 1, prévision de la prochaine donnée </vt:lpstr>
      <vt:lpstr>Résultat 2, prévision à plus long terme</vt:lpstr>
      <vt:lpstr>Résultat 2, Zoom</vt:lpstr>
      <vt:lpstr>Résultat 2, autre Zoom</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presentation PRISM</dc:title>
  <dc:creator>IP</dc:creator>
  <cp:lastModifiedBy>J0225305</cp:lastModifiedBy>
  <cp:revision>113</cp:revision>
  <dcterms:created xsi:type="dcterms:W3CDTF">2016-07-06T13:14:02Z</dcterms:created>
  <dcterms:modified xsi:type="dcterms:W3CDTF">2017-12-07T15:55:51Z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0x01010040461346596C444A87186F34B1E91EA0</vt:lpwstr>
  </property>
</Properties>
</file>