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2"/>
  </p:sldMasterIdLst>
  <p:notesMasterIdLst>
    <p:notesMasterId r:id="rId32"/>
  </p:notesMasterIdLst>
  <p:handoutMasterIdLst>
    <p:handoutMasterId r:id="rId33"/>
  </p:handoutMasterIdLst>
  <p:sldIdLst>
    <p:sldId id="257" r:id="rId3"/>
    <p:sldId id="258" r:id="rId4"/>
    <p:sldId id="260" r:id="rId5"/>
    <p:sldId id="259" r:id="rId6"/>
    <p:sldId id="275" r:id="rId7"/>
    <p:sldId id="274" r:id="rId8"/>
    <p:sldId id="288" r:id="rId9"/>
    <p:sldId id="265" r:id="rId10"/>
    <p:sldId id="289" r:id="rId11"/>
    <p:sldId id="290" r:id="rId12"/>
    <p:sldId id="291" r:id="rId13"/>
    <p:sldId id="292" r:id="rId14"/>
    <p:sldId id="293" r:id="rId15"/>
    <p:sldId id="294" r:id="rId16"/>
    <p:sldId id="267" r:id="rId17"/>
    <p:sldId id="295" r:id="rId18"/>
    <p:sldId id="296" r:id="rId19"/>
    <p:sldId id="278" r:id="rId20"/>
    <p:sldId id="282" r:id="rId21"/>
    <p:sldId id="297" r:id="rId22"/>
    <p:sldId id="298" r:id="rId23"/>
    <p:sldId id="286" r:id="rId24"/>
    <p:sldId id="299" r:id="rId25"/>
    <p:sldId id="270" r:id="rId26"/>
    <p:sldId id="271" r:id="rId27"/>
    <p:sldId id="272" r:id="rId28"/>
    <p:sldId id="301" r:id="rId29"/>
    <p:sldId id="300" r:id="rId30"/>
    <p:sldId id="302" r:id="rId31"/>
  </p:sldIdLst>
  <p:sldSz cx="9144000" cy="6858000" type="screen4x3"/>
  <p:notesSz cx="6858000" cy="9144000"/>
  <p:custDataLst>
    <p:tags r:id="rId3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677" autoAdjust="0"/>
  </p:normalViewPr>
  <p:slideViewPr>
    <p:cSldViewPr>
      <p:cViewPr varScale="1">
        <p:scale>
          <a:sx n="78" d="100"/>
          <a:sy n="78" d="100"/>
        </p:scale>
        <p:origin x="16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CBBEEA-E630-4663-886D-8958CFC509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AC5EE-75EE-40D7-83D2-BE4789C497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7E7E6-DC22-4589-93E6-0E9D3876F3E3}" type="datetimeFigureOut">
              <a:rPr lang="de-CH" smtClean="0"/>
              <a:t>29.04.2018</a:t>
            </a:fld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115472-5FC8-49C6-9A8E-59DC1187CF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801C0-BA0A-4F7D-8552-8D9833356D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CDB92-74FB-4402-98F0-E448653241DE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13605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7EA5D-90F0-40D6-8923-28856A9447F6}" type="datetimeFigureOut">
              <a:rPr lang="de-CH" smtClean="0"/>
              <a:t>29.04.2018</a:t>
            </a:fld>
            <a:endParaRPr lang="de-C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/>
              <a:t>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BF7BE-DAB5-4375-BE44-2ECBDD9BAAF1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8885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Begrüssen</a:t>
            </a:r>
          </a:p>
          <a:p>
            <a:r>
              <a:rPr lang="de-CH" dirty="0"/>
              <a:t>Meine Lösung für Problem einer zentralisierten Parameterverwaltung in MS Architektur.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BF7BE-DAB5-4375-BE44-2ECBDD9BAAF1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88152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FL-LV == Fürstentum Lichtenstein Landesverwaltung</a:t>
            </a:r>
          </a:p>
          <a:p>
            <a:r>
              <a:rPr lang="de-CH" dirty="0"/>
              <a:t>Neu der Bund mit Projekt Viaduc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BF7BE-DAB5-4375-BE44-2ECBDD9BAAF1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57235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BF7BE-DAB5-4375-BE44-2ECBDD9BAAF1}" type="slidenum">
              <a:rPr lang="de-CH" smtClean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45475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BF7BE-DAB5-4375-BE44-2ECBDD9BAAF1}" type="slidenum">
              <a:rPr lang="de-CH" smtClean="0"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97574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Unterschiede:	1. Keine Gruppen</a:t>
            </a:r>
          </a:p>
          <a:p>
            <a:r>
              <a:rPr lang="de-CH" dirty="0"/>
              <a:t>	2. Abbrechen Button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BF7BE-DAB5-4375-BE44-2ECBDD9BAAF1}" type="slidenum">
              <a:rPr lang="de-CH" smtClean="0"/>
              <a:t>19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3429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/>
              <a:t>Zeigen nur </a:t>
            </a:r>
            <a:r>
              <a:rPr lang="de-CH" dirty="0" err="1"/>
              <a:t>Param</a:t>
            </a:r>
            <a:r>
              <a:rPr lang="de-CH" dirty="0"/>
              <a:t> Service A</a:t>
            </a:r>
          </a:p>
          <a:p>
            <a:pPr marL="171450" indent="-171450">
              <a:buFontTx/>
              <a:buChar char="-"/>
            </a:pPr>
            <a:r>
              <a:rPr lang="de-CH" dirty="0"/>
              <a:t>Aufschalten </a:t>
            </a:r>
            <a:r>
              <a:rPr lang="de-CH" dirty="0" err="1"/>
              <a:t>Param</a:t>
            </a:r>
            <a:r>
              <a:rPr lang="de-CH" dirty="0"/>
              <a:t> Service B</a:t>
            </a:r>
          </a:p>
          <a:p>
            <a:pPr marL="171450" indent="-171450">
              <a:buFontTx/>
              <a:buChar char="-"/>
            </a:pPr>
            <a:r>
              <a:rPr lang="de-CH" dirty="0"/>
              <a:t>Suchen</a:t>
            </a:r>
          </a:p>
          <a:p>
            <a:pPr marL="171450" indent="-171450">
              <a:buFontTx/>
              <a:buChar char="-"/>
            </a:pPr>
            <a:r>
              <a:rPr lang="de-CH" dirty="0"/>
              <a:t>Falscher Parameter Validieren</a:t>
            </a:r>
          </a:p>
          <a:p>
            <a:pPr marL="171450" indent="-171450">
              <a:buFontTx/>
              <a:buChar char="-"/>
            </a:pPr>
            <a:r>
              <a:rPr lang="de-CH" dirty="0"/>
              <a:t>Speichern</a:t>
            </a:r>
          </a:p>
          <a:p>
            <a:pPr marL="171450" indent="-171450">
              <a:buFontTx/>
              <a:buChar char="-"/>
            </a:pPr>
            <a:r>
              <a:rPr lang="de-CH" dirty="0"/>
              <a:t>Abbrechen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BF7BE-DAB5-4375-BE44-2ECBDD9BAAF1}" type="slidenum">
              <a:rPr lang="de-CH" smtClean="0"/>
              <a:t>24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0571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36000" y="1530000"/>
            <a:ext cx="7884000" cy="1116000"/>
          </a:xfr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936000" y="2735263"/>
            <a:ext cx="7884000" cy="1047750"/>
          </a:xfr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r>
              <a:rPr lang="de-DE" sz="1800" dirty="0">
                <a:solidFill>
                  <a:srgbClr val="707173"/>
                </a:solidFill>
                <a:latin typeface="+mn-lt"/>
                <a:cs typeface="Arial"/>
              </a:rPr>
              <a:t>Untertitel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936000" y="5159321"/>
            <a:ext cx="7884000" cy="790629"/>
          </a:xfr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707173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Präsentation für Gemeinde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07173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Schwerzenwil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707173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707173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Kontaktperson, Funktion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707173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Datum</a:t>
            </a:r>
          </a:p>
        </p:txBody>
      </p:sp>
      <p:pic>
        <p:nvPicPr>
          <p:cNvPr id="5" name="Bild 18" descr="CMI_Logo_RGB_H1000px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306000"/>
            <a:ext cx="612000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6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36000" y="306000"/>
            <a:ext cx="7884000" cy="36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36000" y="1233950"/>
            <a:ext cx="7884000" cy="4716000"/>
          </a:xfrm>
        </p:spPr>
        <p:txBody>
          <a:bodyPr lIns="0" tIns="0" rIns="0" bIns="0"/>
          <a:lstStyle>
            <a:lvl1pPr marL="269875" indent="-270000">
              <a:defRPr/>
            </a:lvl1pPr>
            <a:lvl2pPr marL="540000" indent="-270000">
              <a:defRPr/>
            </a:lvl2pPr>
            <a:lvl3pPr marL="810000" indent="-270000">
              <a:defRPr/>
            </a:lvl3pPr>
            <a:lvl4pPr marL="1080000" indent="-270000">
              <a:defRPr/>
            </a:lvl4pPr>
            <a:lvl5pPr marL="1350000" indent="-27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935038" y="684000"/>
            <a:ext cx="7885112" cy="360000"/>
          </a:xfrm>
        </p:spPr>
        <p:txBody>
          <a:bodyPr lIns="0" tIns="0" rIns="0" bIns="0"/>
          <a:lstStyle>
            <a:lvl1pPr marL="0" indent="0">
              <a:buNone/>
              <a:defRPr sz="2400"/>
            </a:lvl1pPr>
          </a:lstStyle>
          <a:p>
            <a:pPr lvl="0"/>
            <a:r>
              <a:rPr lang="de-DE" dirty="0"/>
              <a:t>2. Zeile</a:t>
            </a:r>
            <a:endParaRPr lang="de-CH" dirty="0"/>
          </a:p>
        </p:txBody>
      </p:sp>
      <p:pic>
        <p:nvPicPr>
          <p:cNvPr id="6" name="Bild 18" descr="CMI_Logo_RGB_H1000px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13" y="6229350"/>
            <a:ext cx="306000" cy="3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3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36000" y="306000"/>
            <a:ext cx="7884000" cy="36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36000" y="1233950"/>
            <a:ext cx="7884000" cy="4716000"/>
          </a:xfrm>
        </p:spPr>
        <p:txBody>
          <a:bodyPr lIns="0" tIns="0" rIns="0" bIns="0"/>
          <a:lstStyle>
            <a:lvl1pPr marL="269875" indent="-270000">
              <a:defRPr/>
            </a:lvl1pPr>
            <a:lvl2pPr marL="540000" indent="-270000">
              <a:defRPr/>
            </a:lvl2pPr>
            <a:lvl3pPr marL="810000" indent="-270000">
              <a:defRPr/>
            </a:lvl3pPr>
            <a:lvl4pPr marL="1080000" indent="-270000">
              <a:defRPr/>
            </a:lvl4pPr>
            <a:lvl5pPr marL="1350000" indent="-27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935038" y="684000"/>
            <a:ext cx="7885112" cy="360000"/>
          </a:xfrm>
        </p:spPr>
        <p:txBody>
          <a:bodyPr lIns="0" tIns="0" rIns="0" bIns="0"/>
          <a:lstStyle>
            <a:lvl1pPr marL="0" indent="0">
              <a:buNone/>
              <a:defRPr sz="2400"/>
            </a:lvl1pPr>
          </a:lstStyle>
          <a:p>
            <a:pPr lvl="0"/>
            <a:r>
              <a:rPr lang="de-DE" dirty="0"/>
              <a:t>2. Zeile</a:t>
            </a:r>
            <a:endParaRPr lang="de-CH" dirty="0"/>
          </a:p>
        </p:txBody>
      </p:sp>
      <p:pic>
        <p:nvPicPr>
          <p:cNvPr id="6" name="Bild 18" descr="CMI_Logo_RGB_H1000px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13" y="6229350"/>
            <a:ext cx="306000" cy="3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9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35038" y="1530001"/>
            <a:ext cx="7884000" cy="1132084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935038" y="5147187"/>
            <a:ext cx="7884000" cy="80276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4" name="Bild 18" descr="CMI_Logo_RGB_H1000px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306000"/>
            <a:ext cx="612000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936000" y="1209369"/>
            <a:ext cx="3780000" cy="4740582"/>
          </a:xfrm>
        </p:spPr>
        <p:txBody>
          <a:bodyPr/>
          <a:lstStyle>
            <a:lvl1pPr marL="0" marR="0" indent="-27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1pPr>
            <a:lvl2pPr marL="540000" marR="0" indent="-2700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2pPr>
            <a:lvl3pPr marL="810000" marR="0" indent="-2700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3pPr>
            <a:lvl4pPr marL="1080000" marR="0" indent="-2700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4pPr>
            <a:lvl5pPr marL="1350000" marR="0" indent="-2700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5040000" y="1209369"/>
            <a:ext cx="3780000" cy="4740581"/>
          </a:xfrm>
        </p:spPr>
        <p:txBody>
          <a:bodyPr/>
          <a:lstStyle>
            <a:lvl1pPr marL="0" marR="0" indent="-27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1pPr>
            <a:lvl2pPr marL="540000" marR="0" indent="-2700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2pPr>
            <a:lvl3pPr marL="810000" marR="0" indent="-2700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3pPr>
            <a:lvl4pPr marL="1080000" marR="0" indent="-2700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4pPr>
            <a:lvl5pPr marL="1350000" marR="0" indent="-2700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Bild 18" descr="CMI_Logo_RGB_H1000px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13" y="6229350"/>
            <a:ext cx="306000" cy="306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936000" y="306000"/>
            <a:ext cx="7884000" cy="36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0" hasCustomPrompt="1"/>
            <p:custDataLst>
              <p:tags r:id="rId4"/>
            </p:custDataLst>
          </p:nvPr>
        </p:nvSpPr>
        <p:spPr>
          <a:xfrm>
            <a:off x="935038" y="684000"/>
            <a:ext cx="7885112" cy="360000"/>
          </a:xfrm>
        </p:spPr>
        <p:txBody>
          <a:bodyPr lIns="0" tIns="0" rIns="0" bIns="0"/>
          <a:lstStyle>
            <a:lvl1pPr marL="0" indent="0">
              <a:buNone/>
              <a:defRPr sz="2400"/>
            </a:lvl1pPr>
          </a:lstStyle>
          <a:p>
            <a:pPr lvl="0"/>
            <a:r>
              <a:rPr lang="de-DE" dirty="0"/>
              <a:t>2. Zeile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5231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18" descr="CMI_Logo_RGB_H1000px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13" y="6229350"/>
            <a:ext cx="306000" cy="306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36000" y="306000"/>
            <a:ext cx="7884000" cy="36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935038" y="684000"/>
            <a:ext cx="7885112" cy="360000"/>
          </a:xfrm>
        </p:spPr>
        <p:txBody>
          <a:bodyPr lIns="0" tIns="0" rIns="0" bIns="0"/>
          <a:lstStyle>
            <a:lvl1pPr marL="0" indent="0">
              <a:buNone/>
              <a:defRPr sz="2400"/>
            </a:lvl1pPr>
          </a:lstStyle>
          <a:p>
            <a:pPr lvl="0"/>
            <a:r>
              <a:rPr lang="de-DE" dirty="0"/>
              <a:t>2. Zeile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2247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8" descr="CMI_Logo_RGB_H1000px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13" y="6229350"/>
            <a:ext cx="306000" cy="3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3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  <p:custDataLst>
              <p:tags r:id="rId1"/>
            </p:custDataLst>
          </p:nvPr>
        </p:nvSpPr>
        <p:spPr>
          <a:xfrm>
            <a:off x="936000" y="1233950"/>
            <a:ext cx="7885112" cy="4716000"/>
          </a:xfrm>
        </p:spPr>
        <p:txBody>
          <a:bodyPr/>
          <a:lstStyle>
            <a:lvl1pPr marL="269875" indent="-270000"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pic>
        <p:nvPicPr>
          <p:cNvPr id="5" name="Bild 18" descr="CMI_Logo_RGB_H1000px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13" y="6229350"/>
            <a:ext cx="306000" cy="306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36000" y="306000"/>
            <a:ext cx="7884000" cy="36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935038" y="684000"/>
            <a:ext cx="7885112" cy="360000"/>
          </a:xfrm>
        </p:spPr>
        <p:txBody>
          <a:bodyPr lIns="0" tIns="0" rIns="0" bIns="0"/>
          <a:lstStyle>
            <a:lvl1pPr marL="0" indent="0">
              <a:buNone/>
              <a:defRPr sz="2400"/>
            </a:lvl1pPr>
          </a:lstStyle>
          <a:p>
            <a:pPr lvl="0"/>
            <a:r>
              <a:rPr lang="de-DE" dirty="0"/>
              <a:t>2. Zeile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6595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customXml" Target="../../customXml/item1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936000" y="306000"/>
            <a:ext cx="7884000" cy="61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936000" y="1224000"/>
            <a:ext cx="7884000" cy="4725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 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custDataLst>
      <p:custData r:id="rId10"/>
    </p:custDataLst>
    <p:extLst>
      <p:ext uri="{BB962C8B-B14F-4D97-AF65-F5344CB8AC3E}">
        <p14:creationId xmlns:p14="http://schemas.microsoft.com/office/powerpoint/2010/main" val="393430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baseline="0">
          <a:solidFill>
            <a:srgbClr val="00A0E6"/>
          </a:solidFill>
          <a:latin typeface="+mj-lt"/>
          <a:ea typeface="+mj-ea"/>
          <a:cs typeface="+mj-cs"/>
        </a:defRPr>
      </a:lvl1pPr>
    </p:titleStyle>
    <p:bodyStyle>
      <a:lvl1pPr marL="269875" indent="-270000" algn="l" defTabSz="270000" rtl="0" eaLnBrk="1" latinLnBrk="0" hangingPunct="1">
        <a:lnSpc>
          <a:spcPct val="90000"/>
        </a:lnSpc>
        <a:spcBef>
          <a:spcPts val="1000"/>
        </a:spcBef>
        <a:buFont typeface="Symbol" panose="05050102010706020507" pitchFamily="18" charset="2"/>
        <a:buChar char="-"/>
        <a:tabLst>
          <a:tab pos="265113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2700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tabLst>
          <a:tab pos="270000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2700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tabLst>
          <a:tab pos="270000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0000" algn="l" defTabSz="2700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tabLst>
          <a:tab pos="270000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2700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tabLst>
          <a:tab pos="270000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748" userDrawn="1">
          <p15:clr>
            <a:srgbClr val="F26B43"/>
          </p15:clr>
        </p15:guide>
        <p15:guide id="2" pos="5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29.xml"/><Relationship Id="rId7" Type="http://schemas.openxmlformats.org/officeDocument/2006/relationships/notesSlide" Target="../notesSlides/notesSlide2.xml"/><Relationship Id="rId12" Type="http://schemas.openxmlformats.org/officeDocument/2006/relationships/image" Target="../media/image8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.jpeg"/><Relationship Id="rId5" Type="http://schemas.openxmlformats.org/officeDocument/2006/relationships/tags" Target="../tags/tag31.xml"/><Relationship Id="rId10" Type="http://schemas.openxmlformats.org/officeDocument/2006/relationships/image" Target="../media/image6.png"/><Relationship Id="rId4" Type="http://schemas.openxmlformats.org/officeDocument/2006/relationships/tags" Target="../tags/tag30.xml"/><Relationship Id="rId9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CH" dirty="0"/>
              <a:t>Zentralisierte Parameterverwaltung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CH" dirty="0"/>
              <a:t>IPA Präsentation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de-CH" dirty="0"/>
              <a:t>30. April 2018 / Remo Kessler</a:t>
            </a:r>
          </a:p>
        </p:txBody>
      </p:sp>
    </p:spTree>
    <p:extLst>
      <p:ext uri="{BB962C8B-B14F-4D97-AF65-F5344CB8AC3E}">
        <p14:creationId xmlns:p14="http://schemas.microsoft.com/office/powerpoint/2010/main" val="169646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1D93188-7BF1-418F-B1A5-E0BB10BF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00" y="306000"/>
            <a:ext cx="7884000" cy="360000"/>
          </a:xfrm>
        </p:spPr>
        <p:txBody>
          <a:bodyPr/>
          <a:lstStyle/>
          <a:p>
            <a:r>
              <a:rPr lang="de-CH" sz="1200" dirty="0"/>
              <a:t>IPA Projekt - </a:t>
            </a:r>
            <a:r>
              <a:rPr lang="de-CH" dirty="0"/>
              <a:t>Problemstellung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AF82D4-F8AB-4DD1-80A3-0B26F2AD5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000" y="1233950"/>
            <a:ext cx="7884000" cy="4716000"/>
          </a:xfrm>
        </p:spPr>
        <p:txBody>
          <a:bodyPr/>
          <a:lstStyle/>
          <a:p>
            <a:pPr>
              <a:lnSpc>
                <a:spcPct val="2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Alle Services sind vom Parameter Service abhängig</a:t>
            </a:r>
          </a:p>
          <a:p>
            <a:pPr>
              <a:lnSpc>
                <a:spcPct val="2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Parameter Service speichert lokal</a:t>
            </a:r>
          </a:p>
          <a:p>
            <a:pPr marL="0" indent="0">
              <a:lnSpc>
                <a:spcPct val="300000"/>
              </a:lnSpc>
              <a:buClr>
                <a:srgbClr val="00B0F0"/>
              </a:buClr>
              <a:buNone/>
            </a:pPr>
            <a:r>
              <a:rPr lang="de-CH" sz="2400" b="1" i="1" dirty="0"/>
              <a:t>Probleme aufgrund des Zustandes</a:t>
            </a:r>
            <a:endParaRPr lang="de-CH" b="1" i="1" dirty="0"/>
          </a:p>
          <a:p>
            <a:pPr>
              <a:lnSpc>
                <a:spcPct val="2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Fällt der Parameter Service aus, geht nichts mehr!</a:t>
            </a:r>
          </a:p>
          <a:p>
            <a:pPr>
              <a:lnSpc>
                <a:spcPct val="2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Benutzer müssen JSON Files bearbeiten um Parametrierung vorzunehmen</a:t>
            </a:r>
          </a:p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de-CH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51CAB15-D9F6-4399-B8CA-8A59F8DB94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5038" y="836712"/>
            <a:ext cx="7885112" cy="360000"/>
          </a:xfrm>
        </p:spPr>
        <p:txBody>
          <a:bodyPr/>
          <a:lstStyle/>
          <a:p>
            <a:r>
              <a:rPr lang="de-CH" b="1" i="1" dirty="0"/>
              <a:t>Zustand vor der IPA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5F228F-85C5-442D-9134-E0DF33A0B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723" y="731083"/>
            <a:ext cx="609685" cy="6096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5B7802-A9BD-4F45-903E-BFEF40B9E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731" y="735692"/>
            <a:ext cx="537675" cy="53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8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DB7B056-DE4B-4FED-A0A0-B331C29C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00" y="306000"/>
            <a:ext cx="7884000" cy="360000"/>
          </a:xfrm>
        </p:spPr>
        <p:txBody>
          <a:bodyPr/>
          <a:lstStyle/>
          <a:p>
            <a:r>
              <a:rPr lang="de-CH" sz="1200" dirty="0"/>
              <a:t>IPA Projekt - </a:t>
            </a:r>
            <a:r>
              <a:rPr lang="de-CH" dirty="0"/>
              <a:t>Anforderungsanalyse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FB6033-72CC-487A-903A-D61036DFF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000" y="1233950"/>
            <a:ext cx="7884000" cy="4716000"/>
          </a:xfrm>
        </p:spPr>
        <p:txBody>
          <a:bodyPr/>
          <a:lstStyle/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Aufteilung funktional &amp; nicht funktionale Anforderungen von Kriterien</a:t>
            </a:r>
          </a:p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Taskerstellung aus funktionalen Kriterien</a:t>
            </a:r>
          </a:p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Zeitschätzung der Tasks</a:t>
            </a:r>
          </a:p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Erstellung des Zeitplans</a:t>
            </a:r>
          </a:p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Use-Case Analyse</a:t>
            </a:r>
          </a:p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de-CH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CB1C29E-51DE-43E7-8AD1-A5BCC3DC1C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5038" y="836712"/>
            <a:ext cx="7885112" cy="360000"/>
          </a:xfrm>
        </p:spPr>
        <p:txBody>
          <a:bodyPr/>
          <a:lstStyle/>
          <a:p>
            <a:r>
              <a:rPr lang="de-CH" b="1" i="1" dirty="0"/>
              <a:t>Was nun?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F3C823-A695-48BE-A96A-1BDC2F08B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723" y="731083"/>
            <a:ext cx="609685" cy="6096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D631E4-0075-4B7E-BF77-63FCCC0D8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723" y="666000"/>
            <a:ext cx="609685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B78ED32-26BD-4BA3-AD78-324885BE0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00" y="306000"/>
            <a:ext cx="7884000" cy="360000"/>
          </a:xfrm>
        </p:spPr>
        <p:txBody>
          <a:bodyPr/>
          <a:lstStyle/>
          <a:p>
            <a:r>
              <a:rPr lang="de-CH" sz="1200" dirty="0"/>
              <a:t>IPA Projekt - </a:t>
            </a:r>
            <a:r>
              <a:rPr lang="de-CH" dirty="0"/>
              <a:t>Anforderungsanalyse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B62D04-D606-4399-A5F5-00162F6EA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000" y="1233950"/>
            <a:ext cx="7884000" cy="4716000"/>
          </a:xfrm>
        </p:spPr>
        <p:txBody>
          <a:bodyPr/>
          <a:lstStyle/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Aufteilung von den Anforderungen der Aufgabenstellung</a:t>
            </a:r>
          </a:p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Tasks entsprechend dieser Anforderungen erstellt</a:t>
            </a:r>
          </a:p>
          <a:p>
            <a:pPr lvl="2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1600" dirty="0"/>
              <a:t>Zielorientiertes Arbeiten sehr wichtig</a:t>
            </a:r>
          </a:p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Grobe Zeitschätzung der Tasks für den Zeitplan</a:t>
            </a:r>
          </a:p>
          <a:p>
            <a:pPr lvl="2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1600" dirty="0"/>
              <a:t>Basierend auf Erfahrung von ähnlichen Arbeiten</a:t>
            </a:r>
          </a:p>
          <a:p>
            <a:pPr lvl="2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de-CH" sz="1600" dirty="0"/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Erstellung des Zeitplans</a:t>
            </a:r>
          </a:p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de-CH" dirty="0"/>
          </a:p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de-CH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D73AAB6-64AB-4255-B5A1-2A422E4C1A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5038" y="836712"/>
            <a:ext cx="7885112" cy="360000"/>
          </a:xfrm>
        </p:spPr>
        <p:txBody>
          <a:bodyPr/>
          <a:lstStyle/>
          <a:p>
            <a:r>
              <a:rPr lang="de-CH" b="1" i="1" dirty="0"/>
              <a:t>Funktional &amp; nicht funktionale Anforderungen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ED9935-6CF5-4C94-B93F-498F97D8E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723" y="731083"/>
            <a:ext cx="609685" cy="609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CDB1F6-D317-488B-94A6-5D850D2BC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723" y="666000"/>
            <a:ext cx="609685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5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0F89AE9-8022-4B31-AF86-C5E7F84BC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00" y="306000"/>
            <a:ext cx="7884000" cy="360000"/>
          </a:xfrm>
        </p:spPr>
        <p:txBody>
          <a:bodyPr/>
          <a:lstStyle/>
          <a:p>
            <a:r>
              <a:rPr lang="de-CH" sz="1200" dirty="0"/>
              <a:t>IPA Projekt - </a:t>
            </a:r>
            <a:r>
              <a:rPr lang="de-CH" dirty="0"/>
              <a:t>Anforderungsanalyse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7CBD8B-C11D-48A6-9D20-5FB75265B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000" y="1233950"/>
            <a:ext cx="7884000" cy="4716000"/>
          </a:xfrm>
        </p:spPr>
        <p:txBody>
          <a:bodyPr/>
          <a:lstStyle/>
          <a:p>
            <a:pPr marL="0" indent="0">
              <a:lnSpc>
                <a:spcPct val="100000"/>
              </a:lnSpc>
              <a:buClr>
                <a:srgbClr val="00B0F0"/>
              </a:buClr>
              <a:buNone/>
            </a:pPr>
            <a:endParaRPr lang="de-CH" dirty="0"/>
          </a:p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Die Frage beantwortet, was würde ich als Anwender damit machen wollen?</a:t>
            </a:r>
          </a:p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Typen von Parametern im Livesystem</a:t>
            </a:r>
          </a:p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Erfahrungen mit Kunden</a:t>
            </a:r>
          </a:p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de-CH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A84583D-366A-4B38-BF5A-D9ED0D8F36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5038" y="836712"/>
            <a:ext cx="7885112" cy="360000"/>
          </a:xfrm>
        </p:spPr>
        <p:txBody>
          <a:bodyPr/>
          <a:lstStyle/>
          <a:p>
            <a:r>
              <a:rPr lang="de-CH" b="1" i="1" dirty="0"/>
              <a:t>Use Case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832C13-5BED-4C81-9156-089046B56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722" y="731083"/>
            <a:ext cx="609685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28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13DFA0D-5D96-4E5B-A378-BED1B744C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00" y="306000"/>
            <a:ext cx="7884000" cy="360000"/>
          </a:xfrm>
        </p:spPr>
        <p:txBody>
          <a:bodyPr/>
          <a:lstStyle/>
          <a:p>
            <a:r>
              <a:rPr lang="de-CH" sz="1200" dirty="0"/>
              <a:t>IPA Projekt - </a:t>
            </a:r>
            <a:r>
              <a:rPr lang="de-CH" dirty="0"/>
              <a:t>Anforderungsanalyse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4CED867-58E8-47FA-8577-6E83742B2B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5038" y="836712"/>
            <a:ext cx="7885112" cy="360000"/>
          </a:xfrm>
        </p:spPr>
        <p:txBody>
          <a:bodyPr/>
          <a:lstStyle/>
          <a:p>
            <a:r>
              <a:rPr lang="de-CH" b="1" i="1" dirty="0"/>
              <a:t>Use Case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4A9F881-6280-4819-AFF4-61D1C5B9E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90534"/>
            <a:ext cx="6120067" cy="471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625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369B9-BAA4-49CD-A4AD-14B94432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1200" dirty="0"/>
              <a:t>IPA Projekt - </a:t>
            </a:r>
            <a:r>
              <a:rPr lang="de-CH" dirty="0"/>
              <a:t>Planung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0E0DDC9-C1D3-4F27-9EF0-E84B08632A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5038" y="836712"/>
            <a:ext cx="7885112" cy="360000"/>
          </a:xfrm>
        </p:spPr>
        <p:txBody>
          <a:bodyPr/>
          <a:lstStyle/>
          <a:p>
            <a:r>
              <a:rPr lang="de-CH" b="1" i="1" dirty="0"/>
              <a:t>Was wann wie?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B4EFFA-C025-4377-87E6-8E7E654E8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722" y="731083"/>
            <a:ext cx="609685" cy="60968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950EA8C-1E7D-4266-9C85-C658A2E04C9A}"/>
              </a:ext>
            </a:extLst>
          </p:cNvPr>
          <p:cNvSpPr txBox="1">
            <a:spLocks/>
          </p:cNvSpPr>
          <p:nvPr/>
        </p:nvSpPr>
        <p:spPr>
          <a:xfrm>
            <a:off x="936000" y="1233950"/>
            <a:ext cx="7884000" cy="471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9875" indent="-270000" algn="l" defTabSz="270000" rtl="0" eaLnBrk="1" latinLnBrk="0" hangingPunct="1">
              <a:lnSpc>
                <a:spcPct val="90000"/>
              </a:lnSpc>
              <a:spcBef>
                <a:spcPts val="1000"/>
              </a:spcBef>
              <a:buFont typeface="Symbol" panose="05050102010706020507" pitchFamily="18" charset="2"/>
              <a:buChar char="-"/>
              <a:tabLst>
                <a:tab pos="265113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Theoretisches ausarbeiten der Tasks</a:t>
            </a:r>
          </a:p>
          <a:p>
            <a:pPr lvl="2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1600" dirty="0"/>
              <a:t>Mir bekannte Lösungsideen einander gegenüberstellen</a:t>
            </a:r>
          </a:p>
          <a:p>
            <a:pPr lvl="2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1600" dirty="0"/>
              <a:t>Entscheidungsmatrizen für die Ideen erstellen</a:t>
            </a:r>
          </a:p>
          <a:p>
            <a:pPr lvl="2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1600" dirty="0"/>
              <a:t>Matrizen ausfüllen</a:t>
            </a:r>
          </a:p>
          <a:p>
            <a:pPr lvl="2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1600" dirty="0"/>
              <a:t>Auswerten der Punktevergabe</a:t>
            </a:r>
          </a:p>
        </p:txBody>
      </p:sp>
    </p:spTree>
    <p:extLst>
      <p:ext uri="{BB962C8B-B14F-4D97-AF65-F5344CB8AC3E}">
        <p14:creationId xmlns:p14="http://schemas.microsoft.com/office/powerpoint/2010/main" val="105056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A0A34E-B0E4-414C-A3C4-BC32A8300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00" y="306000"/>
            <a:ext cx="7884000" cy="360000"/>
          </a:xfrm>
        </p:spPr>
        <p:txBody>
          <a:bodyPr/>
          <a:lstStyle/>
          <a:p>
            <a:r>
              <a:rPr lang="de-CH" sz="1200" dirty="0"/>
              <a:t>IPA Projekt - </a:t>
            </a:r>
            <a:r>
              <a:rPr lang="de-CH" dirty="0"/>
              <a:t>Realisation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A480D5F-2EB6-4A47-AEA8-2D7B7D862A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5038" y="836712"/>
            <a:ext cx="7885112" cy="360000"/>
          </a:xfrm>
        </p:spPr>
        <p:txBody>
          <a:bodyPr/>
          <a:lstStyle/>
          <a:p>
            <a:r>
              <a:rPr lang="de-CH" b="1" i="1" dirty="0"/>
              <a:t>Was wurde umgesetzt?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54CB7BF-27C9-4081-835A-7FFFDA74CD66}"/>
              </a:ext>
            </a:extLst>
          </p:cNvPr>
          <p:cNvSpPr txBox="1">
            <a:spLocks/>
          </p:cNvSpPr>
          <p:nvPr/>
        </p:nvSpPr>
        <p:spPr>
          <a:xfrm>
            <a:off x="934888" y="1340768"/>
            <a:ext cx="7885112" cy="46091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9875" indent="-270000" algn="l" defTabSz="270000" rtl="0" eaLnBrk="1" latinLnBrk="0" hangingPunct="1">
              <a:lnSpc>
                <a:spcPct val="90000"/>
              </a:lnSpc>
              <a:spcBef>
                <a:spcPts val="1000"/>
              </a:spcBef>
              <a:buFont typeface="Symbol" panose="05050102010706020507" pitchFamily="18" charset="2"/>
              <a:buChar char="-"/>
              <a:tabLst>
                <a:tab pos="265113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00B0F0"/>
              </a:buClr>
              <a:buNone/>
            </a:pPr>
            <a:r>
              <a:rPr lang="de-CH" sz="2000" b="1" dirty="0"/>
              <a:t>Frontend</a:t>
            </a:r>
            <a:endParaRPr lang="de-CH" b="1" dirty="0"/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Anzeigen der Parameter</a:t>
            </a:r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Validieren der Parameter</a:t>
            </a:r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Suche</a:t>
            </a:r>
          </a:p>
          <a:p>
            <a:pPr lvl="2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de-CH" dirty="0"/>
          </a:p>
          <a:p>
            <a:pPr lvl="2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de-CH" dirty="0"/>
          </a:p>
          <a:p>
            <a:pPr marL="0" indent="-125">
              <a:lnSpc>
                <a:spcPct val="100000"/>
              </a:lnSpc>
              <a:buClr>
                <a:srgbClr val="00B0F0"/>
              </a:buClr>
              <a:buNone/>
            </a:pPr>
            <a:r>
              <a:rPr lang="de-CH" sz="2000" b="1" dirty="0"/>
              <a:t>Backend</a:t>
            </a:r>
            <a:endParaRPr lang="de-CH" b="1" dirty="0"/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Valideren der Parameter</a:t>
            </a:r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Speichern der Parameter</a:t>
            </a:r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Auslesen der Parameter</a:t>
            </a:r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Unittests</a:t>
            </a:r>
          </a:p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de-C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C47775-C187-4F91-BBC0-7B8164891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722" y="731083"/>
            <a:ext cx="609685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0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3CCD293-AC9B-4CC0-BAD5-A0DF71B2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00" y="306000"/>
            <a:ext cx="7884000" cy="360000"/>
          </a:xfrm>
        </p:spPr>
        <p:txBody>
          <a:bodyPr/>
          <a:lstStyle/>
          <a:p>
            <a:r>
              <a:rPr lang="de-CH" sz="1200" dirty="0"/>
              <a:t>IPA Projekt - </a:t>
            </a:r>
            <a:r>
              <a:rPr lang="de-CH" dirty="0"/>
              <a:t>Realisation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1CEE59E-3945-4C29-A085-43232767AC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5038" y="836712"/>
            <a:ext cx="7885112" cy="360000"/>
          </a:xfrm>
        </p:spPr>
        <p:txBody>
          <a:bodyPr/>
          <a:lstStyle/>
          <a:p>
            <a:r>
              <a:rPr lang="de-CH" b="1" i="1" dirty="0"/>
              <a:t>Knackpunkte im Frontend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ED03D6-F94C-4889-9846-5802F51E7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722" y="731083"/>
            <a:ext cx="609685" cy="60968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5B7DFF-B758-4250-A212-BC0C94AF3B16}"/>
              </a:ext>
            </a:extLst>
          </p:cNvPr>
          <p:cNvSpPr txBox="1">
            <a:spLocks/>
          </p:cNvSpPr>
          <p:nvPr/>
        </p:nvSpPr>
        <p:spPr>
          <a:xfrm>
            <a:off x="936000" y="1233950"/>
            <a:ext cx="7884000" cy="471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9875" indent="-270000" algn="l" defTabSz="270000" rtl="0" eaLnBrk="1" latinLnBrk="0" hangingPunct="1">
              <a:lnSpc>
                <a:spcPct val="90000"/>
              </a:lnSpc>
              <a:spcBef>
                <a:spcPts val="1000"/>
              </a:spcBef>
              <a:buFont typeface="Symbol" panose="05050102010706020507" pitchFamily="18" charset="2"/>
              <a:buChar char="-"/>
              <a:tabLst>
                <a:tab pos="265113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Bedienbarkeit mit Tastatur</a:t>
            </a:r>
          </a:p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Intuitives GUI</a:t>
            </a:r>
          </a:p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GUI nach CI/CD Vorgaben vom Bund</a:t>
            </a:r>
          </a:p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Schnelle und zweckmässige Suche</a:t>
            </a:r>
          </a:p>
        </p:txBody>
      </p:sp>
    </p:spTree>
    <p:extLst>
      <p:ext uri="{BB962C8B-B14F-4D97-AF65-F5344CB8AC3E}">
        <p14:creationId xmlns:p14="http://schemas.microsoft.com/office/powerpoint/2010/main" val="54351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BAA4CBD-A719-4DBB-A924-A9A200D03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04" y="1367424"/>
            <a:ext cx="6876156" cy="4707592"/>
          </a:xfr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12F5258-98C8-4E92-B13F-F08BF8EC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00" y="306000"/>
            <a:ext cx="7884000" cy="360000"/>
          </a:xfrm>
        </p:spPr>
        <p:txBody>
          <a:bodyPr/>
          <a:lstStyle/>
          <a:p>
            <a:r>
              <a:rPr lang="de-CH" sz="1200" dirty="0"/>
              <a:t>IPA Projekt - </a:t>
            </a:r>
            <a:r>
              <a:rPr lang="de-CH" dirty="0"/>
              <a:t>Realisation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1F8A4D2-4D34-4494-A089-77A57E48C6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5038" y="836712"/>
            <a:ext cx="7885112" cy="360000"/>
          </a:xfrm>
        </p:spPr>
        <p:txBody>
          <a:bodyPr/>
          <a:lstStyle/>
          <a:p>
            <a:r>
              <a:rPr lang="de-CH" b="1" i="1" dirty="0"/>
              <a:t>Mockup Frontend</a:t>
            </a:r>
          </a:p>
        </p:txBody>
      </p:sp>
    </p:spTree>
    <p:extLst>
      <p:ext uri="{BB962C8B-B14F-4D97-AF65-F5344CB8AC3E}">
        <p14:creationId xmlns:p14="http://schemas.microsoft.com/office/powerpoint/2010/main" val="619620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RE~1.CMI\AppData\Local\Temp\SNAGHTMLa66299c.PNG">
            <a:extLst>
              <a:ext uri="{FF2B5EF4-FFF2-40B4-BE49-F238E27FC236}">
                <a16:creationId xmlns:a16="http://schemas.microsoft.com/office/drawing/2014/main" id="{2406EDA3-49DC-4FF5-B3CA-E020956B6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1267523"/>
            <a:ext cx="7527628" cy="474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9B2DE4D-68B6-4AE2-95E3-FC10018B8F12}"/>
              </a:ext>
            </a:extLst>
          </p:cNvPr>
          <p:cNvSpPr/>
          <p:nvPr/>
        </p:nvSpPr>
        <p:spPr>
          <a:xfrm>
            <a:off x="539552" y="2703587"/>
            <a:ext cx="50629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541B586-55A1-4B7E-A0A0-47603D761E17}"/>
              </a:ext>
            </a:extLst>
          </p:cNvPr>
          <p:cNvSpPr/>
          <p:nvPr/>
        </p:nvSpPr>
        <p:spPr>
          <a:xfrm flipH="1">
            <a:off x="7984828" y="2943994"/>
            <a:ext cx="50629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6884838-EB0B-49A6-8C9F-A91A1880C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00" y="306000"/>
            <a:ext cx="7884000" cy="360000"/>
          </a:xfrm>
        </p:spPr>
        <p:txBody>
          <a:bodyPr/>
          <a:lstStyle/>
          <a:p>
            <a:r>
              <a:rPr lang="de-CH" sz="1200" dirty="0"/>
              <a:t>IPA Projekt - </a:t>
            </a:r>
            <a:r>
              <a:rPr lang="de-CH" dirty="0"/>
              <a:t>Realisation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2E56CF4-48D5-41F3-92C8-380055654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5038" y="836712"/>
            <a:ext cx="7885112" cy="360000"/>
          </a:xfrm>
        </p:spPr>
        <p:txBody>
          <a:bodyPr/>
          <a:lstStyle/>
          <a:p>
            <a:r>
              <a:rPr lang="de-CH" b="1" i="1" dirty="0"/>
              <a:t>Realisiertes Frontend</a:t>
            </a:r>
          </a:p>
        </p:txBody>
      </p:sp>
    </p:spTree>
    <p:extLst>
      <p:ext uri="{BB962C8B-B14F-4D97-AF65-F5344CB8AC3E}">
        <p14:creationId xmlns:p14="http://schemas.microsoft.com/office/powerpoint/2010/main" val="39106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1119-F02D-4E38-9A19-3D3A18CFB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29C241-5E1F-41AE-BAEA-E1A7962DA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739" y="803091"/>
            <a:ext cx="609685" cy="60968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6C7183-B4A2-4AFF-B210-AA5CC1789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000" y="814551"/>
            <a:ext cx="7884000" cy="4716000"/>
          </a:xfrm>
        </p:spPr>
        <p:txBody>
          <a:bodyPr/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b="1" dirty="0"/>
              <a:t>Einführung</a:t>
            </a:r>
          </a:p>
          <a:p>
            <a:pPr lvl="2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1600" dirty="0"/>
              <a:t>Kurzvorstellung CMI</a:t>
            </a:r>
          </a:p>
          <a:p>
            <a:pPr lvl="2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1600" dirty="0"/>
              <a:t>Projekt Viaduc</a:t>
            </a:r>
          </a:p>
          <a:p>
            <a:pPr lvl="2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1600" dirty="0"/>
              <a:t>Eingesetzte Technologien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b="1" dirty="0"/>
              <a:t>IPA Projekt</a:t>
            </a:r>
          </a:p>
          <a:p>
            <a:pPr lvl="2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1600" b="1" dirty="0"/>
              <a:t>I</a:t>
            </a:r>
            <a:r>
              <a:rPr lang="de-CH" sz="1600" dirty="0"/>
              <a:t>:  Problemstellung </a:t>
            </a:r>
          </a:p>
          <a:p>
            <a:pPr lvl="2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1600" b="1" dirty="0"/>
              <a:t>P</a:t>
            </a:r>
            <a:r>
              <a:rPr lang="de-CH" sz="1600" dirty="0"/>
              <a:t>: Anforderungsanalyse</a:t>
            </a:r>
          </a:p>
          <a:p>
            <a:pPr lvl="2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1600" b="1" dirty="0"/>
              <a:t>E</a:t>
            </a:r>
            <a:r>
              <a:rPr lang="de-CH" sz="1600" dirty="0"/>
              <a:t>: Realisationsplanung</a:t>
            </a:r>
          </a:p>
          <a:p>
            <a:pPr lvl="2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1600" b="1" dirty="0"/>
              <a:t>R</a:t>
            </a:r>
            <a:r>
              <a:rPr lang="de-CH" sz="1600" dirty="0"/>
              <a:t>: Realisation</a:t>
            </a:r>
          </a:p>
          <a:p>
            <a:pPr lvl="2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1600" b="1" dirty="0"/>
              <a:t>K</a:t>
            </a:r>
            <a:r>
              <a:rPr lang="de-CH" sz="1600" dirty="0"/>
              <a:t>: Testing</a:t>
            </a:r>
          </a:p>
          <a:p>
            <a:pPr lvl="2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1600" b="1" dirty="0"/>
              <a:t>A</a:t>
            </a:r>
            <a:r>
              <a:rPr lang="de-CH" sz="1600" dirty="0"/>
              <a:t>: Live Demo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b="1" dirty="0"/>
              <a:t>Abschluss</a:t>
            </a:r>
          </a:p>
          <a:p>
            <a:pPr lvl="2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1600" dirty="0"/>
              <a:t>Fazit</a:t>
            </a:r>
          </a:p>
          <a:p>
            <a:pPr lvl="2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1600" dirty="0"/>
              <a:t>Ausblick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b="1" dirty="0"/>
              <a:t>Fragen</a:t>
            </a:r>
          </a:p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15635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DBC12AD-BE9B-41FC-9157-054F6CDD9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722" y="731082"/>
            <a:ext cx="609685" cy="60968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DB13572-1D4B-4AAD-BE90-49C8D873A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00" y="306000"/>
            <a:ext cx="7884000" cy="360000"/>
          </a:xfrm>
        </p:spPr>
        <p:txBody>
          <a:bodyPr/>
          <a:lstStyle/>
          <a:p>
            <a:r>
              <a:rPr lang="de-CH" sz="1200" dirty="0"/>
              <a:t>IPA Projekt - </a:t>
            </a:r>
            <a:r>
              <a:rPr lang="de-CH" dirty="0"/>
              <a:t>Realisation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96AA189-1160-46E2-8B92-B0B42123B3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5038" y="836712"/>
            <a:ext cx="7885112" cy="360000"/>
          </a:xfrm>
        </p:spPr>
        <p:txBody>
          <a:bodyPr/>
          <a:lstStyle/>
          <a:p>
            <a:r>
              <a:rPr lang="de-CH" b="1" i="1" dirty="0"/>
              <a:t>Knackpunkte im Backend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5C22AAC-41F2-4B55-8C7C-8DA07A032AA8}"/>
              </a:ext>
            </a:extLst>
          </p:cNvPr>
          <p:cNvSpPr txBox="1">
            <a:spLocks/>
          </p:cNvSpPr>
          <p:nvPr/>
        </p:nvSpPr>
        <p:spPr>
          <a:xfrm>
            <a:off x="936000" y="1233950"/>
            <a:ext cx="7884000" cy="471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9875" indent="-270000" algn="l" defTabSz="270000" rtl="0" eaLnBrk="1" latinLnBrk="0" hangingPunct="1">
              <a:lnSpc>
                <a:spcPct val="90000"/>
              </a:lnSpc>
              <a:spcBef>
                <a:spcPts val="1000"/>
              </a:spcBef>
              <a:buFont typeface="Symbol" panose="05050102010706020507" pitchFamily="18" charset="2"/>
              <a:buChar char="-"/>
              <a:tabLst>
                <a:tab pos="265113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Dezentrales Speichern der Parameter</a:t>
            </a:r>
          </a:p>
          <a:p>
            <a:pPr>
              <a:lnSpc>
                <a:spcPct val="2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Kommunikation zwischen Services</a:t>
            </a:r>
          </a:p>
          <a:p>
            <a:pPr>
              <a:lnSpc>
                <a:spcPct val="2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Keine doppelte Logik</a:t>
            </a:r>
          </a:p>
          <a:p>
            <a:pPr>
              <a:lnSpc>
                <a:spcPct val="2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Microservices Architektur einhalten</a:t>
            </a:r>
          </a:p>
          <a:p>
            <a:pPr>
              <a:lnSpc>
                <a:spcPct val="2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In welchem Format wird gespeichert</a:t>
            </a:r>
          </a:p>
          <a:p>
            <a:pPr>
              <a:lnSpc>
                <a:spcPct val="2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0068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C29D552-D0A5-41E2-9C33-2E4B957FB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00" y="306000"/>
            <a:ext cx="7884000" cy="360000"/>
          </a:xfrm>
        </p:spPr>
        <p:txBody>
          <a:bodyPr/>
          <a:lstStyle/>
          <a:p>
            <a:r>
              <a:rPr lang="de-CH" sz="1200" dirty="0"/>
              <a:t>IPA Projekt - </a:t>
            </a:r>
            <a:r>
              <a:rPr lang="de-CH" dirty="0"/>
              <a:t>Realisation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5665D5B-B6C8-4053-BB43-49F325FCD0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5038" y="836712"/>
            <a:ext cx="7885112" cy="360000"/>
          </a:xfrm>
        </p:spPr>
        <p:txBody>
          <a:bodyPr/>
          <a:lstStyle/>
          <a:p>
            <a:r>
              <a:rPr lang="de-CH" b="1" i="1" dirty="0"/>
              <a:t>Dezentrales Speichern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439D47-E2D5-43AA-AF7B-B8C2C1B2B759}"/>
              </a:ext>
            </a:extLst>
          </p:cNvPr>
          <p:cNvSpPr txBox="1">
            <a:spLocks/>
          </p:cNvSpPr>
          <p:nvPr/>
        </p:nvSpPr>
        <p:spPr>
          <a:xfrm>
            <a:off x="936000" y="1233950"/>
            <a:ext cx="7884000" cy="471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9875" indent="-270000" algn="l" defTabSz="270000" rtl="0" eaLnBrk="1" latinLnBrk="0" hangingPunct="1">
              <a:lnSpc>
                <a:spcPct val="90000"/>
              </a:lnSpc>
              <a:spcBef>
                <a:spcPts val="1000"/>
              </a:spcBef>
              <a:buFont typeface="Symbol" panose="05050102010706020507" pitchFamily="18" charset="2"/>
              <a:buChar char="-"/>
              <a:tabLst>
                <a:tab pos="265113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Jeder Service speichert selbst seine Parameter</a:t>
            </a:r>
          </a:p>
          <a:p>
            <a:pPr marL="0" indent="0">
              <a:lnSpc>
                <a:spcPct val="300000"/>
              </a:lnSpc>
              <a:buClr>
                <a:srgbClr val="00B0F0"/>
              </a:buClr>
              <a:buNone/>
            </a:pPr>
            <a:r>
              <a:rPr lang="de-CH" b="1" dirty="0"/>
              <a:t>Problem</a:t>
            </a:r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Kein Doppelter Code</a:t>
            </a:r>
          </a:p>
          <a:p>
            <a:pPr marL="0" indent="0">
              <a:lnSpc>
                <a:spcPct val="300000"/>
              </a:lnSpc>
              <a:buClr>
                <a:srgbClr val="00B0F0"/>
              </a:buClr>
              <a:buNone/>
            </a:pPr>
            <a:r>
              <a:rPr lang="de-CH" b="1" dirty="0"/>
              <a:t>Lösung</a:t>
            </a:r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Contract DLL die eine Helper-Klasse enthält</a:t>
            </a:r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Kann speichern, lesen und validieren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0177EA-2052-442A-86AA-35418BBB7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826" y="731083"/>
            <a:ext cx="609685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4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2D8553-D62F-499E-9738-FBD0EF62A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38" y="1793928"/>
            <a:ext cx="7525394" cy="3270144"/>
          </a:xfr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AA194DF-8AE1-440E-B094-057C811E2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00" y="306000"/>
            <a:ext cx="7884000" cy="360000"/>
          </a:xfrm>
        </p:spPr>
        <p:txBody>
          <a:bodyPr/>
          <a:lstStyle/>
          <a:p>
            <a:r>
              <a:rPr lang="de-CH" sz="1200" dirty="0"/>
              <a:t>IPA Projekt - </a:t>
            </a:r>
            <a:r>
              <a:rPr lang="de-CH" dirty="0"/>
              <a:t>Realisation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D706B49-395B-43A0-96CC-3D5D65FF7B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5038" y="836712"/>
            <a:ext cx="7885112" cy="360000"/>
          </a:xfrm>
        </p:spPr>
        <p:txBody>
          <a:bodyPr/>
          <a:lstStyle/>
          <a:p>
            <a:r>
              <a:rPr lang="de-CH" b="1" i="1" dirty="0"/>
              <a:t>Kommunikation anhand Beispiel Backend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8FC3557-A877-4051-9060-CFF3B5850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826" y="764704"/>
            <a:ext cx="609685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41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6BF18D1-6EC3-49F3-BEEF-B13F1806B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00" y="306000"/>
            <a:ext cx="7884000" cy="360000"/>
          </a:xfrm>
        </p:spPr>
        <p:txBody>
          <a:bodyPr/>
          <a:lstStyle/>
          <a:p>
            <a:r>
              <a:rPr lang="de-CH" sz="1200" dirty="0"/>
              <a:t>IPA Projekt - </a:t>
            </a:r>
            <a:r>
              <a:rPr lang="de-CH" dirty="0"/>
              <a:t>Testing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93D159B-D1E0-4114-91AC-C0657918F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5038" y="836712"/>
            <a:ext cx="7885112" cy="360000"/>
          </a:xfrm>
        </p:spPr>
        <p:txBody>
          <a:bodyPr/>
          <a:lstStyle/>
          <a:p>
            <a:r>
              <a:rPr lang="de-CH" b="1" i="1" dirty="0"/>
              <a:t>Testverfahren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A330A92-D3EC-4D6B-B3DB-AB01770687AD}"/>
              </a:ext>
            </a:extLst>
          </p:cNvPr>
          <p:cNvSpPr txBox="1">
            <a:spLocks/>
          </p:cNvSpPr>
          <p:nvPr/>
        </p:nvSpPr>
        <p:spPr>
          <a:xfrm>
            <a:off x="936000" y="1233950"/>
            <a:ext cx="7884000" cy="471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9875" indent="-270000" algn="l" defTabSz="270000" rtl="0" eaLnBrk="1" latinLnBrk="0" hangingPunct="1">
              <a:lnSpc>
                <a:spcPct val="90000"/>
              </a:lnSpc>
              <a:spcBef>
                <a:spcPts val="1000"/>
              </a:spcBef>
              <a:buFont typeface="Symbol" panose="05050102010706020507" pitchFamily="18" charset="2"/>
              <a:buChar char="-"/>
              <a:tabLst>
                <a:tab pos="265113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de-CH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CD40A52-6246-463C-8EAB-EF48835BE6AD}"/>
              </a:ext>
            </a:extLst>
          </p:cNvPr>
          <p:cNvSpPr txBox="1">
            <a:spLocks/>
          </p:cNvSpPr>
          <p:nvPr/>
        </p:nvSpPr>
        <p:spPr>
          <a:xfrm>
            <a:off x="1088400" y="1386350"/>
            <a:ext cx="7884000" cy="471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9875" indent="-270000" algn="l" defTabSz="270000" rtl="0" eaLnBrk="1" latinLnBrk="0" hangingPunct="1">
              <a:lnSpc>
                <a:spcPct val="90000"/>
              </a:lnSpc>
              <a:spcBef>
                <a:spcPts val="1000"/>
              </a:spcBef>
              <a:buFont typeface="Symbol" panose="05050102010706020507" pitchFamily="18" charset="2"/>
              <a:buChar char="-"/>
              <a:tabLst>
                <a:tab pos="265113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Clr>
                <a:srgbClr val="00B0F0"/>
              </a:buClr>
              <a:buNone/>
            </a:pPr>
            <a:r>
              <a:rPr lang="de-CH" b="1" dirty="0" err="1"/>
              <a:t>Unittesting</a:t>
            </a:r>
            <a:r>
              <a:rPr lang="de-CH" dirty="0"/>
              <a:t> </a:t>
            </a:r>
            <a:r>
              <a:rPr lang="de-CH" b="1" dirty="0"/>
              <a:t>im</a:t>
            </a:r>
            <a:r>
              <a:rPr lang="de-CH" dirty="0"/>
              <a:t> </a:t>
            </a:r>
            <a:r>
              <a:rPr lang="de-CH" b="1" dirty="0"/>
              <a:t>Backend</a:t>
            </a:r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Jede Methode der Helper-Klasse die speichert, ausliest und validiert</a:t>
            </a:r>
          </a:p>
          <a:p>
            <a:pPr lvl="2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1600" dirty="0"/>
              <a:t>Jeweils mind. ein richtiger und ein falscher Test</a:t>
            </a:r>
            <a:endParaRPr lang="de-CH" dirty="0"/>
          </a:p>
          <a:p>
            <a:pPr marL="0" indent="0">
              <a:lnSpc>
                <a:spcPct val="100000"/>
              </a:lnSpc>
              <a:buClr>
                <a:srgbClr val="00B0F0"/>
              </a:buClr>
              <a:buNone/>
            </a:pPr>
            <a:endParaRPr lang="de-CH" b="1" dirty="0"/>
          </a:p>
          <a:p>
            <a:pPr marL="0" indent="0">
              <a:lnSpc>
                <a:spcPct val="100000"/>
              </a:lnSpc>
              <a:buClr>
                <a:srgbClr val="00B0F0"/>
              </a:buClr>
              <a:buNone/>
            </a:pPr>
            <a:r>
              <a:rPr lang="de-CH" b="1" dirty="0"/>
              <a:t>Testen von Hand im Frontend</a:t>
            </a:r>
            <a:endParaRPr lang="de-CH" dirty="0"/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Wird alles angezeigt</a:t>
            </a:r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Funktioniert das Speichern</a:t>
            </a:r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Funktioniert die Suche</a:t>
            </a:r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Läuft die Validierung</a:t>
            </a:r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CI/CD des Bundes eingehalten</a:t>
            </a:r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Tastaturbedienbarkeit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2EE326-324F-4C1F-BCE8-D8EA15BCC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210" y="818400"/>
            <a:ext cx="609685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45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C1F9-DBF9-41CD-84D0-0B128CDFF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Live 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472809-8BEA-4E73-A1C3-D2E0D66CB9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0712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E5A7F8-7570-4B86-BB2D-3E441344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Abschluss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55DAF8-8EED-41BE-BBAB-E76894E513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4129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E231B38-62DF-4C99-BDE4-CCAC9B031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00" y="306000"/>
            <a:ext cx="7884000" cy="360000"/>
          </a:xfrm>
        </p:spPr>
        <p:txBody>
          <a:bodyPr/>
          <a:lstStyle/>
          <a:p>
            <a:r>
              <a:rPr lang="de-CH" sz="1200" dirty="0"/>
              <a:t>Abschluss- </a:t>
            </a:r>
            <a:r>
              <a:rPr lang="de-CH" dirty="0"/>
              <a:t>Fazit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21EFAF-D886-4053-821D-100E79BE2D6D}"/>
              </a:ext>
            </a:extLst>
          </p:cNvPr>
          <p:cNvSpPr txBox="1">
            <a:spLocks/>
          </p:cNvSpPr>
          <p:nvPr/>
        </p:nvSpPr>
        <p:spPr>
          <a:xfrm>
            <a:off x="936000" y="1233950"/>
            <a:ext cx="7884000" cy="471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9875" indent="-270000" algn="l" defTabSz="270000" rtl="0" eaLnBrk="1" latinLnBrk="0" hangingPunct="1">
              <a:lnSpc>
                <a:spcPct val="90000"/>
              </a:lnSpc>
              <a:spcBef>
                <a:spcPts val="1000"/>
              </a:spcBef>
              <a:buFont typeface="Symbol" panose="05050102010706020507" pitchFamily="18" charset="2"/>
              <a:buChar char="-"/>
              <a:tabLst>
                <a:tab pos="265113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Dokumentieren ist gar nicht so schlimm, wenn man Zeit hat</a:t>
            </a:r>
          </a:p>
          <a:p>
            <a:pPr>
              <a:lnSpc>
                <a:spcPct val="2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Planung ist sehr gut aufgegangen </a:t>
            </a:r>
          </a:p>
          <a:p>
            <a:pPr>
              <a:lnSpc>
                <a:spcPct val="2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Viele technische Details und Zusammenhänge vom Viaduc verstanden</a:t>
            </a:r>
          </a:p>
          <a:p>
            <a:pPr>
              <a:lnSpc>
                <a:spcPct val="2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Viele Frameworks zum ersten Mal selber gebraucht</a:t>
            </a:r>
          </a:p>
          <a:p>
            <a:pPr lvl="2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Z.B. Angular CLI, MVC, </a:t>
            </a:r>
            <a:r>
              <a:rPr lang="de-CH" dirty="0" err="1"/>
              <a:t>Masstransit</a:t>
            </a:r>
            <a:endParaRPr lang="de-CH" dirty="0"/>
          </a:p>
          <a:p>
            <a:pPr>
              <a:lnSpc>
                <a:spcPct val="2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Grösstes Problem während der IPA: Word</a:t>
            </a:r>
          </a:p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de-CH" dirty="0"/>
          </a:p>
          <a:p>
            <a:pPr marL="0" indent="0">
              <a:lnSpc>
                <a:spcPct val="300000"/>
              </a:lnSpc>
              <a:buClr>
                <a:srgbClr val="00B0F0"/>
              </a:buClr>
              <a:buNone/>
            </a:pPr>
            <a:endParaRPr lang="de-C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C2AE42-ADAB-4E00-8AEB-76DFF1823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824" y="731083"/>
            <a:ext cx="609685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7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D1AC85-E2EE-4928-89B1-9834922BCBCC}"/>
              </a:ext>
            </a:extLst>
          </p:cNvPr>
          <p:cNvSpPr txBox="1">
            <a:spLocks/>
          </p:cNvSpPr>
          <p:nvPr/>
        </p:nvSpPr>
        <p:spPr>
          <a:xfrm>
            <a:off x="936000" y="1233950"/>
            <a:ext cx="7884000" cy="471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9875" indent="-270000" algn="l" defTabSz="270000" rtl="0" eaLnBrk="1" latinLnBrk="0" hangingPunct="1">
              <a:lnSpc>
                <a:spcPct val="90000"/>
              </a:lnSpc>
              <a:spcBef>
                <a:spcPts val="1000"/>
              </a:spcBef>
              <a:buFont typeface="Symbol" panose="05050102010706020507" pitchFamily="18" charset="2"/>
              <a:buChar char="-"/>
              <a:tabLst>
                <a:tab pos="265113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50000"/>
              </a:lnSpc>
              <a:buClr>
                <a:srgbClr val="00B0F0"/>
              </a:buClr>
              <a:buNone/>
            </a:pPr>
            <a:r>
              <a:rPr lang="de-CH" sz="2000" b="1" dirty="0"/>
              <a:t>Einbau</a:t>
            </a:r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In Arbeit</a:t>
            </a:r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Hinweiskomponente konnte in Core Projekt eingebaut werden</a:t>
            </a:r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de-CH" dirty="0"/>
          </a:p>
          <a:p>
            <a:pPr marL="0" indent="0">
              <a:lnSpc>
                <a:spcPct val="250000"/>
              </a:lnSpc>
              <a:buClr>
                <a:srgbClr val="00B0F0"/>
              </a:buClr>
              <a:buNone/>
            </a:pPr>
            <a:r>
              <a:rPr lang="de-CH" sz="2000" b="1" dirty="0"/>
              <a:t>Erweiterung Frontend</a:t>
            </a:r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Gruppierung nach Service wurde als erstes gewünscht</a:t>
            </a:r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Speichern erfolgreich Meldung ist ebenfalls erwünscht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08C9325-6ABC-4F32-AF2F-4BDDE47A3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00" y="306000"/>
            <a:ext cx="7884000" cy="360000"/>
          </a:xfrm>
        </p:spPr>
        <p:txBody>
          <a:bodyPr/>
          <a:lstStyle/>
          <a:p>
            <a:r>
              <a:rPr lang="de-CH" sz="1200" dirty="0"/>
              <a:t>Abschluss- </a:t>
            </a:r>
            <a:r>
              <a:rPr lang="de-CH" dirty="0"/>
              <a:t>Ausblick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A9DD48-8A4C-4290-810F-5D437578E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825" y="731083"/>
            <a:ext cx="609685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4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745DD6B-0EA4-4244-9874-C05C1981394C}"/>
              </a:ext>
            </a:extLst>
          </p:cNvPr>
          <p:cNvSpPr/>
          <p:nvPr/>
        </p:nvSpPr>
        <p:spPr>
          <a:xfrm>
            <a:off x="3563888" y="1628799"/>
            <a:ext cx="1611340" cy="3170099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0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?</a:t>
            </a:r>
          </a:p>
        </p:txBody>
      </p:sp>
      <p:sp>
        <p:nvSpPr>
          <p:cNvPr id="6" name="Rechteck 6">
            <a:extLst>
              <a:ext uri="{FF2B5EF4-FFF2-40B4-BE49-F238E27FC236}">
                <a16:creationId xmlns:a16="http://schemas.microsoft.com/office/drawing/2014/main" id="{2FD8BE08-575F-4E14-B073-1C66A01095EB}"/>
              </a:ext>
            </a:extLst>
          </p:cNvPr>
          <p:cNvSpPr/>
          <p:nvPr/>
        </p:nvSpPr>
        <p:spPr>
          <a:xfrm>
            <a:off x="2411760" y="1412776"/>
            <a:ext cx="1152128" cy="1323439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?</a:t>
            </a:r>
          </a:p>
        </p:txBody>
      </p:sp>
      <p:sp>
        <p:nvSpPr>
          <p:cNvPr id="7" name="Rechteck 7">
            <a:extLst>
              <a:ext uri="{FF2B5EF4-FFF2-40B4-BE49-F238E27FC236}">
                <a16:creationId xmlns:a16="http://schemas.microsoft.com/office/drawing/2014/main" id="{993B95E4-B1A6-4646-A73E-A739B1C968C8}"/>
              </a:ext>
            </a:extLst>
          </p:cNvPr>
          <p:cNvSpPr/>
          <p:nvPr/>
        </p:nvSpPr>
        <p:spPr>
          <a:xfrm>
            <a:off x="5436096" y="2398241"/>
            <a:ext cx="898002" cy="1631216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0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7BEDC86-7ACC-45F7-8F42-AD65B4BD8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00" y="306000"/>
            <a:ext cx="7884000" cy="360000"/>
          </a:xfrm>
        </p:spPr>
        <p:txBody>
          <a:bodyPr/>
          <a:lstStyle/>
          <a:p>
            <a:r>
              <a:rPr lang="de-CH" sz="1200" dirty="0"/>
              <a:t>Abschluss- </a:t>
            </a:r>
            <a:r>
              <a:rPr lang="de-CH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2684523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3">
            <a:extLst>
              <a:ext uri="{FF2B5EF4-FFF2-40B4-BE49-F238E27FC236}">
                <a16:creationId xmlns:a16="http://schemas.microsoft.com/office/drawing/2014/main" id="{58BC95A4-583F-462F-897B-7180393EFD72}"/>
              </a:ext>
            </a:extLst>
          </p:cNvPr>
          <p:cNvSpPr txBox="1"/>
          <p:nvPr/>
        </p:nvSpPr>
        <p:spPr>
          <a:xfrm>
            <a:off x="936000" y="1918277"/>
            <a:ext cx="57476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CH" sz="4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Herzlichen Dank</a:t>
            </a:r>
            <a:br>
              <a:rPr lang="de-CH" sz="4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de-CH" sz="4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für Ihre Aufmerksamkeit!</a:t>
            </a:r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A446372A-8264-4716-B4F2-2D499F0E4B08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36000" y="4118883"/>
            <a:ext cx="7884000" cy="790629"/>
          </a:xfrm>
          <a:prstGeom prst="rect">
            <a:avLst/>
          </a:prstGeom>
        </p:spPr>
        <p:txBody>
          <a:bodyPr/>
          <a:lstStyle>
            <a:lvl1pPr marL="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br>
              <a:rPr lang="de-CH" dirty="0"/>
            </a:br>
            <a:endParaRPr lang="de-CH" dirty="0"/>
          </a:p>
          <a:p>
            <a:pPr indent="0">
              <a:buNone/>
            </a:pPr>
            <a:r>
              <a:rPr lang="de-CH" dirty="0"/>
              <a:t>Remo Kessler</a:t>
            </a:r>
          </a:p>
        </p:txBody>
      </p:sp>
    </p:spTree>
    <p:extLst>
      <p:ext uri="{BB962C8B-B14F-4D97-AF65-F5344CB8AC3E}">
        <p14:creationId xmlns:p14="http://schemas.microsoft.com/office/powerpoint/2010/main" val="352410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7737E-5FED-48F4-991A-7AB63A2A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Einführung</a:t>
            </a:r>
          </a:p>
        </p:txBody>
      </p:sp>
    </p:spTree>
    <p:extLst>
      <p:ext uri="{BB962C8B-B14F-4D97-AF65-F5344CB8AC3E}">
        <p14:creationId xmlns:p14="http://schemas.microsoft.com/office/powerpoint/2010/main" val="380845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E41D0-AC09-40AD-865E-351F7E6F46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CM Informatik AG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09327CDF-72D7-4B97-8143-047669CA77DC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36000" y="306000"/>
            <a:ext cx="7884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baseline="0">
                <a:solidFill>
                  <a:srgbClr val="00A0E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de-CH" sz="1200" dirty="0"/>
              <a:t>Einführung - </a:t>
            </a:r>
            <a:r>
              <a:rPr lang="de-CH" dirty="0"/>
              <a:t>Kurzvorstellung CMI</a:t>
            </a:r>
            <a:endParaRPr lang="de-CH" sz="1200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5CD93ED3-45EE-4A6B-8E8F-905AB10E0A12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936000" y="1593320"/>
            <a:ext cx="7884000" cy="471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9875" indent="-270000" algn="l" defTabSz="270000" rtl="0" eaLnBrk="1" latinLnBrk="0" hangingPunct="1">
              <a:lnSpc>
                <a:spcPct val="90000"/>
              </a:lnSpc>
              <a:spcBef>
                <a:spcPts val="1000"/>
              </a:spcBef>
              <a:buFont typeface="Symbol" panose="05050102010706020507" pitchFamily="18" charset="2"/>
              <a:buChar char="-"/>
              <a:tabLst>
                <a:tab pos="265113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indent="0">
              <a:buFont typeface="Symbol" panose="05050102010706020507" pitchFamily="18" charset="2"/>
              <a:buNone/>
              <a:tabLst>
                <a:tab pos="265113" algn="l"/>
                <a:tab pos="2420938" algn="l"/>
              </a:tabLst>
            </a:pPr>
            <a:r>
              <a:rPr lang="de-CH" dirty="0"/>
              <a:t>Gründung:	1987</a:t>
            </a:r>
          </a:p>
          <a:p>
            <a:pPr indent="0">
              <a:buFont typeface="Symbol" panose="05050102010706020507" pitchFamily="18" charset="2"/>
              <a:buNone/>
              <a:tabLst>
                <a:tab pos="265113" algn="l"/>
                <a:tab pos="2420938" algn="l"/>
              </a:tabLst>
            </a:pPr>
            <a:r>
              <a:rPr lang="de-CH" dirty="0"/>
              <a:t>Mitarbeiter:	ca. 50 </a:t>
            </a:r>
          </a:p>
          <a:p>
            <a:pPr indent="0">
              <a:buFont typeface="Symbol" panose="05050102010706020507" pitchFamily="18" charset="2"/>
              <a:buNone/>
              <a:tabLst>
                <a:tab pos="265113" algn="l"/>
                <a:tab pos="2420938" algn="l"/>
              </a:tabLst>
            </a:pPr>
            <a:r>
              <a:rPr lang="de-CH" dirty="0"/>
              <a:t>Standorte:	Schwerzenbach - Wil SG - Emmenbrücke</a:t>
            </a:r>
          </a:p>
          <a:p>
            <a:pPr indent="0">
              <a:buFont typeface="Symbol" panose="05050102010706020507" pitchFamily="18" charset="2"/>
              <a:buNone/>
              <a:tabLst>
                <a:tab pos="265113" algn="l"/>
                <a:tab pos="2420938" algn="l"/>
              </a:tabLst>
            </a:pPr>
            <a:r>
              <a:rPr lang="de-CH" dirty="0"/>
              <a:t>Kundensegment:	Öffentliche Verwaltungen</a:t>
            </a:r>
            <a:br>
              <a:rPr lang="de-CH" dirty="0"/>
            </a:br>
            <a:r>
              <a:rPr lang="de-CH" dirty="0"/>
              <a:t>		über 500 Kunden, davon 15 kantonale Verwaltungen 		sowie FL-LV (135 Neukunden in den letzten 2 Jahren)</a:t>
            </a:r>
          </a:p>
          <a:p>
            <a:pPr indent="0">
              <a:buFont typeface="Symbol" panose="05050102010706020507" pitchFamily="18" charset="2"/>
              <a:buNone/>
              <a:tabLst>
                <a:tab pos="265113" algn="l"/>
                <a:tab pos="2420938" algn="l"/>
              </a:tabLst>
            </a:pPr>
            <a:r>
              <a:rPr lang="de-CH" dirty="0"/>
              <a:t>		</a:t>
            </a:r>
          </a:p>
          <a:p>
            <a:pPr indent="0">
              <a:buFont typeface="Symbol" panose="05050102010706020507" pitchFamily="18" charset="2"/>
              <a:buNone/>
              <a:tabLst>
                <a:tab pos="265113" algn="l"/>
                <a:tab pos="2420938" algn="l"/>
              </a:tabLst>
            </a:pPr>
            <a:endParaRPr lang="de-CH" dirty="0"/>
          </a:p>
        </p:txBody>
      </p:sp>
      <p:pic>
        <p:nvPicPr>
          <p:cNvPr id="12" name="Grafik 9">
            <a:extLst>
              <a:ext uri="{FF2B5EF4-FFF2-40B4-BE49-F238E27FC236}">
                <a16:creationId xmlns:a16="http://schemas.microsoft.com/office/drawing/2014/main" id="{D0A22293-A435-4D20-AE90-8014683F637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860" y="3461109"/>
            <a:ext cx="7762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N:\Marketing &amp; Verkauf\Marketing\8. Firma, Partner\ISO9001\SwissTS_ISO9001_CM_bold.jpg">
            <a:extLst>
              <a:ext uri="{FF2B5EF4-FFF2-40B4-BE49-F238E27FC236}">
                <a16:creationId xmlns:a16="http://schemas.microsoft.com/office/drawing/2014/main" id="{FE3E589F-34EF-4F40-8354-033BE36CDD6F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497" y="1257466"/>
            <a:ext cx="671707" cy="67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F1914FF6-EB1A-48BE-AF13-38AA48A930C9}"/>
              </a:ext>
            </a:extLst>
          </p:cNvPr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951320"/>
            <a:ext cx="700088" cy="31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Grafik 4">
            <a:extLst>
              <a:ext uri="{FF2B5EF4-FFF2-40B4-BE49-F238E27FC236}">
                <a16:creationId xmlns:a16="http://schemas.microsoft.com/office/drawing/2014/main" id="{4BB7EEF1-E3ED-472D-B61E-9F89C74FE12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86716"/>
            <a:ext cx="3615999" cy="3823044"/>
          </a:xfrm>
          <a:prstGeom prst="rect">
            <a:avLst/>
          </a:prstGeom>
        </p:spPr>
      </p:pic>
      <p:pic>
        <p:nvPicPr>
          <p:cNvPr id="16" name="Grafik 10">
            <a:extLst>
              <a:ext uri="{FF2B5EF4-FFF2-40B4-BE49-F238E27FC236}">
                <a16:creationId xmlns:a16="http://schemas.microsoft.com/office/drawing/2014/main" id="{5CA5DD81-6216-44CF-9252-271426C9A38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904" y="819428"/>
            <a:ext cx="4968552" cy="351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7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2EBB-2FFD-427E-9A68-096E86D6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1200" dirty="0"/>
              <a:t>Einführung - </a:t>
            </a:r>
            <a:r>
              <a:rPr lang="de-CH" dirty="0"/>
              <a:t>Projekt Viaduc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A2FC4-16AF-41F4-8F95-762AC621F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Erste Erfahrung mit der Bundesverwaltung</a:t>
            </a:r>
          </a:p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Derzeit grösstes Entwicklungsprojekt</a:t>
            </a:r>
          </a:p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Wissen mit Microservices aneignen</a:t>
            </a:r>
          </a:p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Wissen für Suchen verbessern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E2E0B-CD78-4104-B281-63549D995C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4888" y="908720"/>
            <a:ext cx="7885112" cy="360000"/>
          </a:xfrm>
        </p:spPr>
        <p:txBody>
          <a:bodyPr/>
          <a:lstStyle/>
          <a:p>
            <a:r>
              <a:rPr lang="de-CH" b="1" i="1" dirty="0"/>
              <a:t>Was es für uns bedeutet…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739" y="783877"/>
            <a:ext cx="609685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4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EE5F-56D8-400E-83E5-1D2C59F9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1200" dirty="0"/>
              <a:t>Einführung - </a:t>
            </a:r>
            <a:r>
              <a:rPr lang="de-CH" dirty="0"/>
              <a:t>Projekt Viaduc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2B62A-5331-4C63-880F-A08595571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000" y="1233950"/>
            <a:ext cx="6012264" cy="4716000"/>
          </a:xfrm>
        </p:spPr>
        <p:txBody>
          <a:bodyPr/>
          <a:lstStyle/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Neuer digitaler Lesesaal für das Bundesarchiv</a:t>
            </a:r>
          </a:p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Ablösen der alten swiss-archives.ch Seite</a:t>
            </a:r>
          </a:p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Funktionalitätserweiterungen</a:t>
            </a:r>
          </a:p>
          <a:p>
            <a:pPr lvl="2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Z.B. Digitalisierung von Dossiers</a:t>
            </a:r>
          </a:p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Managementclient für verschiedenste Einstellungen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FEDB2-1CAB-48F0-A292-4328DD72C6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5038" y="836712"/>
            <a:ext cx="7885112" cy="360000"/>
          </a:xfrm>
        </p:spPr>
        <p:txBody>
          <a:bodyPr/>
          <a:lstStyle/>
          <a:p>
            <a:r>
              <a:rPr lang="de-CH" b="1" i="1" dirty="0"/>
              <a:t>Inhalt des Projekts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723" y="758973"/>
            <a:ext cx="609685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2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2728E25-CEFF-409F-88C0-41A6CC853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00" y="306000"/>
            <a:ext cx="7884000" cy="360000"/>
          </a:xfrm>
        </p:spPr>
        <p:txBody>
          <a:bodyPr/>
          <a:lstStyle/>
          <a:p>
            <a:r>
              <a:rPr lang="de-CH" sz="1200" dirty="0"/>
              <a:t>Einführung - </a:t>
            </a:r>
            <a:r>
              <a:rPr lang="de-CH" dirty="0"/>
              <a:t>Eingesetzte Technologien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A619BC9-98C4-4B73-80DE-8D379C5F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744" y="1233950"/>
            <a:ext cx="6552256" cy="4716000"/>
          </a:xfrm>
        </p:spPr>
        <p:txBody>
          <a:bodyPr/>
          <a:lstStyle/>
          <a:p>
            <a:pPr>
              <a:lnSpc>
                <a:spcPct val="2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TypeScript</a:t>
            </a:r>
          </a:p>
          <a:p>
            <a:pPr lvl="2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1600" dirty="0"/>
              <a:t>Programmiersprache</a:t>
            </a:r>
            <a:r>
              <a:rPr lang="de-CH" dirty="0"/>
              <a:t> </a:t>
            </a:r>
            <a:r>
              <a:rPr lang="de-CH" sz="1600" dirty="0"/>
              <a:t>Client</a:t>
            </a:r>
            <a:endParaRPr lang="de-CH" dirty="0"/>
          </a:p>
          <a:p>
            <a:pPr>
              <a:lnSpc>
                <a:spcPct val="2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Angular</a:t>
            </a:r>
          </a:p>
          <a:p>
            <a:pPr lvl="2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1600" dirty="0"/>
              <a:t>Clientframework</a:t>
            </a:r>
            <a:endParaRPr lang="de-CH" dirty="0"/>
          </a:p>
          <a:p>
            <a:pPr>
              <a:lnSpc>
                <a:spcPct val="2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C# &amp; .Net</a:t>
            </a:r>
          </a:p>
          <a:p>
            <a:pPr lvl="2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1600" dirty="0"/>
              <a:t>Programmiersprache und Framework für das Backend</a:t>
            </a:r>
          </a:p>
          <a:p>
            <a:pPr>
              <a:lnSpc>
                <a:spcPct val="2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RabbitMQ &amp; </a:t>
            </a:r>
            <a:r>
              <a:rPr lang="de-CH" dirty="0" err="1"/>
              <a:t>Masstransit</a:t>
            </a:r>
            <a:endParaRPr lang="de-CH" dirty="0"/>
          </a:p>
          <a:p>
            <a:pPr lvl="2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1600" dirty="0"/>
              <a:t>Framework für Kommunikation von Microservices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6CBA97E-A35B-4F35-A534-522E9DFF07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4888" y="908720"/>
            <a:ext cx="7885112" cy="360000"/>
          </a:xfrm>
        </p:spPr>
        <p:txBody>
          <a:bodyPr/>
          <a:lstStyle/>
          <a:p>
            <a:r>
              <a:rPr lang="de-CH" b="1" i="1" dirty="0"/>
              <a:t>Die technischen Mittel</a:t>
            </a:r>
          </a:p>
        </p:txBody>
      </p:sp>
      <p:pic>
        <p:nvPicPr>
          <p:cNvPr id="13" name="Picture 2" descr="Related image">
            <a:extLst>
              <a:ext uri="{FF2B5EF4-FFF2-40B4-BE49-F238E27FC236}">
                <a16:creationId xmlns:a16="http://schemas.microsoft.com/office/drawing/2014/main" id="{05DA3B50-F3B4-4A96-9A3F-A43FB4D15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88" y="134076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angular">
            <a:extLst>
              <a:ext uri="{FF2B5EF4-FFF2-40B4-BE49-F238E27FC236}">
                <a16:creationId xmlns:a16="http://schemas.microsoft.com/office/drawing/2014/main" id="{14615DAB-A1A2-4FC5-9642-9BDDFA503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88" y="249289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Image result for c#">
            <a:extLst>
              <a:ext uri="{FF2B5EF4-FFF2-40B4-BE49-F238E27FC236}">
                <a16:creationId xmlns:a16="http://schemas.microsoft.com/office/drawing/2014/main" id="{9E01154D-AF10-4F7C-BBB3-8A9A9783A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88" y="3645024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lated image">
            <a:extLst>
              <a:ext uri="{FF2B5EF4-FFF2-40B4-BE49-F238E27FC236}">
                <a16:creationId xmlns:a16="http://schemas.microsoft.com/office/drawing/2014/main" id="{B1DF6751-49BF-44B9-BE49-8E1F01A54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65" y="4797152"/>
            <a:ext cx="644895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E4199A4-3F08-4544-A7BB-C2617B10FD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739" y="731083"/>
            <a:ext cx="609685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1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B8147-6188-4953-8057-77F2DA1EA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IPA Projekt</a:t>
            </a:r>
          </a:p>
        </p:txBody>
      </p:sp>
    </p:spTree>
    <p:extLst>
      <p:ext uri="{BB962C8B-B14F-4D97-AF65-F5344CB8AC3E}">
        <p14:creationId xmlns:p14="http://schemas.microsoft.com/office/powerpoint/2010/main" val="1018515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E320E18-F31A-4954-AAE7-1BF3A60D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00" y="306000"/>
            <a:ext cx="7884000" cy="360000"/>
          </a:xfrm>
        </p:spPr>
        <p:txBody>
          <a:bodyPr/>
          <a:lstStyle/>
          <a:p>
            <a:r>
              <a:rPr lang="de-CH" sz="1200" dirty="0"/>
              <a:t>IPA Projekt - </a:t>
            </a:r>
            <a:r>
              <a:rPr lang="de-CH" dirty="0"/>
              <a:t>Problemstellung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F7FF83F-FBB5-40A7-9766-BF0C688AB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000" y="1233950"/>
            <a:ext cx="7884000" cy="4716000"/>
          </a:xfrm>
        </p:spPr>
        <p:txBody>
          <a:bodyPr/>
          <a:lstStyle/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Alle 13 Microservices müssen unabhängig gestartet werden können</a:t>
            </a:r>
          </a:p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Microservices müssen ein Minimum an Abhängigkeit haben</a:t>
            </a:r>
          </a:p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Anwender müssen die Services zentral parametrieren können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AB3AC2-0AC6-4DE3-813C-8C4E61F661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5038" y="836712"/>
            <a:ext cx="7885112" cy="360000"/>
          </a:xfrm>
        </p:spPr>
        <p:txBody>
          <a:bodyPr/>
          <a:lstStyle/>
          <a:p>
            <a:r>
              <a:rPr lang="de-CH" b="1" i="1" dirty="0"/>
              <a:t>Anforderungen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3CC870-CD96-4B7B-92E5-91DF9AB1EB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723" y="731083"/>
            <a:ext cx="609685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5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ATWORKPOWERPOINTMASTERTEMPLATECONFIGURATION" val="&lt;!--Created with officeatwork--&gt;&#10;&lt;MasterTemplateConfiguration&gt;&#10;  &lt;TableOfContentsCollection&gt;&#10;    &lt;TableOfContents&gt;&#10;      &lt;Id&gt;9eac641a-cb9c-4933-8635-3f69a9dda3fe&lt;/Id&gt;&#10;      &lt;IdName&gt;Inhalt&lt;/IdName&gt;&#10;      &lt;Label&gt;Kapitelübersicht&lt;/Label&gt;&#10;      &lt;ImageMso&gt;&lt;/ImageMso&gt;&#10;      &lt;Image&gt;&lt;/Image&gt;&#10;      &lt;ShowToc&gt;true&lt;/ShowToc&gt;&#10;      &lt;Layout&gt;Verzeichnis&lt;/Layout&gt;&#10;      &lt;TableOfContentsTitle&gt;Agenda&lt;/TableOfContentsTitle&gt;&#10;      &lt;Insert&gt;Titelfolie&lt;/Insert&gt;&#10;      &lt;InsertRelativePosition&gt;After&lt;/InsertRelativePosition&gt;&#10;      &lt;Level1&gt;Abschnittsüberschrift&lt;/Level1&gt;&#10;      &lt;Level2&gt;Abschnitt und Inhalt&lt;/Level2&gt;&#10;      &lt;Level3&gt;&lt;/Level3&gt;&#10;      &lt;Level4&gt;&lt;/Level4&gt;&#10;      &lt;Level5&gt;&lt;/Level5&gt;&#10;      &lt;ShowPositionIndicatorSlides&gt;false&lt;/ShowPositionIndicatorSlides&gt;&#10;      &lt;UseSeparatePositionIndicatorSlides&gt;false&lt;/UseSeparatePositionIndicatorSlides&gt;&#10;      &lt;PositionIndicatorSlidesLayout&gt;&lt;/PositionIndicatorSlidesLayout&gt;&#10;      &lt;PositionIndicatorSlidesTitle&gt;&lt;/PositionIndicatorSlidesTitle&gt;&#10;      &lt;PositionIndicatorSlidesInsertRelativePosition&gt;Before&lt;/PositionIndicatorSlidesInsertRelativePosition&gt;&#10;      &lt;PositionIndicatorSlidesLevel1&gt;&lt;/PositionIndicatorSlidesLevel1&gt;&#10;      &lt;PositionIndicatorSlidesLevel2&gt;&lt;/PositionIndicatorSlidesLevel2&gt;&#10;      &lt;PositionIndicatorSlidesLevel3&gt;&lt;/PositionIndicatorSlidesLevel3&gt;&#10;      &lt;PositionIndicatorSlidesLevel4&gt;&lt;/PositionIndicatorSlidesLevel4&gt;&#10;      &lt;IsSelected&gt;false&lt;/IsSelected&gt;&#10;      &lt;IsExpanded&gt;false&lt;/IsExpanded&gt;&#10;    &lt;/TableOfContents&gt;&#10;  &lt;/TableOfContentsCollection&gt;&#10;  &lt;ThemeDefinition&gt;&#10;    &lt;DefaultThemeDefinition&gt;[[MasterProperty(&quot;Organisation&quot;, &quot;PpThemesDefault&quot;)]]&lt;/DefaultThemeDefinition&gt;&#10;    &lt;PresentationThemeDefinition&gt;[[MasterProperty(&quot;Organisation&quot;, &quot;PpThemesPresentation&quot;)]]&lt;/PresentationThemeDefinition&gt;&#10;    &lt;SlideThemeDefinition&gt;[[MasterProperty(&quot;Organisation&quot;, &quot;PpThemesSlide&quot;)]]&lt;/SlideThemeDefinition&gt;&#10;    &lt;ObjectThemeDefinition&gt;[[MasterProperty(&quot;Organisation&quot;, &quot;PpThemesObject&quot;)]]&lt;/ObjectThemeDefinition&gt;&#10;  &lt;/ThemeDefinition&gt;&#10;  &lt;MasterProperties&gt;&#10;    &lt;MasterProperty Id=&quot;2004112217333376588294&quot;&gt;&#10;      &lt;Fields&gt;&#10;        &lt;Field Id=&quot;2010020211053696070125&quot; ShowField=&quot;false&quot; /&gt;&#10;        &lt;Field Id=&quot;2010020211061179409908&quot; ShowField=&quot;false&quot; /&gt;&#10;        &lt;Field Id=&quot;2010020211125635347164&quot; ShowField=&quot;false&quot; /&gt;&#10;        &lt;Field Id=&quot;2010020511444178761562&quot; ShowField=&quot;false&quot; /&gt;&#10;        &lt;Field Id=&quot;2010110313382911123043&quot; ShowField=&quot;false&quot; /&gt;&#10;        &lt;Field Id=&quot;2015031908534143847316&quot; ShowField=&quot;false&quot; /&gt;&#10;      &lt;/Fields&gt;&#10;    &lt;/MasterProperty&gt;&#10;  &lt;/MasterProperties&gt;&#10;  &lt;ContentItems&gt;&#10;    &lt;ContentItem Language=&quot;4108&quot; IsDefault=&quot;false&quot;&gt;&#10;      &lt;File HasContent=&quot;false&quot; LinkToLanguage=&quot;&quot; /&gt;&#10;    &lt;/ContentItem&gt;&#10;    &lt;ContentItem Language=&quot;2055&quot; IsDefault=&quot;true&quot;&gt;&#10;      &lt;File HasContent=&quot;true&quot; LinkToLanguage=&quot;&quot; /&gt;&#10;    &lt;/ContentItem&gt;&#10;  &lt;/ContentItems&gt;&#10;&lt;/MasterTemplateConfiguration&gt;"/>
  <p:tag name="OFFICEATWORKPOWERPOINTMASTERTEMPLATEID" val="Presentation"/>
  <p:tag name="OAWWIZARDSTEPS" val="0|1"/>
  <p:tag name="ZOAWLANGID" val="2055"/>
  <p:tag name="OAWDOCPROPSOURCE" val="&lt;DocProps&gt;&lt;DocProp UID=&quot;2002122011014149059130932&quot; EntryUID=&quot;2015031815571239346065&quot;&gt;&lt;Field Name=&quot;IDName&quot; Value=&quot;Wil&quot;/&gt;&lt;Field Name=&quot;Organisation&quot; Value=&quot;CM Informatik AG&quot;/&gt;&lt;Field Name=&quot;Department&quot; Value=&quot;&quot;/&gt;&lt;Field Name=&quot;Address1&quot; Value=&quot;Sirnacherstrasse 7&quot;/&gt;&lt;Field Name=&quot;Address2&quot; Value=&quot;CH-9500 Wil&quot;/&gt;&lt;Field Name=&quot;Address3&quot; Value=&quot;&quot;/&gt;&lt;Field Name=&quot;Address4&quot; Value=&quot;&quot;/&gt;&lt;Field Name=&quot;City&quot; Value=&quot;Wil&quot;/&gt;&lt;Field Name=&quot;Country&quot; Value=&quot;Schweiz&quot;/&gt;&lt;Field Name=&quot;Telefon&quot; Value=&quot;+41 43 355 33 99&quot;/&gt;&lt;Field Name=&quot;Fax&quot; Value=&quot;+41 43 355 33 98&quot;/&gt;&lt;Field Name=&quot;Email&quot; Value=&quot;info@cmiag.ch&quot;/&gt;&lt;Field Name=&quot;Internet&quot; Value=&quot;www.cmiag.ch&quot;/&gt;&lt;Field Name=&quot;TelefonSupport&quot; Value=&quot;+41 43 355 33 96&quot;/&gt;&lt;Field Name=&quot;EmailSupport&quot; Value=&quot;support@cmiag.ch&quot;/&gt;&lt;Field Name=&quot;LogoColor&quot; Value=&quot;%Logos%\LogoCMI.2100.225.png&quot;/&gt;&lt;Field Name=&quot;LogoBlackWhite&quot; Value=&quot;%Logos%\CMI_BW.2100.2970.emf&quot;/&gt;&lt;Field Name=&quot;LogoDraft&quot; Value=&quot;%Logos%\Entwurf.1744.1707.png&quot;/&gt;&lt;Field Name=&quot;Address5&quot; Value=&quot;&quot;/&gt;&lt;Field Name=&quot;Address6&quot; Value=&quot;&quot;/&gt;&lt;Field Name=&quot;Footer1&quot; Value=&quot;&quot;/&gt;&lt;Field Name=&quot;Footer2&quot; Value=&quot;&quot;/&gt;&lt;Field Name=&quot;Footer3&quot; Value=&quot;&quot;/&gt;&lt;Field Name=&quot;Footer4&quot; Value=&quot;&quot;/&gt;&lt;Field Name=&quot;PpThemesDefault&quot; Value=&quot;%Themes%\CMI.thmx;%Themes%\AXIOMA.thmx;%Themes%\STAR.thmx&quot;/&gt;&lt;Field Name=&quot;PpThemesPresentation&quot; Value=&quot;%Themes%\CMI.thmx;%Themes%\AXIOMA.thmx;%Themes%\STAR.thmx&quot;/&gt;&lt;Field Name=&quot;PpThemesSlide&quot; Value=&quot;%Themes%\CMI.thmx;%Themes%\AXIOMA.thmx;%Themes%\STAR.thmx&quot;/&gt;&lt;Field Name=&quot;PpThemesObject&quot; Value=&quot;%Themes%\CMI.thmx;%Themes%\AXIOMA.thmx;%Themes%\STAR.thmx&quot;/&gt;&lt;Field Name=&quot;Data_UID&quot; Value=&quot;2015031815571239346065&quot;/&gt;&lt;Field Name=&quot;Field_Name&quot; Value=&quot;&quot;/&gt;&lt;Field Name=&quot;Field_UID&quot; Value=&quot;&quot;/&gt;&lt;Field Name=&quot;ML_LCID&quot; Value=&quot;&quot;/&gt;&lt;Field Name=&quot;ML_Value&quot; Value=&quot;&quot;/&gt;&lt;/DocProp&gt;&lt;DocProp UID=&quot;200212191811121321310321301031x&quot; EntryUID=&quot;2014081114493152730190&quot;&gt;&lt;Field Name=&quot;IDName&quot; Value=&quot;Remo Kessler&quot;/&gt;&lt;Field Name=&quot;Name&quot; Value=&quot;Remo Kessler&quot;/&gt;&lt;Field Name=&quot;DirectPhone&quot; Value=&quot;+41 71 421 34 18&quot;/&gt;&lt;Field Name=&quot;DirectFax&quot; Value=&quot;&quot;/&gt;&lt;Field Name=&quot;Mobile&quot; Value=&quot;&quot;/&gt;&lt;Field Name=&quot;EMail&quot; Value=&quot;remo.kessler@cmiag.ch&quot;/&gt;&lt;Field Name=&quot;Function&quot; Value=&quot;Lehrling Informatik&quot;/&gt;&lt;Field Name=&quot;SignatureLowResColor&quot; Value=&quot;%Signatures%\KRE.600dpi.Color.450.275.jpg&quot;/&gt;&lt;Field Name=&quot;SignatureHighResColor&quot; Value=&quot;%Signatures%\KRE.600dpi.Color.450.275.jpg&quot;/&gt;&lt;Field Name=&quot;SignatureHighResBW&quot; Value=&quot;%Signatures%\KRE.600dpi.Color.450.275.jpg&quot;/&gt;&lt;Field Name=&quot;SignatureLowResBW&quot; Value=&quot;%Signatures%\KRE.600dpi.Color.450.275.jpg&quot;/&gt;&lt;Field Name=&quot;Initials&quot; Value=&quot;KRE&quot;/&gt;&lt;Field Name=&quot;InseratBG&quot; Value=&quot;%Logos%\Inserat.Neutral.2100.2970.jpg&quot;/&gt;&lt;Field Name=&quot;Data_UID&quot; Value=&quot;2014081114493152730190&quot;/&gt;&lt;Field Name=&quot;Field_Name&quot; Value=&quot;&quot;/&gt;&lt;Field Name=&quot;Field_UID&quot; Value=&quot;&quot;/&gt;&lt;Field Name=&quot;ML_LCID&quot; Value=&quot;&quot;/&gt;&lt;Field Name=&quot;ML_Value&quot; Value=&quot;&quot;/&gt;&lt;/DocProp&gt;&lt;DocProp UID=&quot;2002122010583847234010578&quot; EntryUID=&quot;2014081114493152730190&quot;&gt;&lt;Field Name=&quot;IDName&quot; Value=&quot;Remo Kessler&quot;/&gt;&lt;Field Name=&quot;Name&quot; Value=&quot;Remo Kessler&quot;/&gt;&lt;Field Name=&quot;DirectPhone&quot; Value=&quot;+41 71 421 34 18&quot;/&gt;&lt;Field Name=&quot;DirectFax&quot; Value=&quot;&quot;/&gt;&lt;Field Name=&quot;Mobile&quot; Value=&quot;&quot;/&gt;&lt;Field Name=&quot;EMail&quot; Value=&quot;remo.kessler@cmiag.ch&quot;/&gt;&lt;Field Name=&quot;Function&quot; Value=&quot;Lehrling Informatik&quot;/&gt;&lt;Field Name=&quot;SignatureLowResColor&quot; Value=&quot;%Signatures%\KRE.600dpi.Color.450.275.jpg&quot;/&gt;&lt;Field Name=&quot;SignatureHighResColor&quot; Value=&quot;%Signatures%\KRE.600dpi.Color.450.275.jpg&quot;/&gt;&lt;Field Name=&quot;SignatureHighResBW&quot; Value=&quot;%Signatures%\KRE.600dpi.Color.450.275.jpg&quot;/&gt;&lt;Field Name=&quot;SignatureLowResBW&quot; Value=&quot;%Signatures%\KRE.600dpi.Color.450.275.jpg&quot;/&gt;&lt;Field Name=&quot;Initials&quot; Value=&quot;KRE&quot;/&gt;&lt;Field Name=&quot;InseratBG&quot; Value=&quot;%Logos%\Inserat.Neutral.2100.2970.jpg&quot;/&gt;&lt;Field Name=&quot;Data_UID&quot; Value=&quot;2014081114493152730190&quot;/&gt;&lt;Field Name=&quot;Field_Name&quot; Value=&quot;&quot;/&gt;&lt;Field Name=&quot;Field_UID&quot; Value=&quot;&quot;/&gt;&lt;Field Name=&quot;ML_LCID&quot; Value=&quot;&quot;/&gt;&lt;Field Name=&quot;ML_Value&quot; Value=&quot;&quot;/&gt;&lt;/DocProp&gt;&lt;DocProp UID=&quot;2003061115381095709037&quot; EntryUID=&quot;2003121817293296325874&quot;&gt;&lt;Field Name=&quot;IDName&quot; Value=&quot;(Leer)&quot;/&gt;&lt;/DocProp&gt;&lt;DocProp UID=&quot;2006040509495284662868&quot; EntryUID=&quot;2014081114493152730190&quot;&gt;&lt;Field Name=&quot;IDName&quot; Value=&quot;Remo Kessler&quot;/&gt;&lt;Field Name=&quot;Name&quot; Value=&quot;Remo Kessler&quot;/&gt;&lt;Field Name=&quot;DirectPhone&quot; Value=&quot;+41 71 421 34 18&quot;/&gt;&lt;Field Name=&quot;DirectFax&quot; Value=&quot;&quot;/&gt;&lt;Field Name=&quot;Mobile&quot; Value=&quot;&quot;/&gt;&lt;Field Name=&quot;EMail&quot; Value=&quot;remo.kessler@cmiag.ch&quot;/&gt;&lt;Field Name=&quot;Function&quot; Value=&quot;Lehrling Informatik&quot;/&gt;&lt;Field Name=&quot;SignatureLowResColor&quot; Value=&quot;%Signatures%\KRE.600dpi.Color.450.275.jpg&quot;/&gt;&lt;Field Name=&quot;SignatureHighResColor&quot; Value=&quot;%Signatures%\KRE.600dpi.Color.450.275.jpg&quot;/&gt;&lt;Field Name=&quot;SignatureHighResBW&quot; Value=&quot;%Signatures%\KRE.600dpi.Color.450.275.jpg&quot;/&gt;&lt;Field Name=&quot;SignatureLowResBW&quot; Value=&quot;%Signatures%\KRE.600dpi.Color.450.275.jpg&quot;/&gt;&lt;Field Name=&quot;Initials&quot; Value=&quot;KRE&quot;/&gt;&lt;Field Name=&quot;InseratBG&quot; Value=&quot;%Logos%\Inserat.Neutral.2100.2970.jpg&quot;/&gt;&lt;Field Name=&quot;Data_UID&quot; Value=&quot;2014081114493152730190&quot;/&gt;&lt;Field Name=&quot;Field_Name&quot; Value=&quot;&quot;/&gt;&lt;Field Name=&quot;Field_UID&quot; Value=&quot;&quot;/&gt;&lt;Field Name=&quot;ML_LCID&quot; Value=&quot;&quot;/&gt;&lt;Field Name=&quot;ML_Value&quot; Value=&quot;&quot;/&gt;&lt;/DocProp&gt;&lt;/DocProps&gt;&#10;"/>
  <p:tag name="OFFICEATWORKPRESENTATIONPROJECTID" val="cmiagch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itle sty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Edit Master text styles&#10;Second level&#10;Third level&#10;Fourth level&#10;Fifth leve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2. Zei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itle sty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Edit Master text styles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Edit Master text styles&#10;Second level&#10;Third level&#10;Fourth level&#10;Fifth leve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Edit Master text styles&#10;Second level&#10;Third level&#10;Fourth level&#10;Fifth leve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itle sty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2. Zei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itle sty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Titelmasterformat durch Klicken bearbeite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2. Zei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Edit Master text styles&#10;Second level&#10;Third level&#10;Fourth level&#10;Fifth leve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itle sty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2. Zei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ATWORKSHAPETHEMENAME" val="CMI.thmx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ATWORKSHAPETHEMENAME" val="CMI.thmx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ATWORKSHAPETHEMENAME" val="CMI.thmx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ATWORKSHAPETHEMENAME" val="CMI.thmx"/>
  <p:tag name="OFFICATWORKEXPRESSIONTAG" val="Kurzvorstellu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ATWORKSHAPETHEMENAME" val="CMI.thmx"/>
  <p:tag name="OFFICATWORKEXPRESSIONTAG" val="&#10;&#10;&#10;&#10;&#10;&#10;&#10;&#10;Gründung:  1987&#10;Mitarbeiter:  40&#10;Kundensegment:   500 Kunden in der Öffentlichen Verwaltung   davon 15 kantonale Kunden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ATWORKSHAPETHEMENAME" val="CMI.thm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Textmasterformat bearbeiten&#10;Zweite Ebene &#10;Dritte Ebene&#10;Vierte Ebene&#10;Fünfte Eben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ATWORKSHAPETHEMENAME" val="CMI.thmx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ATWORKSHAPETHEMENAME" val="CMI.thmx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ATWORKSHAPETHEMENAME" val="AXIOMA.thmx"/>
  <p:tag name="OFFICATWORKEXPRESSIONTAG" val="Mittwoch, 29. April 2015, Fachtagung, Zürich&#10;Stefan Bosshar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itle sty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Untertitel durch Klicken bearbeite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Präsentation für Gemeinde Schwerzenwil&#10;Kontaktperson, Funktion&#10;Datu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itle sty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Edit Master text styles&#10;Second level&#10;Third level&#10;Fourth level&#10;Fifth leve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2. Zeile"/>
</p:tagLst>
</file>

<file path=ppt/theme/theme1.xml><?xml version="1.0" encoding="utf-8"?>
<a:theme xmlns:a="http://schemas.openxmlformats.org/drawingml/2006/main" name="CMI">
  <a:themeElements>
    <a:clrScheme name="CMI">
      <a:dk1>
        <a:srgbClr val="707173"/>
      </a:dk1>
      <a:lt1>
        <a:sysClr val="window" lastClr="FFFFFF"/>
      </a:lt1>
      <a:dk2>
        <a:srgbClr val="707173"/>
      </a:dk2>
      <a:lt2>
        <a:srgbClr val="FFFFFF"/>
      </a:lt2>
      <a:accent1>
        <a:srgbClr val="00A0E6"/>
      </a:accent1>
      <a:accent2>
        <a:srgbClr val="EC751D"/>
      </a:accent2>
      <a:accent3>
        <a:srgbClr val="AAB414"/>
      </a:accent3>
      <a:accent4>
        <a:srgbClr val="707173"/>
      </a:accent4>
      <a:accent5>
        <a:srgbClr val="80BEE9"/>
      </a:accent5>
      <a:accent6>
        <a:srgbClr val="D99962"/>
      </a:accent6>
      <a:hlink>
        <a:srgbClr val="00A0E6"/>
      </a:hlink>
      <a:folHlink>
        <a:srgbClr val="00A0E6"/>
      </a:folHlink>
    </a:clrScheme>
    <a:fontScheme name="CM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MI" id="{8E23F43C-B8A8-4C1F-BE88-6EEA157262D7}" vid="{D42A0FB2-FDC3-405D-BED1-626FB95F9B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DesignTheme>CMI.thmx</DesignTheme>
</file>

<file path=customXml/itemProps1.xml><?xml version="1.0" encoding="utf-8"?>
<ds:datastoreItem xmlns:ds="http://schemas.openxmlformats.org/officeDocument/2006/customXml" ds:itemID="{A3BA0142-8BA1-4E5D-A6ED-BD7E9D0BE05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CMI</Template>
  <TotalTime>0</TotalTime>
  <Words>649</Words>
  <Application>Microsoft Office PowerPoint</Application>
  <PresentationFormat>On-screen Show (4:3)</PresentationFormat>
  <Paragraphs>196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Symbol</vt:lpstr>
      <vt:lpstr>Wingdings</vt:lpstr>
      <vt:lpstr>CMI</vt:lpstr>
      <vt:lpstr>Zentralisierte Parameterverwaltung</vt:lpstr>
      <vt:lpstr>Agenda</vt:lpstr>
      <vt:lpstr>Einführung</vt:lpstr>
      <vt:lpstr>PowerPoint Presentation</vt:lpstr>
      <vt:lpstr>Einführung - Projekt Viaduc</vt:lpstr>
      <vt:lpstr>Einführung - Projekt Viaduc</vt:lpstr>
      <vt:lpstr>Einführung - Eingesetzte Technologien</vt:lpstr>
      <vt:lpstr>IPA Projekt</vt:lpstr>
      <vt:lpstr>IPA Projekt - Problemstellung</vt:lpstr>
      <vt:lpstr>IPA Projekt - Problemstellung</vt:lpstr>
      <vt:lpstr>IPA Projekt - Anforderungsanalyse</vt:lpstr>
      <vt:lpstr>IPA Projekt - Anforderungsanalyse</vt:lpstr>
      <vt:lpstr>IPA Projekt - Anforderungsanalyse</vt:lpstr>
      <vt:lpstr>IPA Projekt - Anforderungsanalyse</vt:lpstr>
      <vt:lpstr>IPA Projekt - Planung</vt:lpstr>
      <vt:lpstr>IPA Projekt - Realisation</vt:lpstr>
      <vt:lpstr>IPA Projekt - Realisation</vt:lpstr>
      <vt:lpstr>IPA Projekt - Realisation</vt:lpstr>
      <vt:lpstr>IPA Projekt - Realisation</vt:lpstr>
      <vt:lpstr>IPA Projekt - Realisation</vt:lpstr>
      <vt:lpstr>IPA Projekt - Realisation</vt:lpstr>
      <vt:lpstr>IPA Projekt - Realisation</vt:lpstr>
      <vt:lpstr>IPA Projekt - Testing</vt:lpstr>
      <vt:lpstr>Live Demo</vt:lpstr>
      <vt:lpstr>Abschluss</vt:lpstr>
      <vt:lpstr>Abschluss- Fazit</vt:lpstr>
      <vt:lpstr>Abschluss- Ausblick</vt:lpstr>
      <vt:lpstr>Abschluss- Fragen</vt:lpstr>
      <vt:lpstr>PowerPoint Presentation</vt:lpstr>
    </vt:vector>
  </TitlesOfParts>
  <Company>officeatwork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Vorburger</dc:creator>
  <cp:lastModifiedBy>Kessler Remo</cp:lastModifiedBy>
  <cp:revision>334</cp:revision>
  <dcterms:created xsi:type="dcterms:W3CDTF">2012-10-30T16:07:25Z</dcterms:created>
  <dcterms:modified xsi:type="dcterms:W3CDTF">2018-04-29T19:14:46Z</dcterms:modified>
</cp:coreProperties>
</file>