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webextensions/webextension1.xml" ContentType="application/vnd.ms-office.webextension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400" r:id="rId5"/>
    <p:sldId id="412" r:id="rId6"/>
    <p:sldId id="391" r:id="rId7"/>
    <p:sldId id="403" r:id="rId8"/>
    <p:sldId id="260" r:id="rId9"/>
    <p:sldId id="409" r:id="rId10"/>
    <p:sldId id="406" r:id="rId11"/>
    <p:sldId id="408" r:id="rId12"/>
    <p:sldId id="405" r:id="rId13"/>
    <p:sldId id="407" r:id="rId14"/>
    <p:sldId id="398" r:id="rId15"/>
    <p:sldId id="410" r:id="rId16"/>
    <p:sldId id="28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49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235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426"/>
    </p:cViewPr>
  </p:sorterViewPr>
  <p:notesViewPr>
    <p:cSldViewPr snapToGrid="0">
      <p:cViewPr varScale="1">
        <p:scale>
          <a:sx n="62" d="100"/>
          <a:sy n="62" d="100"/>
        </p:scale>
        <p:origin x="226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0B55D-A28C-4981-AA30-62D8B2215F35}" type="datetimeFigureOut">
              <a:rPr lang="en-US" smtClean="0"/>
              <a:t>10/12/2024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1B084-08CE-4CE2-A230-03FB2D209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E07F7-7765-40B0-95C6-6F0178FC4D78}" type="datetimeFigureOut">
              <a:rPr lang="en-US" smtClean="0"/>
              <a:t>10/12/2024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B07EB-3CEE-4B2A-A06F-03C965D4E9F1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FE780-4B97-4708-B97F-94D8ADC6D799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C22AF-75C7-433B-B852-69970FBFF62D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D7BE9-6C4F-48E9-816E-E7C44694421A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D7BE9-6C4F-48E9-816E-E7C44694421A}" type="slidenum">
              <a:rPr lang="en-US" smtClean="0"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D7BE9-6C4F-48E9-816E-E7C44694421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719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D7BE9-6C4F-48E9-816E-E7C44694421A}" type="slidenum">
              <a:rPr lang="en-US" smtClean="0"/>
              <a:t>13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 useBgFill="1"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263430" y="1762887"/>
            <a:ext cx="7665140" cy="2140251"/>
          </a:xfrm>
        </p:spPr>
        <p:txBody>
          <a:bodyPr tIns="365760" anchor="ctr">
            <a:normAutofit/>
          </a:bodyPr>
          <a:lstStyle>
            <a:lvl1pPr algn="ctr">
              <a:defRPr sz="5400"/>
            </a:lvl1pPr>
          </a:lstStyle>
          <a:p>
            <a:endParaRPr lang="en-US" sz="4800" dirty="0"/>
          </a:p>
        </p:txBody>
      </p:sp>
      <p:sp useBgFill="1">
        <p:nvSpPr>
          <p:cNvPr id="12" name="Subtitle 2" descr="Tag=AccentColor&#10;Flavor=Light&#10;Target=Text"/>
          <p:cNvSpPr>
            <a:spLocks noGrp="1"/>
          </p:cNvSpPr>
          <p:nvPr>
            <p:ph type="subTitle" idx="1"/>
          </p:nvPr>
        </p:nvSpPr>
        <p:spPr>
          <a:xfrm>
            <a:off x="2263430" y="3903138"/>
            <a:ext cx="7665139" cy="119197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9441" y="1233378"/>
            <a:ext cx="5898114" cy="1357422"/>
          </a:xfrm>
        </p:spPr>
        <p:txBody>
          <a:bodyPr anchor="b">
            <a:noAutofit/>
          </a:bodyPr>
          <a:lstStyle>
            <a:lvl1pPr algn="ctr">
              <a:defRPr lang="en-US" sz="4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 descr="Tag=AccentColor&#10;Flavor=Light&#10;Target=Text"/>
          <p:cNvSpPr>
            <a:spLocks noGrp="1"/>
          </p:cNvSpPr>
          <p:nvPr>
            <p:ph type="subTitle" idx="13"/>
          </p:nvPr>
        </p:nvSpPr>
        <p:spPr>
          <a:xfrm>
            <a:off x="5369440" y="2895601"/>
            <a:ext cx="5898115" cy="2378074"/>
          </a:xfrm>
        </p:spPr>
        <p:txBody>
          <a:bodyPr>
            <a:normAutofit/>
          </a:bodyPr>
          <a:lstStyle>
            <a:lvl1pPr marL="3683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-11113" y="0"/>
            <a:ext cx="4583113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 useBgFill="1"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6676" y="1572884"/>
            <a:ext cx="4100417" cy="2585050"/>
          </a:xfrm>
        </p:spPr>
        <p:txBody>
          <a:bodyPr lIns="274320" anchor="ctr">
            <a:normAutofit/>
          </a:bodyPr>
          <a:lstStyle>
            <a:lvl1pPr algn="l">
              <a:defRPr lang="en-US" sz="4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</a:lstStyle>
          <a:p>
            <a:r>
              <a:rPr lang="en-US" dirty="0"/>
              <a:t>Click to edit</a:t>
            </a:r>
          </a:p>
        </p:txBody>
      </p:sp>
      <p:sp useBgFill="1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6675" y="4157934"/>
            <a:ext cx="4100418" cy="1446364"/>
          </a:xfrm>
        </p:spPr>
        <p:txBody>
          <a:bodyPr lIns="274320" anchor="t">
            <a:normAutofit/>
          </a:bodyPr>
          <a:lstStyle>
            <a:lvl1pPr marL="342900" indent="-30607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lang="en-US" sz="16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0975" y="782122"/>
            <a:ext cx="3619500" cy="2492828"/>
          </a:xfrm>
        </p:spPr>
        <p:txBody>
          <a:bodyPr anchor="b"/>
          <a:lstStyle>
            <a:lvl1pPr algn="l">
              <a:spcBef>
                <a:spcPts val="960"/>
              </a:spcBef>
              <a:spcAft>
                <a:spcPts val="600"/>
              </a:spcAft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-4740" y="0"/>
            <a:ext cx="3754712" cy="2675444"/>
          </a:xfr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3749972" y="0"/>
            <a:ext cx="3793815" cy="2675444"/>
          </a:xfr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-4740" y="2675444"/>
            <a:ext cx="7543904" cy="4182556"/>
          </a:xfr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8042275" y="3592286"/>
            <a:ext cx="3619500" cy="19923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335" y="1233378"/>
            <a:ext cx="5697102" cy="1405366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3795" y="3002281"/>
            <a:ext cx="5686437" cy="2271393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2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Calibri" panose="020F050202020403020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7596864" y="0"/>
            <a:ext cx="4572000" cy="685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3" y="4913529"/>
            <a:ext cx="9440034" cy="6806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0693" y="5713343"/>
            <a:ext cx="9440034" cy="436942"/>
          </a:xfrm>
        </p:spPr>
        <p:txBody>
          <a:bodyPr/>
          <a:lstStyle>
            <a:lvl1pPr marL="36830" indent="0" algn="ctr">
              <a:buNone/>
              <a:defRPr/>
            </a:lvl1pPr>
          </a:lstStyle>
          <a:p>
            <a:r>
              <a:rPr lang="en-US" dirty="0"/>
              <a:t>Subtitle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642938" y="642938"/>
            <a:ext cx="5130800" cy="33035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6417733" y="642937"/>
            <a:ext cx="5130800" cy="33035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6096000" y="1609536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, table,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948" y="1233378"/>
            <a:ext cx="5441285" cy="2911902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158948" y="4495800"/>
            <a:ext cx="5441286" cy="777874"/>
          </a:xfrm>
        </p:spPr>
        <p:txBody>
          <a:bodyPr/>
          <a:lstStyle>
            <a:lvl1pPr marL="3683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96" y="6000749"/>
            <a:ext cx="5686438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7848600" y="642938"/>
            <a:ext cx="3700463" cy="26257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7848600" y="3600901"/>
            <a:ext cx="3700463" cy="26257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60053" y="2057400"/>
            <a:ext cx="2359477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13"/>
          </p:nvPr>
        </p:nvSpPr>
        <p:spPr>
          <a:xfrm>
            <a:off x="913796" y="2327275"/>
            <a:ext cx="1827818" cy="21812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452764" y="2057400"/>
            <a:ext cx="2359477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245475" y="2057400"/>
            <a:ext cx="2359477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9038186" y="2043502"/>
            <a:ext cx="2359477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Picture Placeholder 31"/>
          <p:cNvSpPr>
            <a:spLocks noGrp="1"/>
          </p:cNvSpPr>
          <p:nvPr>
            <p:ph type="pic" sz="quarter" idx="14"/>
          </p:nvPr>
        </p:nvSpPr>
        <p:spPr>
          <a:xfrm>
            <a:off x="3718593" y="2327275"/>
            <a:ext cx="1827818" cy="21812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4" name="Picture Placeholder 31"/>
          <p:cNvSpPr>
            <a:spLocks noGrp="1"/>
          </p:cNvSpPr>
          <p:nvPr>
            <p:ph type="pic" sz="quarter" idx="15"/>
          </p:nvPr>
        </p:nvSpPr>
        <p:spPr>
          <a:xfrm>
            <a:off x="6511305" y="2327275"/>
            <a:ext cx="1827818" cy="21812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5" name="Picture Placeholder 31"/>
          <p:cNvSpPr>
            <a:spLocks noGrp="1"/>
          </p:cNvSpPr>
          <p:nvPr>
            <p:ph type="pic" sz="quarter" idx="16"/>
          </p:nvPr>
        </p:nvSpPr>
        <p:spPr>
          <a:xfrm>
            <a:off x="9304015" y="2327275"/>
            <a:ext cx="1827818" cy="21812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17" hasCustomPrompt="1"/>
          </p:nvPr>
        </p:nvSpPr>
        <p:spPr>
          <a:xfrm>
            <a:off x="660054" y="5017734"/>
            <a:ext cx="2359476" cy="350292"/>
          </a:xfrm>
        </p:spPr>
        <p:txBody>
          <a:bodyPr>
            <a:normAutofit/>
          </a:bodyPr>
          <a:lstStyle>
            <a:lvl1pPr marL="3683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7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660054" y="5352052"/>
            <a:ext cx="2359476" cy="350292"/>
          </a:xfrm>
        </p:spPr>
        <p:txBody>
          <a:bodyPr>
            <a:noAutofit/>
          </a:bodyPr>
          <a:lstStyle>
            <a:lvl1pPr marL="3683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8" name="Text Placeholder 27"/>
          <p:cNvSpPr>
            <a:spLocks noGrp="1"/>
          </p:cNvSpPr>
          <p:nvPr>
            <p:ph type="body" sz="quarter" idx="19" hasCustomPrompt="1"/>
          </p:nvPr>
        </p:nvSpPr>
        <p:spPr>
          <a:xfrm>
            <a:off x="3452764" y="5017734"/>
            <a:ext cx="2359476" cy="350292"/>
          </a:xfrm>
        </p:spPr>
        <p:txBody>
          <a:bodyPr>
            <a:normAutofit/>
          </a:bodyPr>
          <a:lstStyle>
            <a:lvl1pPr marL="3683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9" name="Text Placeholder 27"/>
          <p:cNvSpPr>
            <a:spLocks noGrp="1"/>
          </p:cNvSpPr>
          <p:nvPr>
            <p:ph type="body" sz="quarter" idx="20" hasCustomPrompt="1"/>
          </p:nvPr>
        </p:nvSpPr>
        <p:spPr>
          <a:xfrm>
            <a:off x="3452764" y="5352052"/>
            <a:ext cx="2359476" cy="350292"/>
          </a:xfrm>
        </p:spPr>
        <p:txBody>
          <a:bodyPr>
            <a:noAutofit/>
          </a:bodyPr>
          <a:lstStyle>
            <a:lvl1pPr marL="3683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0" name="Text Placeholder 27"/>
          <p:cNvSpPr>
            <a:spLocks noGrp="1"/>
          </p:cNvSpPr>
          <p:nvPr>
            <p:ph type="body" sz="quarter" idx="21" hasCustomPrompt="1"/>
          </p:nvPr>
        </p:nvSpPr>
        <p:spPr>
          <a:xfrm>
            <a:off x="6245474" y="5017734"/>
            <a:ext cx="2359476" cy="350292"/>
          </a:xfrm>
        </p:spPr>
        <p:txBody>
          <a:bodyPr>
            <a:normAutofit/>
          </a:bodyPr>
          <a:lstStyle>
            <a:lvl1pPr marL="3683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1" name="Text Placeholder 27"/>
          <p:cNvSpPr>
            <a:spLocks noGrp="1"/>
          </p:cNvSpPr>
          <p:nvPr>
            <p:ph type="body" sz="quarter" idx="22" hasCustomPrompt="1"/>
          </p:nvPr>
        </p:nvSpPr>
        <p:spPr>
          <a:xfrm>
            <a:off x="6245474" y="5352052"/>
            <a:ext cx="2359476" cy="350292"/>
          </a:xfrm>
        </p:spPr>
        <p:txBody>
          <a:bodyPr>
            <a:noAutofit/>
          </a:bodyPr>
          <a:lstStyle>
            <a:lvl1pPr marL="3683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2" name="Text Placeholder 27"/>
          <p:cNvSpPr>
            <a:spLocks noGrp="1"/>
          </p:cNvSpPr>
          <p:nvPr>
            <p:ph type="body" sz="quarter" idx="23" hasCustomPrompt="1"/>
          </p:nvPr>
        </p:nvSpPr>
        <p:spPr>
          <a:xfrm>
            <a:off x="9038184" y="5017734"/>
            <a:ext cx="2359476" cy="350292"/>
          </a:xfrm>
        </p:spPr>
        <p:txBody>
          <a:bodyPr>
            <a:normAutofit/>
          </a:bodyPr>
          <a:lstStyle>
            <a:lvl1pPr marL="3683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3" name="Text Placeholder 27"/>
          <p:cNvSpPr>
            <a:spLocks noGrp="1"/>
          </p:cNvSpPr>
          <p:nvPr>
            <p:ph type="body" sz="quarter" idx="24" hasCustomPrompt="1"/>
          </p:nvPr>
        </p:nvSpPr>
        <p:spPr>
          <a:xfrm>
            <a:off x="9038184" y="5352052"/>
            <a:ext cx="2359476" cy="350292"/>
          </a:xfrm>
        </p:spPr>
        <p:txBody>
          <a:bodyPr>
            <a:noAutofit/>
          </a:bodyPr>
          <a:lstStyle>
            <a:lvl1pPr marL="3683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40" y="1734506"/>
            <a:ext cx="3359592" cy="409995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204" y="1734506"/>
            <a:ext cx="3359592" cy="409995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1623" y="1855153"/>
            <a:ext cx="318294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1623" y="2702103"/>
            <a:ext cx="318294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9579" y="1855152"/>
            <a:ext cx="3192843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9579" y="2702103"/>
            <a:ext cx="3192842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904" y="1734506"/>
            <a:ext cx="3359592" cy="4099959"/>
          </a:xfrm>
          <a:prstGeom prst="rect">
            <a:avLst/>
          </a:prstGeom>
        </p:spPr>
      </p:pic>
      <p:sp>
        <p:nvSpPr>
          <p:cNvPr id="1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35279" y="1855152"/>
            <a:ext cx="3192843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4"/>
          </p:nvPr>
        </p:nvSpPr>
        <p:spPr>
          <a:xfrm>
            <a:off x="8035279" y="2702103"/>
            <a:ext cx="3192842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 panose="020B0603020202020204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90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1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205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8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85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57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8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4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ubtitle 18"/>
          <p:cNvSpPr>
            <a:spLocks noGrp="1"/>
          </p:cNvSpPr>
          <p:nvPr>
            <p:ph type="subTitle" idx="1"/>
          </p:nvPr>
        </p:nvSpPr>
        <p:spPr>
          <a:xfrm rot="5640000">
            <a:off x="3237230" y="4851400"/>
            <a:ext cx="459105" cy="208280"/>
          </a:xfrm>
        </p:spPr>
        <p:txBody>
          <a:bodyPr>
            <a:normAutofit fontScale="45000" lnSpcReduction="20000"/>
          </a:bodyPr>
          <a:lstStyle/>
          <a:p>
            <a:endParaRPr lang="en-US" dirty="0"/>
          </a:p>
        </p:txBody>
      </p:sp>
      <p:pic>
        <p:nvPicPr>
          <p:cNvPr id="22" name="Picture Placeholder 21" descr="A picture containing wall, wooden, indoor, table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 useBgFill="1">
        <p:nvSpPr>
          <p:cNvPr id="18" name="Title 17"/>
          <p:cNvSpPr>
            <a:spLocks noGrp="1"/>
          </p:cNvSpPr>
          <p:nvPr>
            <p:ph type="ctrTitle"/>
          </p:nvPr>
        </p:nvSpPr>
        <p:spPr>
          <a:xfrm>
            <a:off x="1612265" y="2258060"/>
            <a:ext cx="8968105" cy="2139950"/>
          </a:xfrm>
        </p:spPr>
        <p:txBody>
          <a:bodyPr/>
          <a:lstStyle/>
          <a:p>
            <a:r>
              <a:rPr lang="en-US" dirty="0"/>
              <a:t>Coffee Shop Sales Analysis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85" y="492126"/>
            <a:ext cx="6121487" cy="1257300"/>
          </a:xfrm>
        </p:spPr>
        <p:txBody>
          <a:bodyPr/>
          <a:lstStyle/>
          <a:p>
            <a:r>
              <a:rPr lang="en-US" dirty="0"/>
              <a:t>KPIs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2FEC7-7407-6009-2981-3C5780F42927}"/>
              </a:ext>
            </a:extLst>
          </p:cNvPr>
          <p:cNvSpPr txBox="1"/>
          <p:nvPr/>
        </p:nvSpPr>
        <p:spPr>
          <a:xfrm>
            <a:off x="1240971" y="1922106"/>
            <a:ext cx="48550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Revenue Trends: Revenue peaked at $166K in June but has declined by February.</a:t>
            </a:r>
          </a:p>
          <a:p>
            <a:pPr marL="342900" indent="-342900">
              <a:buAutoNum type="arabicPeriod"/>
            </a:pPr>
            <a:r>
              <a:rPr lang="en-US" dirty="0"/>
              <a:t>Peak Sales Periods: Mid-morning generates the highest sales, with $0.22M in revenue.</a:t>
            </a:r>
          </a:p>
          <a:p>
            <a:pPr marL="342900" indent="-342900">
              <a:buAutoNum type="arabicPeriod"/>
            </a:pPr>
            <a:r>
              <a:rPr lang="en-US" dirty="0"/>
              <a:t>Product Categories: Coffee leads with 58K transactions, followed by tea and bakery.</a:t>
            </a:r>
          </a:p>
          <a:p>
            <a:pPr marL="342900" indent="-342900">
              <a:buAutoNum type="arabicPeriod"/>
            </a:pPr>
            <a:r>
              <a:rPr lang="en-US" dirty="0"/>
              <a:t>Store Performance: Hell's Kitchen and Lower Manhattan contribute equally to total sales, each generating around $231K.</a:t>
            </a:r>
          </a:p>
          <a:p>
            <a:pPr marL="342900" indent="-342900">
              <a:buAutoNum type="arabicPeriod"/>
            </a:pPr>
            <a:r>
              <a:rPr lang="en-US" dirty="0"/>
              <a:t>Transaction Growth: Sales are consistent through the week but dip slightly on Sundays.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Placeholder 18" descr="A person pouring a drink into a glass">
            <a:extLst>
              <a:ext uri="{FF2B5EF4-FFF2-40B4-BE49-F238E27FC236}">
                <a16:creationId xmlns:a16="http://schemas.microsoft.com/office/drawing/2014/main" id="{BBCA1F9A-2826-0960-7FB0-72FD52D897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53943" y="1408922"/>
            <a:ext cx="4722164" cy="330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15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9441" y="419878"/>
            <a:ext cx="5898114" cy="718457"/>
          </a:xfrm>
        </p:spPr>
        <p:txBody>
          <a:bodyPr>
            <a:normAutofit/>
          </a:bodyPr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Subtitle 2" descr="Tag=AccentColor&#10;Flavor=Light&#10;Target=Text"/>
          <p:cNvSpPr>
            <a:spLocks noGrp="1"/>
          </p:cNvSpPr>
          <p:nvPr>
            <p:ph type="subTitle" idx="13"/>
          </p:nvPr>
        </p:nvSpPr>
        <p:spPr>
          <a:xfrm>
            <a:off x="5113176" y="1492898"/>
            <a:ext cx="6727371" cy="4767943"/>
          </a:xfrm>
        </p:spPr>
        <p:txBody>
          <a:bodyPr>
            <a:noAutofit/>
          </a:bodyPr>
          <a:lstStyle/>
          <a:p>
            <a:pPr marL="379730" indent="-342900">
              <a:buAutoNum type="arabicPeriod"/>
            </a:pPr>
            <a:r>
              <a:rPr lang="en-US" sz="1600" dirty="0"/>
              <a:t>Optimize Store Performance: Focus on promotional activities in underperforming stores to balance sales distribution and increase foot traffic.</a:t>
            </a:r>
          </a:p>
          <a:p>
            <a:pPr marL="379730" indent="-342900">
              <a:buAutoNum type="arabicPeriod"/>
            </a:pPr>
            <a:r>
              <a:rPr lang="en-US" sz="1600" dirty="0"/>
              <a:t>Increase Morning Promotions: Leverage peak sales periods with morning specials and combo offers to boost revenue further.</a:t>
            </a:r>
          </a:p>
          <a:p>
            <a:pPr marL="379730" indent="-342900">
              <a:buAutoNum type="arabicPeriod"/>
            </a:pPr>
            <a:r>
              <a:rPr lang="en-US" sz="1600" dirty="0"/>
              <a:t>Expand High-Demand Products: Prioritize stocking high-demand items like coffee and bakery products to meet customer preferences.</a:t>
            </a:r>
          </a:p>
          <a:p>
            <a:pPr marL="379730" indent="-342900">
              <a:buAutoNum type="arabicPeriod"/>
            </a:pPr>
            <a:r>
              <a:rPr lang="en-US" sz="1600" dirty="0"/>
              <a:t>Monitor and Adjust Product Mix: Regularly review product performance and adjust the menu to reflect popular choices, especially during peak periods.</a:t>
            </a:r>
          </a:p>
          <a:p>
            <a:pPr marL="379730" indent="-342900">
              <a:buAutoNum type="arabicPeriod"/>
            </a:pPr>
            <a:r>
              <a:rPr lang="en-US" sz="1600" dirty="0"/>
              <a:t>Targeted Marketing Campaigns: Use the data to design campaigns focused on high-demand times (mid-morning and evening) and promote best-selling items</a:t>
            </a:r>
          </a:p>
        </p:txBody>
      </p:sp>
      <p:pic>
        <p:nvPicPr>
          <p:cNvPr id="17" name="Picture Placeholder 16" descr="A person in a suit readin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1113" y="0"/>
            <a:ext cx="4583113" cy="6858000"/>
          </a:xfrm>
        </p:spPr>
      </p:pic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9441" y="419878"/>
            <a:ext cx="5898114" cy="718457"/>
          </a:xfrm>
        </p:spPr>
        <p:txBody>
          <a:bodyPr>
            <a:normAutofit/>
          </a:bodyPr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Subtitle 2" descr="Tag=AccentColor&#10;Flavor=Light&#10;Target=Text"/>
          <p:cNvSpPr>
            <a:spLocks noGrp="1"/>
          </p:cNvSpPr>
          <p:nvPr>
            <p:ph type="subTitle" idx="13"/>
          </p:nvPr>
        </p:nvSpPr>
        <p:spPr>
          <a:xfrm>
            <a:off x="5113176" y="1483567"/>
            <a:ext cx="6727371" cy="5122507"/>
          </a:xfrm>
        </p:spPr>
        <p:txBody>
          <a:bodyPr>
            <a:noAutofit/>
          </a:bodyPr>
          <a:lstStyle/>
          <a:p>
            <a:r>
              <a:rPr lang="en-US" sz="1600" dirty="0"/>
              <a:t>6-  Loyalty Program Implementation: Introduce or enhance a loyalty program that offers rewards for frequent customers, encouraging repeat business.</a:t>
            </a:r>
          </a:p>
          <a:p>
            <a:r>
              <a:rPr lang="en-US" sz="1600" dirty="0"/>
              <a:t>7-  Staff Training for Peak Times: Ensure that staff are trained to handle high-demand periods efficiently, especially during mid-morning, to avoid bottlenecks.</a:t>
            </a:r>
          </a:p>
          <a:p>
            <a:r>
              <a:rPr lang="en-US" sz="1600" dirty="0"/>
              <a:t>8-  Upselling Strategies: Train staff on upselling complementary products (e.g., pairing coffee with bakery items) to increase the average sales per transaction.</a:t>
            </a:r>
          </a:p>
          <a:p>
            <a:r>
              <a:rPr lang="en-US" sz="1600" dirty="0"/>
              <a:t>9-  Product Bundling: Offer product bundles or combo deals during slower periods to drive sales and clear out less popular stock.</a:t>
            </a:r>
          </a:p>
          <a:p>
            <a:r>
              <a:rPr lang="en-US" sz="1600" dirty="0"/>
              <a:t>10-  Operational Efficiency: Evaluate and streamline store operations to ensure consistent product availability and faster service during peak hours.</a:t>
            </a:r>
          </a:p>
        </p:txBody>
      </p:sp>
      <p:pic>
        <p:nvPicPr>
          <p:cNvPr id="17" name="Picture Placeholder 16" descr="A person in a suit readin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1113" y="0"/>
            <a:ext cx="4583113" cy="6858000"/>
          </a:xfrm>
        </p:spPr>
      </p:pic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237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A person sitting in a chair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6676" y="1572884"/>
            <a:ext cx="4100417" cy="2585050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B29224-59A4-2B57-2244-95499188CAC1}"/>
              </a:ext>
            </a:extLst>
          </p:cNvPr>
          <p:cNvSpPr txBox="1"/>
          <p:nvPr/>
        </p:nvSpPr>
        <p:spPr>
          <a:xfrm>
            <a:off x="403546" y="263597"/>
            <a:ext cx="4093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Team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ED5086-3CD0-C2C1-1F52-400662D3B825}"/>
              </a:ext>
            </a:extLst>
          </p:cNvPr>
          <p:cNvSpPr/>
          <p:nvPr/>
        </p:nvSpPr>
        <p:spPr>
          <a:xfrm>
            <a:off x="868912" y="1526488"/>
            <a:ext cx="3475654" cy="8117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Sarah </a:t>
            </a:r>
            <a:r>
              <a:rPr lang="en-US" dirty="0" err="1"/>
              <a:t>Elsaghier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CB12D07-01DA-0201-E7F4-B98333C10F4B}"/>
              </a:ext>
            </a:extLst>
          </p:cNvPr>
          <p:cNvSpPr/>
          <p:nvPr/>
        </p:nvSpPr>
        <p:spPr>
          <a:xfrm>
            <a:off x="2620346" y="2702146"/>
            <a:ext cx="3475654" cy="8117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Sara Gamil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BD9A104-8E24-6165-424C-13E94ED5F979}"/>
              </a:ext>
            </a:extLst>
          </p:cNvPr>
          <p:cNvSpPr/>
          <p:nvPr/>
        </p:nvSpPr>
        <p:spPr>
          <a:xfrm>
            <a:off x="4880687" y="3857274"/>
            <a:ext cx="3475654" cy="8117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Rania Abdelrahman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30E54C5-312F-1C22-768C-BC3D422FEF9E}"/>
              </a:ext>
            </a:extLst>
          </p:cNvPr>
          <p:cNvSpPr/>
          <p:nvPr/>
        </p:nvSpPr>
        <p:spPr>
          <a:xfrm>
            <a:off x="6862275" y="5077716"/>
            <a:ext cx="3475654" cy="8117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Remon Magdy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3A4495EA-E402-15D9-4D0A-FEBB5791E9F6}"/>
              </a:ext>
            </a:extLst>
          </p:cNvPr>
          <p:cNvSpPr/>
          <p:nvPr/>
        </p:nvSpPr>
        <p:spPr>
          <a:xfrm>
            <a:off x="662473" y="1526488"/>
            <a:ext cx="886409" cy="811764"/>
          </a:xfrm>
          <a:prstGeom prst="flowChartConnector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2FD6FD62-CB54-A135-490A-ABB5BE0BCB45}"/>
              </a:ext>
            </a:extLst>
          </p:cNvPr>
          <p:cNvSpPr/>
          <p:nvPr/>
        </p:nvSpPr>
        <p:spPr>
          <a:xfrm>
            <a:off x="2364918" y="2702146"/>
            <a:ext cx="886409" cy="811764"/>
          </a:xfrm>
          <a:prstGeom prst="flowChartConnector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A63A487E-898C-7D2C-04FB-3BC6D38690E4}"/>
              </a:ext>
            </a:extLst>
          </p:cNvPr>
          <p:cNvSpPr/>
          <p:nvPr/>
        </p:nvSpPr>
        <p:spPr>
          <a:xfrm>
            <a:off x="6618514" y="5077716"/>
            <a:ext cx="886409" cy="811764"/>
          </a:xfrm>
          <a:prstGeom prst="flowChartConnector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D1F59565-0A25-6964-8C09-99F0D737F388}"/>
              </a:ext>
            </a:extLst>
          </p:cNvPr>
          <p:cNvSpPr/>
          <p:nvPr/>
        </p:nvSpPr>
        <p:spPr>
          <a:xfrm>
            <a:off x="4531955" y="3857274"/>
            <a:ext cx="886409" cy="811764"/>
          </a:xfrm>
          <a:prstGeom prst="flowChartConnector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9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69"/>
          <p:cNvSpPr>
            <a:spLocks noGrp="1"/>
          </p:cNvSpPr>
          <p:nvPr>
            <p:ph type="title"/>
          </p:nvPr>
        </p:nvSpPr>
        <p:spPr>
          <a:xfrm>
            <a:off x="8050975" y="782122"/>
            <a:ext cx="3619500" cy="111199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41" name="Picture Placeholder 40" descr="A picture containing open sign in a window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4740" y="0"/>
            <a:ext cx="3754712" cy="2675444"/>
          </a:xfrm>
        </p:spPr>
      </p:pic>
      <p:pic>
        <p:nvPicPr>
          <p:cNvPr id="45" name="Picture Placeholder 44" descr="A picture containing tableware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49972" y="0"/>
            <a:ext cx="3793815" cy="2675444"/>
          </a:xfrm>
        </p:spPr>
      </p:pic>
      <p:pic>
        <p:nvPicPr>
          <p:cNvPr id="49" name="Picture Placeholder 48" descr="A picture containing person, table, wooden, meal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4740" y="2675444"/>
            <a:ext cx="7543904" cy="4182556"/>
          </a:xfrm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7"/>
          </p:nvPr>
        </p:nvSpPr>
        <p:spPr>
          <a:xfrm>
            <a:off x="8042275" y="2164702"/>
            <a:ext cx="3619500" cy="3419897"/>
          </a:xfrm>
        </p:spPr>
        <p:txBody>
          <a:bodyPr>
            <a:noAutofit/>
          </a:bodyPr>
          <a:lstStyle/>
          <a:p>
            <a:r>
              <a:rPr lang="en-US" dirty="0"/>
              <a:t>Introduction </a:t>
            </a:r>
          </a:p>
          <a:p>
            <a:r>
              <a:rPr lang="en-US" dirty="0"/>
              <a:t>Business Questions </a:t>
            </a:r>
          </a:p>
          <a:p>
            <a:r>
              <a:rPr lang="en-US" dirty="0"/>
              <a:t>Data Modeling</a:t>
            </a:r>
          </a:p>
          <a:p>
            <a:r>
              <a:rPr lang="en-US" dirty="0"/>
              <a:t>Data Analysis &amp; Dax Measures</a:t>
            </a:r>
          </a:p>
          <a:p>
            <a:r>
              <a:rPr lang="en-US" dirty="0"/>
              <a:t>Data Visualization </a:t>
            </a:r>
          </a:p>
          <a:p>
            <a:r>
              <a:rPr lang="en-US" dirty="0"/>
              <a:t>KPIs</a:t>
            </a:r>
          </a:p>
          <a:p>
            <a:r>
              <a:rPr lang="en-US" dirty="0"/>
              <a:t>Recommendations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335" y="774442"/>
            <a:ext cx="5697102" cy="1007706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 descr="Tag=AccentColor&#10;Flavor=Light&#10;Target=Text"/>
          <p:cNvSpPr>
            <a:spLocks noGrp="1"/>
          </p:cNvSpPr>
          <p:nvPr>
            <p:ph type="subTitle" idx="1"/>
          </p:nvPr>
        </p:nvSpPr>
        <p:spPr>
          <a:xfrm>
            <a:off x="913795" y="2388637"/>
            <a:ext cx="6046842" cy="3977237"/>
          </a:xfrm>
        </p:spPr>
        <p:txBody>
          <a:bodyPr>
            <a:normAutofit/>
          </a:bodyPr>
          <a:lstStyle/>
          <a:p>
            <a:r>
              <a:rPr lang="en-US" sz="1800" dirty="0"/>
              <a:t>This presentation showcases an in-depth analysis of a coffee shop’s sales performance. Using Power BI, the dashboard highlights key metrics, trends, and insights to guide decision-making.</a:t>
            </a:r>
          </a:p>
          <a:p>
            <a:endParaRPr lang="en-US" sz="1800" dirty="0"/>
          </a:p>
          <a:p>
            <a:pPr algn="l"/>
            <a:r>
              <a:rPr lang="en-US" sz="1800" dirty="0"/>
              <a:t>Data :we used Coffee Shop data from the last 6  months, which consists of an Excel file with 11 columns and 149117 rows.</a:t>
            </a:r>
            <a:endParaRPr lang="ar-EG" sz="1800" dirty="0"/>
          </a:p>
          <a:p>
            <a:pPr algn="l"/>
            <a:r>
              <a:rPr lang="en-US" sz="1600" dirty="0"/>
              <a:t>The coffee shop has 3 branches and sells 9 product categories and 29 products.</a:t>
            </a:r>
            <a:endParaRPr lang="en-US" sz="1800" dirty="0"/>
          </a:p>
          <a:p>
            <a:pPr algn="l"/>
            <a:endParaRPr lang="en-US" sz="2300" dirty="0"/>
          </a:p>
          <a:p>
            <a:pPr algn="l"/>
            <a:endParaRPr lang="en-US" sz="2300" dirty="0"/>
          </a:p>
          <a:p>
            <a:pPr algn="l"/>
            <a:endParaRPr lang="en-US" dirty="0"/>
          </a:p>
        </p:txBody>
      </p:sp>
      <p:pic>
        <p:nvPicPr>
          <p:cNvPr id="23" name="Picture Placeholder 22" descr="A person sitting at a table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96864" y="0"/>
            <a:ext cx="4572000" cy="6858000"/>
          </a:xfrm>
        </p:spPr>
      </p:pic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85" y="492126"/>
            <a:ext cx="6121487" cy="1257300"/>
          </a:xfrm>
        </p:spPr>
        <p:txBody>
          <a:bodyPr/>
          <a:lstStyle/>
          <a:p>
            <a:r>
              <a:rPr lang="en-US" dirty="0"/>
              <a:t>Business Questions 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2FEC7-7407-6009-2981-3C5780F42927}"/>
              </a:ext>
            </a:extLst>
          </p:cNvPr>
          <p:cNvSpPr txBox="1"/>
          <p:nvPr/>
        </p:nvSpPr>
        <p:spPr>
          <a:xfrm>
            <a:off x="1240971" y="1922106"/>
            <a:ext cx="6858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are quantity distributed across The Products type?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the Average Daily Sales by product type?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does the Transactions Growth over time?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the Top 5 Best Transactions Product Category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the Revenue trend over Time?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are Revenue distributed across stores?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Total revenue over time interval?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are sales affected by product price 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the best selling product 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the total revenue over six months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the number of transactions over six months?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 the total Units sold over six months ?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2B843-9907-4DA4-3ED4-E7E1FBC3A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474" y="1441515"/>
            <a:ext cx="3993502" cy="37929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85" y="520118"/>
            <a:ext cx="6121487" cy="1070344"/>
          </a:xfrm>
        </p:spPr>
        <p:txBody>
          <a:bodyPr>
            <a:normAutofit/>
          </a:bodyPr>
          <a:lstStyle/>
          <a:p>
            <a:r>
              <a:rPr lang="en-US" dirty="0"/>
              <a:t>Queries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DFFA20-9FEC-E4E7-7706-2B87A9ACD1FD}"/>
              </a:ext>
            </a:extLst>
          </p:cNvPr>
          <p:cNvSpPr txBox="1"/>
          <p:nvPr/>
        </p:nvSpPr>
        <p:spPr>
          <a:xfrm>
            <a:off x="1402672" y="2032986"/>
            <a:ext cx="56606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 "Revenue" column was added to the "Transactions" table to calculate revenue by multiplying the values in the "Unit Price" and "Quantity" columns.</a:t>
            </a:r>
          </a:p>
          <a:p>
            <a:pPr marL="342900" indent="-342900">
              <a:buAutoNum type="arabicPeriod"/>
            </a:pPr>
            <a:r>
              <a:rPr lang="en-US" dirty="0"/>
              <a:t>The "Stores," "Products," and "Dates" tables were extracted from the "Transactions" table.</a:t>
            </a:r>
          </a:p>
          <a:p>
            <a:pPr marL="342900" indent="-342900">
              <a:buAutoNum type="arabicPeriod"/>
            </a:pPr>
            <a:r>
              <a:rPr lang="en-US" dirty="0"/>
              <a:t>The "Month Name," "Day Name," and "Days" columns were extracted from the "Transaction Date" column.</a:t>
            </a:r>
          </a:p>
          <a:p>
            <a:pPr marL="342900" indent="-342900">
              <a:buAutoNum type="arabicPeriod"/>
            </a:pPr>
            <a:r>
              <a:rPr lang="en-US" dirty="0"/>
              <a:t>A "Time" column was extracted from the "Transaction Time" column, then converted from 12-hour format to 24-hour format.</a:t>
            </a:r>
          </a:p>
          <a:p>
            <a:pPr marL="342900" indent="-342900">
              <a:buAutoNum type="arabicPeriod"/>
            </a:pPr>
            <a:r>
              <a:rPr lang="en-US" dirty="0"/>
              <a:t>A "URL Image" column was added, containing an image for each "Product Category."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F2D4F0-EE43-C1EA-27A6-0EFA1C3E8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786" y="1398645"/>
            <a:ext cx="4172504" cy="419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00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115474-9ED6-6719-1DE6-A3C1E4C8C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88" y="1313895"/>
            <a:ext cx="11514679" cy="54501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C10DBC-7050-E955-04F1-E1979F0F9311}"/>
              </a:ext>
            </a:extLst>
          </p:cNvPr>
          <p:cNvSpPr txBox="1"/>
          <p:nvPr/>
        </p:nvSpPr>
        <p:spPr>
          <a:xfrm>
            <a:off x="523784" y="296817"/>
            <a:ext cx="5264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Modeling </a:t>
            </a:r>
          </a:p>
        </p:txBody>
      </p:sp>
    </p:spTree>
    <p:extLst>
      <p:ext uri="{BB962C8B-B14F-4D97-AF65-F5344CB8AC3E}">
        <p14:creationId xmlns:p14="http://schemas.microsoft.com/office/powerpoint/2010/main" val="2269898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85" y="205274"/>
            <a:ext cx="6205462" cy="961054"/>
          </a:xfrm>
        </p:spPr>
        <p:txBody>
          <a:bodyPr/>
          <a:lstStyle/>
          <a:p>
            <a:r>
              <a:rPr lang="en-US" dirty="0"/>
              <a:t>DAX Measures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878FA2-C5FA-0F1A-899B-BCD443A5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58" y="5026982"/>
            <a:ext cx="8000538" cy="154878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03B3B65-7386-5C3A-432A-A31AFD859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61" y="1614877"/>
            <a:ext cx="3723572" cy="54237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A7D3E38-AAE2-338B-9F9A-2707EEC4F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958" y="3209032"/>
            <a:ext cx="3800475" cy="47411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8F66640-CB50-7192-6960-BD4A83D5D4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958" y="4024822"/>
            <a:ext cx="5596791" cy="7485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33C03E0-0C67-BF14-BF3F-00570B36E1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8508" y="3367756"/>
            <a:ext cx="4775694" cy="67834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27103CF-A246-C14D-B397-D98677A598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958" y="2321500"/>
            <a:ext cx="3800475" cy="61759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81C1361-ED25-D066-F765-D945EFF70E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70670" y="2238750"/>
            <a:ext cx="4771369" cy="70225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5DDFB08-4AF6-AD3B-FBCF-436A3D1C85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66347" y="1291812"/>
            <a:ext cx="4698792" cy="67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99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EAC31CC6-91F2-464F-1058-19F71C432A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4158906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EAC31CC6-91F2-464F-1058-19F71C432AE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2368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1D4AF281-7CC5-4093-AF49-1726C0A034A5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FFFFF&quot;"/>
    <we:property name="bookmark" value="&quot;H4sIAAAAAAAAA+1Z227bOBD9FUMvfTEWul/ylksLLLDNpnWQfVgEwYgcOmppSUtRabyB/71D0s7Fcaqkm8JpN3mJxRkNzxyeGZL2lcerrpUwP4QZejveXtN8noH6PAq8sVe7sSxLkwjzMAgDUeYJ5kwkZG1aXTV15+1ceRrUFPVJ1fUgTSAa/Pt07IGURzA1TwJkh2OvRdU1NcjqX3TOZNKqx8XYw8tWNgpMyIkGjSbsBbnTM0EIfotoRmC6usAJMu1G/RLLLIp8yOMgTQMBfhqTW+ccLLKNLia0nX6/qTVUNU1jxoK09CHlPADwizRmrABmxruqnsol4Jt3j+etIUfjpS6bS8NH+YkmNpEWC0qoKLgoIExFXgRBKcowLgPztqikXk5Yzt9etoq4IgZdtF1+ATVD7llCFHYu/yvvPULXK8vK2zuGSdMrhh9RWFOtKz03caQcLV/pPIPmSDVEvrUdNxrk6CNeYN2jNZ43X/YVEunc2/EX4y2g+dCDc942nMN+NmrE6FhB3YHT2bYh7VIZUBWNDqCS89EE5NLlyZh2p1OFU9DLx7u49hvZzzaMb8ZL8HhvxL6Gta8rfdaqijlhvevrZa0G9xGf0sg3S4uB4kvTneqiB8VR7c1t5RxUatUQwvEa+B9YNQSfHFLhB1kASYwMcz+K41LwwSI/btpDysj5GJeTVZ+jBN6pZmadlw2568t/elRzbz23ycpAnz+sPnwrUmtC3FvAsefYtgpaesJtzzuk3HhTe5+gJObtFI9Sj3uwSNbIbR2aM0sQmZY4RIWSe2aqP591wa+BwGA3MpPTepGAfdvVXfrhLbKGaKUAf52jwWR5qnm1KsDf1wjrnp9KCx9KiQ9HuBbYYmFVvd41nqcxrMF64XvOYGsC8t0/B6VfTGda06w7KpHXp1uHoX3Kb9qo+eN19tR1PbVFEmOa+36OoQhCJvwoT4pksCsuwVXMtvv/osEDinQP6AHMR7Zity2+R50wBgUo6dT6UgS4MaMfIcKhhXXqK4HxQAgoME3ilE7zWZq97snfvZGw1Xptc19+UGJ2b05+rq35htEXtz3fgvYrdEkm+47qGfkeqP9dt3zCWrvGmfMojFCIUMRJkaURhJH/2jh/3svM5i8OXm80v+CN5nHfET2+XzqKXkrLfFjIW73mMJ9DUmZFETMsgf6YX5po36S4Owf6f+/bYoDCR5FGLEkhC+MyDyEcjFXNiJX7sXwI/SyHzJx844IFPMHhPv5816+JbjasYWdGz2TD4Hs3805WjLaY2+l6M1RTKzEOGmw6rZuyQmdvuDWjzfbK+6MiBlzsE5C9CfvmgN7gzZf6zapfLB7QlX3jCS3tqYysVJWmDPwoTIRPeoAi48NKcAeJvV5rirRBEGXKBWRFFgNGYZwVrNj2ffx9U+vzh27kv7AWhslwMgCeQpED5nGQIxMYsCAdlEFL/eAQLqopkLbWdWDDbuKr6XXXAsMjqHEDb8QX1Bz5AHf2J75r2haLr91E7/RaHAAA&quot;"/>
    <we:property name="creatorSessionId" value="&quot;28d619e1-efdd-413e-8c14-3d51bc6f16e4&quot;"/>
    <we:property name="creatorTenantId" value="&quot;0fa087f9-be01-4a3e-874d-03fd3b33f1b6&quot;"/>
    <we:property name="creatorUserId" value="&quot;10032000F165A130&quot;"/>
    <we:property name="datasetId" value="&quot;99ccded0-6f31-426f-9f18-ba52f8be6e78&quot;"/>
    <we:property name="embedUrl" value="&quot;/reportEmbed?reportId=c69a21c8-9086-4b69-a7dd-a76666e55a5a&amp;config=eyJjbHVzdGVyVXJsIjoiaHR0cHM6Ly9XQUJJLVdFU1QtRVVST1BFLXJlZGlyZWN0LmFuYWx5c2lzLndpbmRvd3MubmV0IiwiZW1iZWRGZWF0dXJlcyI6eyJ1c2FnZU1ldHJpY3NWTmV4dCI6dHJ1ZX19&amp;disableSensitivityBanner=true&quot;"/>
    <we:property name="initialStateBookmark" value="&quot;H4sIAAAAAAAAA+1ZW0/jRhT+K5GlalsJVb6NY/MGgarVLuwuQduHCqEzM8fBu47HtccsWZT/3jNjh0sCOCBuLX1KPJcz3/nmXO1zR2Z1mcNsH6bobDrbSn2bQvVt4DkbTtGNffz4fm/r4P3x/tbeLg2rUmeqqJ3Nc0dDNUH9JasbyI0EGvzraMOBPP8EE/OUQl7jhlNiVasC8uwHtotpSlcNzjccPCtzVYEROdag0Yg9peX0TGd7vwZ0IgidneIYhW5HD7BUle6ePYh88HweSYRoyKQLvkt76nbWwuxfbw61wEaq0JAVBMCMsQSDiPmhSPyh77kQRMjNeJ0Vk7xT5XLv4aw0fGk801ydGab4VzrTSJrPSVUZeoIjhDxhMkYvQd8XD5fGZBRjHA7dMGUAbpTKodUjzXLdweez3bOyojuhm2qlbclTKARKxxJfYd3yfO7sIdRNZdnfvTYxVk0l8ABTO1XoTM+MnDwfdFtqx6D5VCm6ZDt3qDTkgwM8xaJBO3mivo8qpMuVzqY733hWNPvNdKDSwWEFRQ2tAd0FaURDE1Vlgq5iGdVI5c20WBcUYZCNua8lQGU7fizak2Y3wDmikTuNIicLHeVNTReNsoU1UlOuRidQ6eumQg+VxGp7Zs1gJ6sWXuRvLKnx1KTPjxaeTCu/XnHP0YIJg/DJSD6yXiOk4KEXDAMRDaM4Dlw3YL0+WJ8A/a54oCsFRJGbhhH6MnTBo1jS64GPZ2BjrW6gvjajx7kScIut9xpXnWcCq2vqOlOkQG/+SNBg1SnbIzNs55W002i1PXc+ZMRAK/sL5I0R+26Hdkj1vXhnbMHexy32YHfUD7CGNRlpLSFmvmDIYxc5k9IHl4HbawnZlPLaqiWkmASRiesp5yYogxsnvbJax9hutCZUKyI583xvGGLi4ZDz1B8OMfg/vN+C5nMD7eKXhnPPbPMckLaomiKjHexAls8GY8i7JfeMCgIq2U29fH5ZtsE2mHheAIBU2jERCEQWDuPnjMc7JGkF6Q7MBra2flOBuI+KNgKnfhilTPKYxT4Vsixg/HWEOOskgz2199ODa8XfM6K9EiezD2Sk+Sqoi/nVqQWQL1BlbV9kFbg/911PdyHHuaakvoxRx9I0XmbLFVhW0OBywEx3yjh71CWdPCiKLIrWbahuLFb7C8S3wWznISwFkUhfRAHVAi6EiRu+Cg9Zvwh44vhq+XpwhLV91CvpmVZz2uO3S/0UtnYHZHGxFMJPAs59CIUXsdff2bxE5Xm7C/Qan1RFo9+S9d2rPfNDnrJABojR0Iv8JBKBfLOh70o/UQ9+9n9ZxpQVxMmpea36FDn5P2qO9yG1tUkvjpGzAF3BY85k4Kbp6yhYtSoHNeaUziaD7tXXwB7/wEbvhjccaeK7zOc8ilkqIsZBRs+YEfre80nU1N6+rSZrbU66910+i1100yCWSRD4wgPoz+mHqtwnbto1Fu3i0wx5/2+VmtrFXTlcN/zvBskXlwPDeDFB/z8v/twlqTQiVvTccNo7szG2WwlXV15zkcvVFDvGmBPl65O8aAwISQ+7F81AmmEuHXPYx0eNlxdQYJ0gSRfmbHquvfFWf/8KW328koA/T9BAskQVMtMdpD+WGLuHwa7PpVUAeI63y7iwsc6rXiisrFFqPm4yaopMH5cUSv8Fr1x7Y642d7x79mrqjCu6dIE6YMDCWGDkJhgmCNR/G5l3alXCBPfhNJsAVbTLGdQ65E0pRjW6LkHgJyjwhlRDtwiFRNmTbux3dsceQpiyzoXu2GC+vl9kpvn8H03qicEIIAAA&quot;"/>
    <we:property name="isFiltersActionButtonVisible" value="true"/>
    <we:property name="isVisualContainerHeaderHidden" value="false"/>
    <we:property name="pageDisplayName" value="&quot;Products&quot;"/>
    <we:property name="pageName" value="&quot;0beb7330a841661fa064&quot;"/>
    <we:property name="reportEmbeddedTime" value="&quot;2024-10-11T13:17:35.909Z&quot;"/>
    <we:property name="reportName" value="&quot;Coffee Shop dashboard (1)&quot;"/>
    <we:property name="reportState" value="&quot;CONNECTED&quot;"/>
    <we:property name="reportUrl" value="&quot;/groups/me/reports/c69a21c8-9086-4b69-a7dd-a76666e55a5a/0beb7330a841661fa064?bookmarkGuid=e899297c-1144-4237-ad6e-cfb763f39d8a&amp;bookmarkUsage=1&amp;ctid=0fa087f9-be01-4a3e-874d-03fd3b33f1b6&amp;fromEntryPoint=export&amp;pbi_source=storytelling_addin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C2E3F1-BC53-4890-9C40-8815EC5A1FD9}">
  <ds:schemaRefs/>
</ds:datastoreItem>
</file>

<file path=customXml/itemProps2.xml><?xml version="1.0" encoding="utf-8"?>
<ds:datastoreItem xmlns:ds="http://schemas.openxmlformats.org/officeDocument/2006/customXml" ds:itemID="{36BC6E15-AA89-44FE-BE09-C297161C1683}">
  <ds:schemaRefs/>
</ds:datastoreItem>
</file>

<file path=customXml/itemProps3.xml><?xml version="1.0" encoding="utf-8"?>
<ds:datastoreItem xmlns:ds="http://schemas.openxmlformats.org/officeDocument/2006/customXml" ds:itemID="{183051C4-2D79-448E-99B6-938DB95EAB8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_SlateVTI</Template>
  <TotalTime>0</TotalTime>
  <Words>673</Words>
  <Application>Microsoft Office PowerPoint</Application>
  <PresentationFormat>Widescreen</PresentationFormat>
  <Paragraphs>82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Calisto MT</vt:lpstr>
      <vt:lpstr>Wingdings 2</vt:lpstr>
      <vt:lpstr>SlateVTI</vt:lpstr>
      <vt:lpstr>Coffee Shop Sales Analysis </vt:lpstr>
      <vt:lpstr>PowerPoint Presentation</vt:lpstr>
      <vt:lpstr>Agenda</vt:lpstr>
      <vt:lpstr>Introduction</vt:lpstr>
      <vt:lpstr>Business Questions </vt:lpstr>
      <vt:lpstr>Queries</vt:lpstr>
      <vt:lpstr>PowerPoint Presentation</vt:lpstr>
      <vt:lpstr>DAX Measures</vt:lpstr>
      <vt:lpstr>PowerPoint Presentation</vt:lpstr>
      <vt:lpstr>KPIs</vt:lpstr>
      <vt:lpstr>Recommendations</vt:lpstr>
      <vt:lpstr>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</cp:revision>
  <dcterms:created xsi:type="dcterms:W3CDTF">2021-04-27T18:17:00Z</dcterms:created>
  <dcterms:modified xsi:type="dcterms:W3CDTF">2024-10-12T14:32:32Z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23C122CE80B046F99AFE81C0DA594760_12</vt:lpwstr>
  </property>
  <property fmtid="{D5CDD505-2E9C-101B-9397-08002B2CF9AE}" pid="4" name="KSOProductBuildVer">
    <vt:lpwstr>1033-12.2.0.18283</vt:lpwstr>
  </property>
</Properties>
</file>